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2"/>
      <p:bold r:id="rId23"/>
      <p:italic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99"/>
    <a:srgbClr val="0000F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emf"/><Relationship Id="rId1" Type="http://schemas.openxmlformats.org/officeDocument/2006/relationships/image" Target="../media/image26.emf"/><Relationship Id="rId4" Type="http://schemas.openxmlformats.org/officeDocument/2006/relationships/image" Target="../media/image2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e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emf"/><Relationship Id="rId1" Type="http://schemas.openxmlformats.org/officeDocument/2006/relationships/image" Target="../media/image18.emf"/><Relationship Id="rId4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584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0C0B1F-C24F-4F44-8644-71BA3362053B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F21F03-62CE-4C40-B546-4565C30C99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940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9.emf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1.wmf"/><Relationship Id="rId4" Type="http://schemas.openxmlformats.org/officeDocument/2006/relationships/image" Target="../media/image18.emf"/><Relationship Id="rId9" Type="http://schemas.openxmlformats.org/officeDocument/2006/relationships/oleObject" Target="../embeddings/oleObject19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2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5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7.emf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9.wmf"/><Relationship Id="rId4" Type="http://schemas.openxmlformats.org/officeDocument/2006/relationships/image" Target="../media/image26.emf"/><Relationship Id="rId9" Type="http://schemas.openxmlformats.org/officeDocument/2006/relationships/oleObject" Target="../embeddings/oleObject26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emf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Applications: Interest and Mixture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Interest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33400" indent="-53340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Substitute </a:t>
            </a:r>
            <a:r>
              <a:rPr lang="en-US" i="1" dirty="0">
                <a:solidFill>
                  <a:srgbClr val="000099"/>
                </a:solidFill>
              </a:rPr>
              <a:t>y </a:t>
            </a:r>
            <a:r>
              <a:rPr lang="en-US" i="0" dirty="0">
                <a:solidFill>
                  <a:srgbClr val="000099"/>
                </a:solidFill>
              </a:rPr>
              <a:t>= </a:t>
            </a:r>
            <a:r>
              <a:rPr lang="en-US" i="0" dirty="0">
                <a:solidFill>
                  <a:srgbClr val="FF0008"/>
                </a:solidFill>
              </a:rPr>
              <a:t>4000</a:t>
            </a:r>
            <a:r>
              <a:rPr lang="en-US" i="0" dirty="0">
                <a:solidFill>
                  <a:schemeClr val="tx1"/>
                </a:solidFill>
              </a:rPr>
              <a:t> into one of the original equations.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			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rgbClr val="000099"/>
                </a:solidFill>
              </a:rPr>
              <a:t> +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8"/>
                </a:solidFill>
              </a:rPr>
              <a:t>4000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= 7000</a:t>
            </a:r>
          </a:p>
          <a:p>
            <a:pPr marL="533400" indent="-533400" algn="just">
              <a:buFont typeface="Courier New" pitchFamily="49" charset="0"/>
              <a:buNone/>
            </a:pPr>
            <a:r>
              <a:rPr lang="en-US" dirty="0">
                <a:solidFill>
                  <a:srgbClr val="000099"/>
                </a:solidFill>
              </a:rPr>
              <a:t>				 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rgbClr val="000099"/>
                </a:solidFill>
              </a:rPr>
              <a:t> = </a:t>
            </a:r>
            <a:r>
              <a:rPr lang="en-US" i="0" dirty="0">
                <a:solidFill>
                  <a:srgbClr val="FF0008"/>
                </a:solidFill>
              </a:rPr>
              <a:t>3000</a:t>
            </a:r>
          </a:p>
          <a:p>
            <a:pPr marL="533400" indent="-533400"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She should invest </a:t>
            </a:r>
            <a:r>
              <a:rPr lang="en-US" i="0" dirty="0">
                <a:solidFill>
                  <a:srgbClr val="FF0008"/>
                </a:solidFill>
              </a:rPr>
              <a:t>$3000 at 7%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FF0008"/>
                </a:solidFill>
              </a:rPr>
              <a:t>$4000 at 12%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3316" name="Rectangle 35"/>
          <p:cNvSpPr>
            <a:spLocks noChangeArrowheads="1"/>
          </p:cNvSpPr>
          <p:nvPr/>
        </p:nvSpPr>
        <p:spPr bwMode="auto">
          <a:xfrm>
            <a:off x="4902200" y="2463800"/>
            <a:ext cx="195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Amount at 7%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Mixture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8500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How many ounces each of a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salt solution and a </a:t>
            </a:r>
          </a:p>
          <a:p>
            <a:pPr marL="533400" indent="-53340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FF"/>
                </a:solidFill>
              </a:rPr>
              <a:t>15% </a:t>
            </a:r>
            <a:r>
              <a:rPr lang="en-US" i="0" dirty="0">
                <a:solidFill>
                  <a:schemeClr val="tx1"/>
                </a:solidFill>
              </a:rPr>
              <a:t>salt solution must be used to produce 50 ounces </a:t>
            </a:r>
          </a:p>
          <a:p>
            <a:pPr marL="533400" indent="-53340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of a </a:t>
            </a:r>
            <a:r>
              <a:rPr lang="en-US" i="0" dirty="0">
                <a:solidFill>
                  <a:srgbClr val="0000FF"/>
                </a:solidFill>
              </a:rPr>
              <a:t>12%</a:t>
            </a:r>
            <a:r>
              <a:rPr lang="en-US" i="0" dirty="0">
                <a:solidFill>
                  <a:schemeClr val="tx1"/>
                </a:solidFill>
              </a:rPr>
              <a:t> salt solution?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 </a:t>
            </a: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amount of 10% 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      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amount of 15% solution.</a:t>
            </a:r>
            <a:endParaRPr lang="en-US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4340" name="Picture 3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85410" y="3657600"/>
            <a:ext cx="277318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86"/>
          <p:cNvSpPr>
            <a:spLocks noChangeArrowheads="1"/>
          </p:cNvSpPr>
          <p:nvPr/>
        </p:nvSpPr>
        <p:spPr bwMode="auto">
          <a:xfrm>
            <a:off x="457200" y="3505200"/>
            <a:ext cx="822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3400" indent="-533400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/>
              <a:t>Then the system of linear equations is </a:t>
            </a:r>
          </a:p>
        </p:txBody>
      </p:sp>
      <p:sp>
        <p:nvSpPr>
          <p:cNvPr id="15363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Mixture (cont.)</a:t>
            </a:r>
          </a:p>
        </p:txBody>
      </p:sp>
      <p:graphicFrame>
        <p:nvGraphicFramePr>
          <p:cNvPr id="750649" name="Group 57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19478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7362"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Amount of solution </a:t>
                      </a: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  <a:sym typeface="Symbol"/>
                        </a:rPr>
                        <a:t></a:t>
                      </a: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Percent of salt = Amount of salt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36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10% solution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0.10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0.10</a:t>
                      </a:r>
                      <a:r>
                        <a:rPr kumimoji="0" lang="en-US" sz="24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15% solution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0.15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0.15</a:t>
                      </a:r>
                      <a:r>
                        <a:rPr kumimoji="0" lang="en-US" sz="24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736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12% solution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50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0.12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0.12(50)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5388" name="Object 87"/>
          <p:cNvGraphicFramePr>
            <a:graphicFrameLocks noChangeAspect="1"/>
          </p:cNvGraphicFramePr>
          <p:nvPr/>
        </p:nvGraphicFramePr>
        <p:xfrm>
          <a:off x="476250" y="4241800"/>
          <a:ext cx="37465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3" imgW="3746500" imgH="1092200" progId="Equation.DSMT4">
                  <p:embed/>
                </p:oleObj>
              </mc:Choice>
              <mc:Fallback>
                <p:oleObj name="Equation" r:id="rId3" imgW="3746500" imgH="1092200" progId="Equation.DSMT4">
                  <p:embed/>
                  <p:pic>
                    <p:nvPicPr>
                      <p:cNvPr id="0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4241800"/>
                        <a:ext cx="3746500" cy="109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9" name="Rectangle 88"/>
          <p:cNvSpPr>
            <a:spLocks noChangeArrowheads="1"/>
          </p:cNvSpPr>
          <p:nvPr/>
        </p:nvSpPr>
        <p:spPr bwMode="auto">
          <a:xfrm>
            <a:off x="4254500" y="4191000"/>
            <a:ext cx="449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The sum of the two amounts must be 50 ounces.</a:t>
            </a:r>
          </a:p>
        </p:txBody>
      </p:sp>
      <p:sp>
        <p:nvSpPr>
          <p:cNvPr id="15390" name="Rectangle 89"/>
          <p:cNvSpPr>
            <a:spLocks noChangeArrowheads="1"/>
          </p:cNvSpPr>
          <p:nvPr/>
        </p:nvSpPr>
        <p:spPr bwMode="auto">
          <a:xfrm>
            <a:off x="4254500" y="4916488"/>
            <a:ext cx="475488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The sum of the amounts of salt from the two solutions equals the total amount of salt in the final solution.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9" grpId="0"/>
      <p:bldP spid="1539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Mixture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Multiplying the first equation by −10 and the second by </a:t>
            </a:r>
          </a:p>
          <a:p>
            <a:pPr marL="533400" indent="-53340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100 gives</a:t>
            </a:r>
          </a:p>
        </p:txBody>
      </p:sp>
      <p:graphicFrame>
        <p:nvGraphicFramePr>
          <p:cNvPr id="16388" name="Object 62"/>
          <p:cNvGraphicFramePr>
            <a:graphicFrameLocks noChangeAspect="1"/>
          </p:cNvGraphicFramePr>
          <p:nvPr/>
        </p:nvGraphicFramePr>
        <p:xfrm>
          <a:off x="609600" y="2362200"/>
          <a:ext cx="4743450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3" imgW="4749480" imgH="1206360" progId="Equation.DSMT4">
                  <p:embed/>
                </p:oleObj>
              </mc:Choice>
              <mc:Fallback>
                <p:oleObj name="Equation" r:id="rId3" imgW="4749480" imgH="1206360" progId="Equation.DSMT4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362200"/>
                        <a:ext cx="4743450" cy="1216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Line 63"/>
          <p:cNvSpPr>
            <a:spLocks noChangeShapeType="1"/>
          </p:cNvSpPr>
          <p:nvPr/>
        </p:nvSpPr>
        <p:spPr bwMode="auto">
          <a:xfrm>
            <a:off x="5397500" y="2667000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6390" name="Line 64"/>
          <p:cNvSpPr>
            <a:spLocks noChangeShapeType="1"/>
          </p:cNvSpPr>
          <p:nvPr/>
        </p:nvSpPr>
        <p:spPr bwMode="auto">
          <a:xfrm>
            <a:off x="5410200" y="3276600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16391" name="Object 65"/>
          <p:cNvGraphicFramePr>
            <a:graphicFrameLocks noChangeAspect="1"/>
          </p:cNvGraphicFramePr>
          <p:nvPr/>
        </p:nvGraphicFramePr>
        <p:xfrm>
          <a:off x="6070600" y="2514600"/>
          <a:ext cx="2705100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5" imgW="2705040" imgH="952200" progId="Equation.DSMT4">
                  <p:embed/>
                </p:oleObj>
              </mc:Choice>
              <mc:Fallback>
                <p:oleObj name="Equation" r:id="rId5" imgW="2705040" imgH="952200" progId="Equation.DSMT4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0600" y="2514600"/>
                        <a:ext cx="2705100" cy="958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2" name="Rectangle 66"/>
          <p:cNvSpPr>
            <a:spLocks noChangeArrowheads="1"/>
          </p:cNvSpPr>
          <p:nvPr/>
        </p:nvSpPr>
        <p:spPr bwMode="auto">
          <a:xfrm>
            <a:off x="7010400" y="4572000"/>
            <a:ext cx="1828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Amount of 15%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7493000" y="4191000"/>
          <a:ext cx="889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7" imgW="888840" imgH="355320" progId="Equation.DSMT4">
                  <p:embed/>
                </p:oleObj>
              </mc:Choice>
              <mc:Fallback>
                <p:oleObj name="Equation" r:id="rId7" imgW="88884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0" y="4191000"/>
                        <a:ext cx="889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7315200" y="3657600"/>
          <a:ext cx="1244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9" imgW="1244520" imgH="355320" progId="Equation.DSMT4">
                  <p:embed/>
                </p:oleObj>
              </mc:Choice>
              <mc:Fallback>
                <p:oleObj name="Equation" r:id="rId9" imgW="124452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3657600"/>
                        <a:ext cx="1244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animBg="1"/>
      <p:bldP spid="16390" grpId="0" animBg="1"/>
      <p:bldP spid="1639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Mixture 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Substitute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= </a:t>
            </a:r>
            <a:r>
              <a:rPr lang="en-US" i="0" dirty="0">
                <a:solidFill>
                  <a:srgbClr val="FF0008"/>
                </a:solidFill>
              </a:rPr>
              <a:t>20</a:t>
            </a:r>
            <a:r>
              <a:rPr lang="en-US" i="0" dirty="0">
                <a:solidFill>
                  <a:schemeClr val="tx1"/>
                </a:solidFill>
              </a:rPr>
              <a:t> into one of the original equations.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/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</a:t>
            </a:r>
            <a:r>
              <a:rPr lang="en-US" i="0" dirty="0">
                <a:solidFill>
                  <a:srgbClr val="FF0000"/>
                </a:solidFill>
              </a:rPr>
              <a:t>30 ounces of the 10% </a:t>
            </a:r>
            <a:r>
              <a:rPr lang="en-US" i="0" dirty="0">
                <a:solidFill>
                  <a:schemeClr val="tx1"/>
                </a:solidFill>
              </a:rPr>
              <a:t>solution and </a:t>
            </a:r>
            <a:r>
              <a:rPr lang="en-US" i="0" dirty="0">
                <a:solidFill>
                  <a:srgbClr val="FF0000"/>
                </a:solidFill>
              </a:rPr>
              <a:t>20 ounces of the 15% </a:t>
            </a:r>
            <a:r>
              <a:rPr lang="en-US" i="0" dirty="0">
                <a:solidFill>
                  <a:schemeClr val="tx1"/>
                </a:solidFill>
              </a:rPr>
              <a:t>solution.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413" name="Rectangle 23"/>
          <p:cNvSpPr>
            <a:spLocks noChangeArrowheads="1"/>
          </p:cNvSpPr>
          <p:nvPr/>
        </p:nvSpPr>
        <p:spPr bwMode="auto">
          <a:xfrm>
            <a:off x="4038600" y="2559050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Amount of 10%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2882900" y="2590800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3" imgW="901440" imgH="291960" progId="Equation.DSMT4">
                  <p:embed/>
                </p:oleObj>
              </mc:Choice>
              <mc:Fallback>
                <p:oleObj name="Equation" r:id="rId3" imgW="9014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2590800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209800" y="2057400"/>
          <a:ext cx="1574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5" imgW="1574640" imgH="291960" progId="Equation.DSMT4">
                  <p:embed/>
                </p:oleObj>
              </mc:Choice>
              <mc:Fallback>
                <p:oleObj name="Equation" r:id="rId5" imgW="15746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057400"/>
                        <a:ext cx="1574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Mixture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How many gallons of a </a:t>
            </a:r>
            <a:r>
              <a:rPr lang="en-US" i="0" dirty="0">
                <a:solidFill>
                  <a:srgbClr val="0000FF"/>
                </a:solidFill>
              </a:rPr>
              <a:t>20%</a:t>
            </a:r>
            <a:r>
              <a:rPr lang="en-US" i="0" dirty="0">
                <a:solidFill>
                  <a:schemeClr val="tx1"/>
                </a:solidFill>
              </a:rPr>
              <a:t> acid solution should be </a:t>
            </a:r>
          </a:p>
          <a:p>
            <a:pPr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mixed with a </a:t>
            </a:r>
            <a:r>
              <a:rPr lang="en-US" i="0" dirty="0">
                <a:solidFill>
                  <a:srgbClr val="0000FF"/>
                </a:solidFill>
              </a:rPr>
              <a:t>30%</a:t>
            </a:r>
            <a:r>
              <a:rPr lang="en-US" i="0" dirty="0">
                <a:solidFill>
                  <a:schemeClr val="tx1"/>
                </a:solidFill>
              </a:rPr>
              <a:t> acid solution to produce </a:t>
            </a:r>
            <a:r>
              <a:rPr lang="en-US" i="0" dirty="0">
                <a:solidFill>
                  <a:srgbClr val="0000FF"/>
                </a:solidFill>
              </a:rPr>
              <a:t>100 gallons </a:t>
            </a:r>
          </a:p>
          <a:p>
            <a:pPr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of a </a:t>
            </a:r>
            <a:r>
              <a:rPr lang="en-US" i="0" dirty="0">
                <a:solidFill>
                  <a:srgbClr val="0000FF"/>
                </a:solidFill>
              </a:rPr>
              <a:t>23%</a:t>
            </a:r>
            <a:r>
              <a:rPr lang="en-US" i="0" dirty="0">
                <a:solidFill>
                  <a:schemeClr val="tx1"/>
                </a:solidFill>
              </a:rPr>
              <a:t> solution?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amount of 20% 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amount of 30% solution.</a:t>
            </a:r>
          </a:p>
        </p:txBody>
      </p:sp>
      <p:pic>
        <p:nvPicPr>
          <p:cNvPr id="18436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7759" y="2285999"/>
            <a:ext cx="3417681" cy="367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Mixture (cont.)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355600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Then the system of linear equations is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774219" name="Group 75"/>
          <p:cNvGraphicFramePr>
            <a:graphicFrameLocks noGrp="1"/>
          </p:cNvGraphicFramePr>
          <p:nvPr/>
        </p:nvGraphicFramePr>
        <p:xfrm>
          <a:off x="457200" y="1371600"/>
          <a:ext cx="8229599" cy="205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67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32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097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4350"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Amount of solution </a:t>
                      </a: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  <a:sym typeface="Symbol"/>
                        </a:rPr>
                        <a:t></a:t>
                      </a: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Percent of acid = Amount of acid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20% solution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0.20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0.20</a:t>
                      </a:r>
                      <a:r>
                        <a:rPr kumimoji="0" lang="en-US" sz="24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30% solution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0.30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0.30</a:t>
                      </a:r>
                      <a:r>
                        <a:rPr kumimoji="0" lang="en-US" sz="24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23% solution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100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0.23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0.23(100)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9484" name="Object 76"/>
          <p:cNvGraphicFramePr>
            <a:graphicFrameLocks noChangeAspect="1"/>
          </p:cNvGraphicFramePr>
          <p:nvPr/>
        </p:nvGraphicFramePr>
        <p:xfrm>
          <a:off x="603250" y="4216400"/>
          <a:ext cx="39116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3" imgW="3911600" imgH="1447800" progId="Equation.DSMT4">
                  <p:embed/>
                </p:oleObj>
              </mc:Choice>
              <mc:Fallback>
                <p:oleObj name="Equation" r:id="rId3" imgW="3911600" imgH="1447800" progId="Equation.DSMT4">
                  <p:embed/>
                  <p:pic>
                    <p:nvPicPr>
                      <p:cNvPr id="0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" y="4216400"/>
                        <a:ext cx="3911600" cy="144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85" name="Rectangle 77"/>
          <p:cNvSpPr>
            <a:spLocks noChangeArrowheads="1"/>
          </p:cNvSpPr>
          <p:nvPr/>
        </p:nvSpPr>
        <p:spPr bwMode="auto">
          <a:xfrm>
            <a:off x="4648200" y="4140200"/>
            <a:ext cx="438912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The sum of the two amounts must be 100 gallons.</a:t>
            </a:r>
          </a:p>
        </p:txBody>
      </p:sp>
      <p:sp>
        <p:nvSpPr>
          <p:cNvPr id="19486" name="Rectangle 78"/>
          <p:cNvSpPr>
            <a:spLocks noChangeArrowheads="1"/>
          </p:cNvSpPr>
          <p:nvPr/>
        </p:nvSpPr>
        <p:spPr bwMode="auto">
          <a:xfrm>
            <a:off x="4648200" y="4902200"/>
            <a:ext cx="4343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The sum of the amounts of acid from the two solutions equals the total amount of acid in the final solution.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  <p:bldP spid="19485" grpId="0"/>
      <p:bldP spid="1948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Mixture (cont.)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Multiplying the first equation by −20 and the second by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100 gives,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160000"/>
              </a:lnSpc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0484" name="Object 16"/>
          <p:cNvGraphicFramePr>
            <a:graphicFrameLocks noChangeAspect="1"/>
          </p:cNvGraphicFramePr>
          <p:nvPr/>
        </p:nvGraphicFramePr>
        <p:xfrm>
          <a:off x="530352" y="2586038"/>
          <a:ext cx="4918075" cy="121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3" imgW="4914720" imgH="1206360" progId="Equation.DSMT4">
                  <p:embed/>
                </p:oleObj>
              </mc:Choice>
              <mc:Fallback>
                <p:oleObj name="Equation" r:id="rId3" imgW="4914720" imgH="12063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86038"/>
                        <a:ext cx="4918075" cy="1212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5" name="Line 17"/>
          <p:cNvSpPr>
            <a:spLocks noChangeShapeType="1"/>
          </p:cNvSpPr>
          <p:nvPr/>
        </p:nvSpPr>
        <p:spPr bwMode="auto">
          <a:xfrm>
            <a:off x="5511800" y="2857500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486" name="Line 18"/>
          <p:cNvSpPr>
            <a:spLocks noChangeShapeType="1"/>
          </p:cNvSpPr>
          <p:nvPr/>
        </p:nvSpPr>
        <p:spPr bwMode="auto">
          <a:xfrm>
            <a:off x="5511800" y="3467100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20487" name="Object 19"/>
          <p:cNvGraphicFramePr>
            <a:graphicFrameLocks noChangeAspect="1"/>
          </p:cNvGraphicFramePr>
          <p:nvPr/>
        </p:nvGraphicFramePr>
        <p:xfrm>
          <a:off x="6096000" y="2667000"/>
          <a:ext cx="2879725" cy="102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5" imgW="2882880" imgH="1015920" progId="Equation.DSMT4">
                  <p:embed/>
                </p:oleObj>
              </mc:Choice>
              <mc:Fallback>
                <p:oleObj name="Equation" r:id="rId5" imgW="2882880" imgH="101592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667000"/>
                        <a:ext cx="2879725" cy="1020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8" name="Rectangle 20"/>
          <p:cNvSpPr>
            <a:spLocks noChangeArrowheads="1"/>
          </p:cNvSpPr>
          <p:nvPr/>
        </p:nvSpPr>
        <p:spPr bwMode="auto">
          <a:xfrm>
            <a:off x="7086600" y="4660900"/>
            <a:ext cx="192024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Amount of 30%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7505700" y="4216400"/>
          <a:ext cx="901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7" imgW="901440" imgH="355320" progId="Equation.DSMT4">
                  <p:embed/>
                </p:oleObj>
              </mc:Choice>
              <mc:Fallback>
                <p:oleObj name="Equation" r:id="rId7" imgW="90144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5700" y="4216400"/>
                        <a:ext cx="901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7162800" y="3759200"/>
          <a:ext cx="1422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9" imgW="1422360" imgH="355320" progId="Equation.DSMT4">
                  <p:embed/>
                </p:oleObj>
              </mc:Choice>
              <mc:Fallback>
                <p:oleObj name="Equation" r:id="rId9" imgW="142236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3759200"/>
                        <a:ext cx="1422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 animBg="1"/>
      <p:bldP spid="20486" grpId="0" animBg="1"/>
      <p:bldP spid="2048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Mixture (cont.)</a:t>
            </a:r>
          </a:p>
        </p:txBody>
      </p:sp>
      <p:sp>
        <p:nvSpPr>
          <p:cNvPr id="21507" name="Rectangle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9472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3206750" algn="l"/>
                <a:tab pos="3889375" algn="l"/>
              </a:tabLst>
            </a:pPr>
            <a:r>
              <a:rPr lang="en-US" i="0" dirty="0">
                <a:solidFill>
                  <a:schemeClr val="tx1"/>
                </a:solidFill>
              </a:rPr>
              <a:t>Substitute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= </a:t>
            </a:r>
            <a:r>
              <a:rPr lang="en-US" i="0" dirty="0">
                <a:solidFill>
                  <a:srgbClr val="FF0008"/>
                </a:solidFill>
              </a:rPr>
              <a:t>30</a:t>
            </a:r>
            <a:r>
              <a:rPr lang="en-US" i="0" dirty="0">
                <a:solidFill>
                  <a:schemeClr val="tx1"/>
                </a:solidFill>
              </a:rPr>
              <a:t> into one of the original equations.</a:t>
            </a:r>
          </a:p>
          <a:p>
            <a:pPr marL="0" indent="0" algn="ctr">
              <a:spcBef>
                <a:spcPct val="50000"/>
              </a:spcBef>
              <a:buFont typeface="Courier New" pitchFamily="49" charset="0"/>
              <a:buNone/>
              <a:tabLst>
                <a:tab pos="3206750" algn="l"/>
                <a:tab pos="3889375" algn="l"/>
              </a:tabLst>
            </a:pP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rgbClr val="000099"/>
                </a:solidFill>
              </a:rPr>
              <a:t> + </a:t>
            </a:r>
            <a:r>
              <a:rPr lang="en-US" i="0" dirty="0">
                <a:solidFill>
                  <a:srgbClr val="FF0008"/>
                </a:solidFill>
              </a:rPr>
              <a:t>30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</a:rPr>
              <a:t>= 100</a:t>
            </a:r>
          </a:p>
          <a:p>
            <a:pPr marL="0" indent="0">
              <a:buFont typeface="Courier New" pitchFamily="49" charset="0"/>
              <a:buNone/>
              <a:tabLst>
                <a:tab pos="3206750" algn="l"/>
                <a:tab pos="3889375" algn="l"/>
              </a:tabLst>
            </a:pPr>
            <a:r>
              <a:rPr lang="en-US" dirty="0">
                <a:solidFill>
                  <a:srgbClr val="000099"/>
                </a:solidFill>
              </a:rPr>
              <a:t>		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rgbClr val="000099"/>
                </a:solidFill>
              </a:rPr>
              <a:t> = </a:t>
            </a:r>
            <a:r>
              <a:rPr lang="en-US" i="0" dirty="0">
                <a:solidFill>
                  <a:srgbClr val="FF0008"/>
                </a:solidFill>
              </a:rPr>
              <a:t>70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3206750" algn="l"/>
                <a:tab pos="3889375" algn="l"/>
              </a:tabLst>
            </a:pPr>
            <a:r>
              <a:rPr lang="en-US" i="0" dirty="0">
                <a:solidFill>
                  <a:srgbClr val="FF0000"/>
                </a:solidFill>
              </a:rPr>
              <a:t>Seventy gallons of the 20% solution</a:t>
            </a:r>
            <a:r>
              <a:rPr lang="en-US" i="0" dirty="0">
                <a:solidFill>
                  <a:schemeClr val="tx1"/>
                </a:solidFill>
              </a:rPr>
              <a:t> should be added to </a:t>
            </a:r>
            <a:r>
              <a:rPr lang="en-US" i="0" dirty="0">
                <a:solidFill>
                  <a:srgbClr val="FF0000"/>
                </a:solidFill>
              </a:rPr>
              <a:t>thirty gallons of the 30% solution</a:t>
            </a:r>
            <a:r>
              <a:rPr lang="en-US" i="0" dirty="0">
                <a:solidFill>
                  <a:schemeClr val="tx1"/>
                </a:solidFill>
              </a:rPr>
              <a:t>. This will produce 100 gallons of a 23% solution.</a:t>
            </a:r>
          </a:p>
        </p:txBody>
      </p:sp>
      <p:sp>
        <p:nvSpPr>
          <p:cNvPr id="21508" name="Rectangle 19"/>
          <p:cNvSpPr>
            <a:spLocks noChangeArrowheads="1"/>
          </p:cNvSpPr>
          <p:nvPr/>
        </p:nvSpPr>
        <p:spPr bwMode="auto">
          <a:xfrm>
            <a:off x="5562600" y="2514600"/>
            <a:ext cx="1981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Amount of 20%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</p:spPr>
        <p:txBody>
          <a:bodyPr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Use systems of linear equations to solve the following types of applied problems: </a:t>
            </a:r>
          </a:p>
          <a:p>
            <a:pPr marL="463550" lvl="1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interest, and</a:t>
            </a:r>
          </a:p>
          <a:p>
            <a:pPr marL="463550" lvl="1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mixture.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Interest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459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James has two investment accounts, one pays </a:t>
            </a:r>
            <a:r>
              <a:rPr lang="en-US" i="0" dirty="0">
                <a:solidFill>
                  <a:srgbClr val="0000FF"/>
                </a:solidFill>
              </a:rPr>
              <a:t>6%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algn="just"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interest and the other pays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interest. He has </a:t>
            </a:r>
            <a:r>
              <a:rPr lang="en-US" i="0" dirty="0">
                <a:solidFill>
                  <a:srgbClr val="0000FF"/>
                </a:solidFill>
              </a:rPr>
              <a:t>$1000 </a:t>
            </a:r>
          </a:p>
          <a:p>
            <a:pPr algn="just"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more in the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account than he has in the </a:t>
            </a:r>
            <a:r>
              <a:rPr lang="en-US" i="0" dirty="0">
                <a:solidFill>
                  <a:srgbClr val="0000FF"/>
                </a:solidFill>
              </a:rPr>
              <a:t>6%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algn="just"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account. Each year, the interest from the </a:t>
            </a:r>
            <a:r>
              <a:rPr lang="en-US" i="0" dirty="0">
                <a:solidFill>
                  <a:srgbClr val="0000FF"/>
                </a:solidFill>
              </a:rPr>
              <a:t>10%</a:t>
            </a:r>
            <a:r>
              <a:rPr lang="en-US" i="0" dirty="0">
                <a:solidFill>
                  <a:schemeClr val="tx1"/>
                </a:solidFill>
              </a:rPr>
              <a:t> account </a:t>
            </a:r>
          </a:p>
          <a:p>
            <a:pPr algn="just"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is </a:t>
            </a:r>
            <a:r>
              <a:rPr lang="en-US" i="0" dirty="0">
                <a:solidFill>
                  <a:srgbClr val="0000FF"/>
                </a:solidFill>
              </a:rPr>
              <a:t>$260 </a:t>
            </a:r>
            <a:r>
              <a:rPr lang="en-US" i="0" dirty="0">
                <a:solidFill>
                  <a:schemeClr val="tx1"/>
                </a:solidFill>
              </a:rPr>
              <a:t>more than the interest from the </a:t>
            </a:r>
            <a:r>
              <a:rPr lang="en-US" i="0" dirty="0">
                <a:solidFill>
                  <a:srgbClr val="0000FF"/>
                </a:solidFill>
              </a:rPr>
              <a:t>6%</a:t>
            </a:r>
            <a:r>
              <a:rPr lang="en-US" i="0" dirty="0">
                <a:solidFill>
                  <a:schemeClr val="tx1"/>
                </a:solidFill>
              </a:rPr>
              <a:t> account. </a:t>
            </a:r>
          </a:p>
          <a:p>
            <a:pPr algn="just"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How much does he have in each account?</a:t>
            </a:r>
          </a:p>
          <a:p>
            <a:pPr algn="just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algn="just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Careful reading indicates two types of information: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just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1.</a:t>
            </a:r>
            <a:r>
              <a:rPr lang="en-US" i="0" dirty="0">
                <a:solidFill>
                  <a:schemeClr val="tx1"/>
                </a:solidFill>
              </a:rPr>
              <a:t>	He has two accounts.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just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2.</a:t>
            </a:r>
            <a:r>
              <a:rPr lang="en-US" i="0" dirty="0">
                <a:solidFill>
                  <a:schemeClr val="tx1"/>
                </a:solidFill>
              </a:rPr>
              <a:t>	He earns two amounts of interest.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Interest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33400" indent="-53340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amount (principal) invested at 6%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amount (principal) invested at 10%,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then 0.06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interest earned on first account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   0.10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interest earned on second account.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 set up two equations.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7172" name="Object 126"/>
          <p:cNvGraphicFramePr>
            <a:graphicFrameLocks noChangeAspect="1"/>
          </p:cNvGraphicFramePr>
          <p:nvPr/>
        </p:nvGraphicFramePr>
        <p:xfrm>
          <a:off x="539750" y="3962400"/>
          <a:ext cx="36703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3" imgW="3670300" imgH="1016000" progId="Equation.DSMT4">
                  <p:embed/>
                </p:oleObj>
              </mc:Choice>
              <mc:Fallback>
                <p:oleObj name="Equation" r:id="rId3" imgW="3670300" imgH="1016000" progId="Equation.DSMT4">
                  <p:embed/>
                  <p:pic>
                    <p:nvPicPr>
                      <p:cNvPr id="0" name="Object 1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962400"/>
                        <a:ext cx="36703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3" name="Rectangle 127"/>
          <p:cNvSpPr>
            <a:spLocks noChangeArrowheads="1"/>
          </p:cNvSpPr>
          <p:nvPr/>
        </p:nvSpPr>
        <p:spPr bwMode="auto">
          <a:xfrm>
            <a:off x="4343400" y="3976687"/>
            <a:ext cx="3200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i="1" dirty="0">
                <a:solidFill>
                  <a:srgbClr val="008080"/>
                </a:solidFill>
                <a:latin typeface="Calibri" pitchFamily="34" charset="0"/>
              </a:rPr>
              <a:t>y</a:t>
            </a:r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 is larger than </a:t>
            </a:r>
            <a:r>
              <a:rPr lang="en-US" sz="2000" b="0" i="1" dirty="0">
                <a:solidFill>
                  <a:srgbClr val="008080"/>
                </a:solidFill>
                <a:latin typeface="Calibri" pitchFamily="34" charset="0"/>
              </a:rPr>
              <a:t>x</a:t>
            </a:r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 by $1000.</a:t>
            </a:r>
          </a:p>
        </p:txBody>
      </p:sp>
      <p:sp>
        <p:nvSpPr>
          <p:cNvPr id="7174" name="Rectangle 128"/>
          <p:cNvSpPr>
            <a:spLocks noChangeArrowheads="1"/>
          </p:cNvSpPr>
          <p:nvPr/>
        </p:nvSpPr>
        <p:spPr bwMode="auto">
          <a:xfrm>
            <a:off x="4343400" y="4484687"/>
            <a:ext cx="448056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Interest from the 10% account is $260 more than interest from the 6% account.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717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Interest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the first equation is already solved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, we </a:t>
            </a:r>
          </a:p>
          <a:p>
            <a:pPr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the substitution method and substitute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in the </a:t>
            </a:r>
          </a:p>
          <a:p>
            <a:pPr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second equation.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197" name="Rectangle 48"/>
          <p:cNvSpPr>
            <a:spLocks noChangeArrowheads="1"/>
          </p:cNvSpPr>
          <p:nvPr/>
        </p:nvSpPr>
        <p:spPr bwMode="auto">
          <a:xfrm>
            <a:off x="6477000" y="3413125"/>
            <a:ext cx="2006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Multiply by 100.</a:t>
            </a:r>
          </a:p>
        </p:txBody>
      </p:sp>
      <p:sp>
        <p:nvSpPr>
          <p:cNvPr id="8198" name="Rectangle 49"/>
          <p:cNvSpPr>
            <a:spLocks noChangeArrowheads="1"/>
          </p:cNvSpPr>
          <p:nvPr/>
        </p:nvSpPr>
        <p:spPr bwMode="auto">
          <a:xfrm>
            <a:off x="6477000" y="5029200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Amount at 6%.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524000" y="2819400"/>
          <a:ext cx="4114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3" imgW="4114800" imgH="469800" progId="Equation.DSMT4">
                  <p:embed/>
                </p:oleObj>
              </mc:Choice>
              <mc:Fallback>
                <p:oleObj name="Equation" r:id="rId3" imgW="411480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819400"/>
                        <a:ext cx="4114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247900" y="3403600"/>
          <a:ext cx="386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5" imgW="3860640" imgH="469800" progId="Equation.DSMT4">
                  <p:embed/>
                </p:oleObj>
              </mc:Choice>
              <mc:Fallback>
                <p:oleObj name="Equation" r:id="rId5" imgW="38606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3403600"/>
                        <a:ext cx="386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209800" y="4025900"/>
          <a:ext cx="3898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7" imgW="3898800" imgH="330120" progId="Equation.DSMT4">
                  <p:embed/>
                </p:oleObj>
              </mc:Choice>
              <mc:Fallback>
                <p:oleObj name="Equation" r:id="rId7" imgW="389880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025900"/>
                        <a:ext cx="3898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4368800" y="4559300"/>
          <a:ext cx="1739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9" imgW="1739880" imgH="330120" progId="Equation.DSMT4">
                  <p:embed/>
                </p:oleObj>
              </mc:Choice>
              <mc:Fallback>
                <p:oleObj name="Equation" r:id="rId9" imgW="1739880" imgH="3301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8800" y="4559300"/>
                        <a:ext cx="1739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546600" y="5092700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11" imgW="1269720" imgH="291960" progId="Equation.DSMT4">
                  <p:embed/>
                </p:oleObj>
              </mc:Choice>
              <mc:Fallback>
                <p:oleObj name="Equation" r:id="rId11" imgW="12697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6600" y="5092700"/>
                        <a:ext cx="127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  <p:bldP spid="81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Interest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Back substitute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</a:t>
            </a:r>
            <a:r>
              <a:rPr lang="en-US" i="0" dirty="0">
                <a:solidFill>
                  <a:srgbClr val="FF0008"/>
                </a:solidFill>
              </a:rPr>
              <a:t>4000 </a:t>
            </a:r>
            <a:r>
              <a:rPr lang="en-US" i="0" dirty="0">
                <a:solidFill>
                  <a:schemeClr val="tx1"/>
                </a:solidFill>
              </a:rPr>
              <a:t>into one of the original </a:t>
            </a: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equations to find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algn="just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algn="just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James has </a:t>
            </a:r>
            <a:r>
              <a:rPr lang="en-US" i="0" dirty="0">
                <a:solidFill>
                  <a:srgbClr val="FF0008"/>
                </a:solidFill>
              </a:rPr>
              <a:t>$4000 invested at 6%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FF0008"/>
                </a:solidFill>
              </a:rPr>
              <a:t>$5000 invested at 10%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9220" name="Object 29"/>
          <p:cNvGraphicFramePr>
            <a:graphicFrameLocks noChangeAspect="1"/>
          </p:cNvGraphicFramePr>
          <p:nvPr/>
        </p:nvGraphicFramePr>
        <p:xfrm>
          <a:off x="1193800" y="2590800"/>
          <a:ext cx="1752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3" imgW="1752480" imgH="355320" progId="Equation.DSMT4">
                  <p:embed/>
                </p:oleObj>
              </mc:Choice>
              <mc:Fallback>
                <p:oleObj name="Equation" r:id="rId3" imgW="1752480" imgH="35532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2590800"/>
                        <a:ext cx="17526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1" name="Rectangle 30"/>
          <p:cNvSpPr>
            <a:spLocks noChangeArrowheads="1"/>
          </p:cNvSpPr>
          <p:nvPr/>
        </p:nvSpPr>
        <p:spPr bwMode="auto">
          <a:xfrm>
            <a:off x="6324600" y="2514600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Amount at 10%.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971800" y="2590800"/>
          <a:ext cx="2032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5" imgW="2031840" imgH="291960" progId="Equation.DSMT4">
                  <p:embed/>
                </p:oleObj>
              </mc:Choice>
              <mc:Fallback>
                <p:oleObj name="Equation" r:id="rId5" imgW="20318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590800"/>
                        <a:ext cx="2032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080000" y="2578100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7" imgW="1015920" imgH="291960" progId="Equation.DSMT4">
                  <p:embed/>
                </p:oleObj>
              </mc:Choice>
              <mc:Fallback>
                <p:oleObj name="Equation" r:id="rId7" imgW="101592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0" y="2578100"/>
                        <a:ext cx="1016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Interest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356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Lila has </a:t>
            </a:r>
            <a:r>
              <a:rPr lang="en-US" i="0" dirty="0">
                <a:solidFill>
                  <a:srgbClr val="0000FF"/>
                </a:solidFill>
              </a:rPr>
              <a:t>$7000 </a:t>
            </a:r>
            <a:r>
              <a:rPr lang="en-US" i="0" dirty="0">
                <a:solidFill>
                  <a:schemeClr val="tx1"/>
                </a:solidFill>
              </a:rPr>
              <a:t>to invest. She decides to separate her funds into two accounts. One yields interest at the rate of </a:t>
            </a:r>
            <a:r>
              <a:rPr lang="en-US" i="0" dirty="0">
                <a:solidFill>
                  <a:srgbClr val="0000FF"/>
                </a:solidFill>
              </a:rPr>
              <a:t>7%</a:t>
            </a:r>
            <a:r>
              <a:rPr lang="en-US" i="0" dirty="0">
                <a:solidFill>
                  <a:schemeClr val="tx1"/>
                </a:solidFill>
              </a:rPr>
              <a:t> and the other at </a:t>
            </a:r>
            <a:r>
              <a:rPr lang="en-US" i="0" dirty="0">
                <a:solidFill>
                  <a:srgbClr val="0000FF"/>
                </a:solidFill>
              </a:rPr>
              <a:t>12%</a:t>
            </a:r>
            <a:r>
              <a:rPr lang="en-US" i="0" dirty="0">
                <a:solidFill>
                  <a:schemeClr val="tx1"/>
                </a:solidFill>
              </a:rPr>
              <a:t>. If she wants a total annual income from both accounts to be </a:t>
            </a:r>
            <a:r>
              <a:rPr lang="en-US" i="0" dirty="0">
                <a:solidFill>
                  <a:srgbClr val="0000FF"/>
                </a:solidFill>
              </a:rPr>
              <a:t>$690</a:t>
            </a:r>
            <a:r>
              <a:rPr lang="en-US" i="0" dirty="0">
                <a:solidFill>
                  <a:schemeClr val="tx1"/>
                </a:solidFill>
              </a:rPr>
              <a:t>, how should she split the money? (</a:t>
            </a:r>
            <a:r>
              <a:rPr lang="en-US" b="1" i="0" dirty="0">
                <a:solidFill>
                  <a:schemeClr val="tx1"/>
                </a:solidFill>
              </a:rPr>
              <a:t>Note: </a:t>
            </a:r>
            <a:r>
              <a:rPr lang="en-US" i="0" dirty="0">
                <a:solidFill>
                  <a:schemeClr val="tx1"/>
                </a:solidFill>
              </a:rPr>
              <a:t>The higher interest account is considered more risky. Otherwise, she would put the entire </a:t>
            </a:r>
            <a:r>
              <a:rPr lang="en-US" i="0" dirty="0">
                <a:solidFill>
                  <a:srgbClr val="0000FF"/>
                </a:solidFill>
              </a:rPr>
              <a:t>$7000 </a:t>
            </a:r>
            <a:r>
              <a:rPr lang="en-US" i="0" dirty="0">
                <a:solidFill>
                  <a:schemeClr val="tx1"/>
                </a:solidFill>
              </a:rPr>
              <a:t>into that account.)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Again, careful reading indicates two types of information: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Interest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1. </a:t>
            </a:r>
            <a:r>
              <a:rPr lang="en-US" i="0" dirty="0">
                <a:solidFill>
                  <a:schemeClr val="tx1"/>
                </a:solidFill>
              </a:rPr>
              <a:t>She has two accounts.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just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2. </a:t>
            </a:r>
            <a:r>
              <a:rPr lang="en-US" i="0" dirty="0">
                <a:solidFill>
                  <a:schemeClr val="tx1"/>
                </a:solidFill>
              </a:rPr>
              <a:t>She earns two amounts of interest.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just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amount (principal) invested at 7%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just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	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amount (principal) invested at 12%,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just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then 0.07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interest earned on first account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just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    0.12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interest earned on second account.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just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Now set up two equations.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1268" name="Object 189"/>
          <p:cNvGraphicFramePr>
            <a:graphicFrameLocks noChangeAspect="1"/>
          </p:cNvGraphicFramePr>
          <p:nvPr/>
        </p:nvGraphicFramePr>
        <p:xfrm>
          <a:off x="622300" y="4800600"/>
          <a:ext cx="31750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3" imgW="3175000" imgH="1016000" progId="Equation.DSMT4">
                  <p:embed/>
                </p:oleObj>
              </mc:Choice>
              <mc:Fallback>
                <p:oleObj name="Equation" r:id="rId3" imgW="3175000" imgH="1016000" progId="Equation.DSMT4">
                  <p:embed/>
                  <p:pic>
                    <p:nvPicPr>
                      <p:cNvPr id="0" name="Object 1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4800600"/>
                        <a:ext cx="31750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9" name="Rectangle 190"/>
          <p:cNvSpPr>
            <a:spLocks noChangeArrowheads="1"/>
          </p:cNvSpPr>
          <p:nvPr/>
        </p:nvSpPr>
        <p:spPr bwMode="auto">
          <a:xfrm>
            <a:off x="3937000" y="4845050"/>
            <a:ext cx="4038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The sum of both accounts is $7000.</a:t>
            </a:r>
          </a:p>
        </p:txBody>
      </p:sp>
      <p:sp>
        <p:nvSpPr>
          <p:cNvPr id="11270" name="Rectangle 191"/>
          <p:cNvSpPr>
            <a:spLocks noChangeArrowheads="1"/>
          </p:cNvSpPr>
          <p:nvPr/>
        </p:nvSpPr>
        <p:spPr bwMode="auto">
          <a:xfrm>
            <a:off x="3924300" y="5354638"/>
            <a:ext cx="4991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The total interest from both accounts is $690.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  <p:bldP spid="1127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5791200" y="2990850"/>
          <a:ext cx="28321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3" imgW="2831760" imgH="1015920" progId="Equation.DSMT4">
                  <p:embed/>
                </p:oleObj>
              </mc:Choice>
              <mc:Fallback>
                <p:oleObj name="Equation" r:id="rId3" imgW="2831760" imgH="10159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990850"/>
                        <a:ext cx="28321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Interest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Both equations are in standard form. Solve by addition. </a:t>
            </a: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Multiply the first equation by −7 and the second by 100 </a:t>
            </a: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to get opposite coefficients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as follows:</a:t>
            </a:r>
          </a:p>
        </p:txBody>
      </p:sp>
      <p:graphicFrame>
        <p:nvGraphicFramePr>
          <p:cNvPr id="12292" name="Object 34"/>
          <p:cNvGraphicFramePr>
            <a:graphicFrameLocks noChangeAspect="1"/>
          </p:cNvGraphicFramePr>
          <p:nvPr/>
        </p:nvGraphicFramePr>
        <p:xfrm>
          <a:off x="530352" y="2895600"/>
          <a:ext cx="4341812" cy="1166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5" imgW="4343400" imgH="1155600" progId="Equation.DSMT4">
                  <p:embed/>
                </p:oleObj>
              </mc:Choice>
              <mc:Fallback>
                <p:oleObj name="Equation" r:id="rId5" imgW="4343400" imgH="11556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895600"/>
                        <a:ext cx="4341812" cy="1166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3" name="Line 35"/>
          <p:cNvSpPr>
            <a:spLocks noChangeShapeType="1"/>
          </p:cNvSpPr>
          <p:nvPr/>
        </p:nvSpPr>
        <p:spPr bwMode="auto">
          <a:xfrm>
            <a:off x="4940300" y="3194050"/>
            <a:ext cx="54864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2294" name="Line 36"/>
          <p:cNvSpPr>
            <a:spLocks noChangeShapeType="1"/>
          </p:cNvSpPr>
          <p:nvPr/>
        </p:nvSpPr>
        <p:spPr bwMode="auto">
          <a:xfrm>
            <a:off x="4940300" y="3778250"/>
            <a:ext cx="54864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2296" name="Rectangle 38"/>
          <p:cNvSpPr>
            <a:spLocks noChangeArrowheads="1"/>
          </p:cNvSpPr>
          <p:nvPr/>
        </p:nvSpPr>
        <p:spPr bwMode="auto">
          <a:xfrm>
            <a:off x="6705600" y="5105400"/>
            <a:ext cx="195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  <a:latin typeface="Calibri" pitchFamily="34" charset="0"/>
              </a:rPr>
              <a:t>Amount at 12%</a:t>
            </a: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6858000" y="4737100"/>
          <a:ext cx="1257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7" imgW="1257120" imgH="355320" progId="Equation.DSMT4">
                  <p:embed/>
                </p:oleObj>
              </mc:Choice>
              <mc:Fallback>
                <p:oleObj name="Equation" r:id="rId7" imgW="125712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737100"/>
                        <a:ext cx="1257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6654800" y="4191000"/>
          <a:ext cx="1727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9" imgW="1726920" imgH="355320" progId="Equation.DSMT4">
                  <p:embed/>
                </p:oleObj>
              </mc:Choice>
              <mc:Fallback>
                <p:oleObj name="Equation" r:id="rId9" imgW="172692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4800" y="4191000"/>
                        <a:ext cx="1727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 animBg="1"/>
      <p:bldP spid="12294" grpId="0" animBg="1"/>
      <p:bldP spid="12296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814</Words>
  <Application>Microsoft Office PowerPoint</Application>
  <PresentationFormat>On-screen Show (4:3)</PresentationFormat>
  <Paragraphs>137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Calibri</vt:lpstr>
      <vt:lpstr>Symbol</vt:lpstr>
      <vt:lpstr>Courier New</vt:lpstr>
      <vt:lpstr>Arial</vt:lpstr>
      <vt:lpstr>Office Theme</vt:lpstr>
      <vt:lpstr>Equation</vt:lpstr>
      <vt:lpstr>Section 8.5</vt:lpstr>
      <vt:lpstr>Objectives</vt:lpstr>
      <vt:lpstr>Example 1: Interest</vt:lpstr>
      <vt:lpstr>Example 1: Interest (cont.)</vt:lpstr>
      <vt:lpstr>Example 1: Interest (cont.)</vt:lpstr>
      <vt:lpstr>Example 1: Interest (cont.)</vt:lpstr>
      <vt:lpstr>Example 2: Interest</vt:lpstr>
      <vt:lpstr>Example 2: Interest (cont.)</vt:lpstr>
      <vt:lpstr>Example 2: Interest (cont.)</vt:lpstr>
      <vt:lpstr>Example 2: Interest (cont.)</vt:lpstr>
      <vt:lpstr>Example 3: Mixture</vt:lpstr>
      <vt:lpstr>Example 3: Mixture (cont.)</vt:lpstr>
      <vt:lpstr>Example 3: Mixture (cont.)</vt:lpstr>
      <vt:lpstr>Example 3: Mixture (cont.)</vt:lpstr>
      <vt:lpstr>Example 4: Mixture</vt:lpstr>
      <vt:lpstr>Example 4: Mixture (cont.)</vt:lpstr>
      <vt:lpstr>Example 4: Mixture (cont.)</vt:lpstr>
      <vt:lpstr>Example 4: Mixture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2016-10-04T19:36:05Z</dcterms:modified>
</cp:coreProperties>
</file>