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5"/>
      <p:bold r:id="rId26"/>
      <p:italic r:id="rId27"/>
      <p:boldItalic r:id="rId2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0099"/>
    <a:srgbClr val="0000FF"/>
    <a:srgbClr val="FFFFCC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2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3.fntdata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emf"/><Relationship Id="rId2" Type="http://schemas.openxmlformats.org/officeDocument/2006/relationships/image" Target="../media/image41.wmf"/><Relationship Id="rId1" Type="http://schemas.openxmlformats.org/officeDocument/2006/relationships/image" Target="../media/image40.emf"/><Relationship Id="rId4" Type="http://schemas.openxmlformats.org/officeDocument/2006/relationships/image" Target="../media/image43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emf"/><Relationship Id="rId1" Type="http://schemas.openxmlformats.org/officeDocument/2006/relationships/image" Target="../media/image44.emf"/><Relationship Id="rId4" Type="http://schemas.openxmlformats.org/officeDocument/2006/relationships/image" Target="../media/image47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emf"/><Relationship Id="rId1" Type="http://schemas.openxmlformats.org/officeDocument/2006/relationships/image" Target="../media/image48.wmf"/><Relationship Id="rId5" Type="http://schemas.openxmlformats.org/officeDocument/2006/relationships/image" Target="../media/image52.wmf"/><Relationship Id="rId4" Type="http://schemas.openxmlformats.org/officeDocument/2006/relationships/image" Target="../media/image51.e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emf"/><Relationship Id="rId2" Type="http://schemas.openxmlformats.org/officeDocument/2006/relationships/image" Target="../media/image54.wmf"/><Relationship Id="rId1" Type="http://schemas.openxmlformats.org/officeDocument/2006/relationships/image" Target="../media/image53.emf"/><Relationship Id="rId5" Type="http://schemas.openxmlformats.org/officeDocument/2006/relationships/image" Target="../media/image57.wmf"/><Relationship Id="rId4" Type="http://schemas.openxmlformats.org/officeDocument/2006/relationships/image" Target="../media/image56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wmf"/><Relationship Id="rId1" Type="http://schemas.openxmlformats.org/officeDocument/2006/relationships/image" Target="../media/image3.e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emf"/><Relationship Id="rId1" Type="http://schemas.openxmlformats.org/officeDocument/2006/relationships/image" Target="../media/image9.e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emf"/><Relationship Id="rId1" Type="http://schemas.openxmlformats.org/officeDocument/2006/relationships/image" Target="../media/image26.wmf"/><Relationship Id="rId5" Type="http://schemas.openxmlformats.org/officeDocument/2006/relationships/image" Target="../media/image30.wmf"/><Relationship Id="rId4" Type="http://schemas.openxmlformats.org/officeDocument/2006/relationships/image" Target="../media/image29.e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emf"/><Relationship Id="rId2" Type="http://schemas.openxmlformats.org/officeDocument/2006/relationships/image" Target="../media/image32.wmf"/><Relationship Id="rId1" Type="http://schemas.openxmlformats.org/officeDocument/2006/relationships/image" Target="../media/image31.emf"/><Relationship Id="rId4" Type="http://schemas.openxmlformats.org/officeDocument/2006/relationships/image" Target="../media/image3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emf"/><Relationship Id="rId1" Type="http://schemas.openxmlformats.org/officeDocument/2006/relationships/image" Target="../media/image35.wmf"/><Relationship Id="rId5" Type="http://schemas.openxmlformats.org/officeDocument/2006/relationships/image" Target="../media/image39.wmf"/><Relationship Id="rId4" Type="http://schemas.openxmlformats.org/officeDocument/2006/relationships/image" Target="../media/image3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42314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17ADA3-5E05-405A-AFC1-EC4060E3A9EA}" type="datetimeFigureOut">
              <a:rPr lang="en-US" smtClean="0"/>
              <a:pPr/>
              <a:t>10/4/2016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B984D5-B42D-4FD9-B5DC-F6DA371834B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96536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4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3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7.e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29.e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8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e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4.wmf"/><Relationship Id="rId4" Type="http://schemas.openxmlformats.org/officeDocument/2006/relationships/image" Target="../media/image31.emf"/><Relationship Id="rId9" Type="http://schemas.openxmlformats.org/officeDocument/2006/relationships/oleObject" Target="../embeddings/oleObject33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3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6.emf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5.bin"/><Relationship Id="rId10" Type="http://schemas.openxmlformats.org/officeDocument/2006/relationships/image" Target="../media/image38.emf"/><Relationship Id="rId4" Type="http://schemas.openxmlformats.org/officeDocument/2006/relationships/image" Target="../media/image35.wmf"/><Relationship Id="rId9" Type="http://schemas.openxmlformats.org/officeDocument/2006/relationships/oleObject" Target="../embeddings/oleObject37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emf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40.bin"/><Relationship Id="rId10" Type="http://schemas.openxmlformats.org/officeDocument/2006/relationships/image" Target="../media/image43.wmf"/><Relationship Id="rId4" Type="http://schemas.openxmlformats.org/officeDocument/2006/relationships/image" Target="../media/image40.emf"/><Relationship Id="rId9" Type="http://schemas.openxmlformats.org/officeDocument/2006/relationships/oleObject" Target="../embeddings/oleObject42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5.emf"/><Relationship Id="rId5" Type="http://schemas.openxmlformats.org/officeDocument/2006/relationships/oleObject" Target="../embeddings/oleObject44.bin"/><Relationship Id="rId10" Type="http://schemas.openxmlformats.org/officeDocument/2006/relationships/image" Target="../media/image47.wmf"/><Relationship Id="rId4" Type="http://schemas.openxmlformats.org/officeDocument/2006/relationships/image" Target="../media/image44.emf"/><Relationship Id="rId9" Type="http://schemas.openxmlformats.org/officeDocument/2006/relationships/oleObject" Target="../embeddings/oleObject46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12" Type="http://schemas.openxmlformats.org/officeDocument/2006/relationships/image" Target="../media/image5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9.emf"/><Relationship Id="rId11" Type="http://schemas.openxmlformats.org/officeDocument/2006/relationships/oleObject" Target="../embeddings/oleObject51.bin"/><Relationship Id="rId5" Type="http://schemas.openxmlformats.org/officeDocument/2006/relationships/oleObject" Target="../embeddings/oleObject48.bin"/><Relationship Id="rId10" Type="http://schemas.openxmlformats.org/officeDocument/2006/relationships/image" Target="../media/image51.emf"/><Relationship Id="rId4" Type="http://schemas.openxmlformats.org/officeDocument/2006/relationships/image" Target="../media/image48.wmf"/><Relationship Id="rId9" Type="http://schemas.openxmlformats.org/officeDocument/2006/relationships/oleObject" Target="../embeddings/oleObject50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emf"/><Relationship Id="rId3" Type="http://schemas.openxmlformats.org/officeDocument/2006/relationships/oleObject" Target="../embeddings/oleObject52.bin"/><Relationship Id="rId7" Type="http://schemas.openxmlformats.org/officeDocument/2006/relationships/oleObject" Target="../embeddings/oleObject54.bin"/><Relationship Id="rId12" Type="http://schemas.openxmlformats.org/officeDocument/2006/relationships/image" Target="../media/image5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4.wmf"/><Relationship Id="rId11" Type="http://schemas.openxmlformats.org/officeDocument/2006/relationships/oleObject" Target="../embeddings/oleObject56.bin"/><Relationship Id="rId5" Type="http://schemas.openxmlformats.org/officeDocument/2006/relationships/oleObject" Target="../embeddings/oleObject53.bin"/><Relationship Id="rId10" Type="http://schemas.openxmlformats.org/officeDocument/2006/relationships/image" Target="../media/image56.wmf"/><Relationship Id="rId4" Type="http://schemas.openxmlformats.org/officeDocument/2006/relationships/image" Target="../media/image53.emf"/><Relationship Id="rId9" Type="http://schemas.openxmlformats.org/officeDocument/2006/relationships/oleObject" Target="../embeddings/oleObject55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3" Type="http://schemas.openxmlformats.org/officeDocument/2006/relationships/oleObject" Target="../embeddings/oleObject57.bin"/><Relationship Id="rId7" Type="http://schemas.openxmlformats.org/officeDocument/2006/relationships/oleObject" Target="../embeddings/oleObject5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9.wmf"/><Relationship Id="rId5" Type="http://schemas.openxmlformats.org/officeDocument/2006/relationships/oleObject" Target="../embeddings/oleObject58.bin"/><Relationship Id="rId4" Type="http://schemas.openxmlformats.org/officeDocument/2006/relationships/image" Target="../media/image58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61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13" Type="http://schemas.openxmlformats.org/officeDocument/2006/relationships/oleObject" Target="../embeddings/oleObject7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6.wmf"/><Relationship Id="rId4" Type="http://schemas.openxmlformats.org/officeDocument/2006/relationships/image" Target="../media/image3.e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e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2.wmf"/><Relationship Id="rId4" Type="http://schemas.openxmlformats.org/officeDocument/2006/relationships/image" Target="../media/image9.emf"/><Relationship Id="rId9" Type="http://schemas.openxmlformats.org/officeDocument/2006/relationships/oleObject" Target="../embeddings/oleObject11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6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22.bin"/><Relationship Id="rId5" Type="http://schemas.openxmlformats.org/officeDocument/2006/relationships/oleObject" Target="../embeddings/oleObject19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8.6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Systems of Linear Equations: Three Variables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1: Three Variables (A System With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One Solution) (cont.)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Check: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solution can be checked by substituting                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into all three of the original equations.</a:t>
            </a: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3316" name="Object 33"/>
          <p:cNvGraphicFramePr>
            <a:graphicFrameLocks noChangeAspect="1"/>
          </p:cNvGraphicFramePr>
          <p:nvPr/>
        </p:nvGraphicFramePr>
        <p:xfrm>
          <a:off x="2362200" y="2819400"/>
          <a:ext cx="4419600" cy="304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3" imgW="4419600" imgH="3048000" progId="Equation.DSMT4">
                  <p:embed/>
                </p:oleObj>
              </mc:Choice>
              <mc:Fallback>
                <p:oleObj name="Equation" r:id="rId3" imgW="4419600" imgH="304800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819400"/>
                        <a:ext cx="4419600" cy="304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34"/>
          <p:cNvGraphicFramePr>
            <a:graphicFrameLocks noChangeAspect="1"/>
          </p:cNvGraphicFramePr>
          <p:nvPr/>
        </p:nvGraphicFramePr>
        <p:xfrm>
          <a:off x="6934200" y="1651000"/>
          <a:ext cx="1397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5" imgW="1397000" imgH="927100" progId="Equation.DSMT4">
                  <p:embed/>
                </p:oleObj>
              </mc:Choice>
              <mc:Fallback>
                <p:oleObj name="Equation" r:id="rId5" imgW="1397000" imgH="92710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1651000"/>
                        <a:ext cx="13970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2: Three Variables (A System With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No Solution) </a:t>
            </a: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following system of linear equations.</a:t>
            </a:r>
          </a:p>
          <a:p>
            <a:pPr marL="533400" indent="-53340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 </a:t>
            </a:r>
            <a:r>
              <a:rPr lang="en-US" i="0" dirty="0">
                <a:solidFill>
                  <a:schemeClr val="tx1"/>
                </a:solidFill>
              </a:rPr>
              <a:t>Using equations (I) and (II), eliminate </a:t>
            </a:r>
            <a:r>
              <a:rPr lang="en-US" i="1" dirty="0">
                <a:solidFill>
                  <a:schemeClr val="tx1"/>
                </a:solidFill>
              </a:rPr>
              <a:t>z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i="0" dirty="0">
              <a:solidFill>
                <a:schemeClr val="tx1"/>
              </a:solidFill>
            </a:endParaRPr>
          </a:p>
          <a:p>
            <a:pPr marL="533400" indent="-53340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4340" name="Object 32"/>
          <p:cNvGraphicFramePr>
            <a:graphicFrameLocks noChangeAspect="1"/>
          </p:cNvGraphicFramePr>
          <p:nvPr/>
        </p:nvGraphicFramePr>
        <p:xfrm>
          <a:off x="2832100" y="1981200"/>
          <a:ext cx="3479800" cy="172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3" imgW="3479800" imgH="1727200" progId="Equation.DSMT4">
                  <p:embed/>
                </p:oleObj>
              </mc:Choice>
              <mc:Fallback>
                <p:oleObj name="Equation" r:id="rId3" imgW="3479800" imgH="172720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2100" y="1981200"/>
                        <a:ext cx="3479800" cy="172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33"/>
          <p:cNvGraphicFramePr>
            <a:graphicFrameLocks noChangeAspect="1"/>
          </p:cNvGraphicFramePr>
          <p:nvPr/>
        </p:nvGraphicFramePr>
        <p:xfrm>
          <a:off x="977900" y="4495800"/>
          <a:ext cx="32893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5" imgW="4371120" imgH="1509480" progId="Equation.DSMT4">
                  <p:embed/>
                </p:oleObj>
              </mc:Choice>
              <mc:Fallback>
                <p:oleObj name="Equation" r:id="rId5" imgW="4371120" imgH="150948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7900" y="4495800"/>
                        <a:ext cx="3289300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34"/>
          <p:cNvGraphicFramePr>
            <a:graphicFrameLocks noChangeAspect="1"/>
          </p:cNvGraphicFramePr>
          <p:nvPr/>
        </p:nvGraphicFramePr>
        <p:xfrm>
          <a:off x="508000" y="4514850"/>
          <a:ext cx="4064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7" imgW="406080" imgH="1054080" progId="Equation.DSMT4">
                  <p:embed/>
                </p:oleObj>
              </mc:Choice>
              <mc:Fallback>
                <p:oleObj name="Equation" r:id="rId7" imgW="406080" imgH="105408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4514850"/>
                        <a:ext cx="406400" cy="1054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3" name="Line 35"/>
          <p:cNvSpPr>
            <a:spLocks noChangeShapeType="1"/>
          </p:cNvSpPr>
          <p:nvPr/>
        </p:nvSpPr>
        <p:spPr bwMode="auto">
          <a:xfrm>
            <a:off x="4406900" y="4730750"/>
            <a:ext cx="4572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4344" name="Line 36"/>
          <p:cNvSpPr>
            <a:spLocks noChangeShapeType="1"/>
          </p:cNvSpPr>
          <p:nvPr/>
        </p:nvSpPr>
        <p:spPr bwMode="auto">
          <a:xfrm>
            <a:off x="4419600" y="5327650"/>
            <a:ext cx="4572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graphicFrame>
        <p:nvGraphicFramePr>
          <p:cNvPr id="14345" name="Object 40"/>
          <p:cNvGraphicFramePr>
            <a:graphicFrameLocks noChangeAspect="1"/>
          </p:cNvGraphicFramePr>
          <p:nvPr/>
        </p:nvGraphicFramePr>
        <p:xfrm>
          <a:off x="5029200" y="4572000"/>
          <a:ext cx="2979738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Equation" r:id="rId9" imgW="2984400" imgH="952200" progId="Equation.DSMT4">
                  <p:embed/>
                </p:oleObj>
              </mc:Choice>
              <mc:Fallback>
                <p:oleObj name="Equation" r:id="rId9" imgW="2984400" imgH="952200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4572000"/>
                        <a:ext cx="2979738" cy="958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5676900" y="5543550"/>
          <a:ext cx="3162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11" imgW="3162240" imgH="469800" progId="Equation.DSMT4">
                  <p:embed/>
                </p:oleObj>
              </mc:Choice>
              <mc:Fallback>
                <p:oleObj name="Equation" r:id="rId11" imgW="316224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6900" y="5543550"/>
                        <a:ext cx="3162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3" grpId="0" animBg="1"/>
      <p:bldP spid="1434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2: Three Variables (A System With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No Solution) (cont.)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35394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Using equations (II) and (III), eliminate </a:t>
            </a:r>
            <a:r>
              <a:rPr lang="en-US" i="1" dirty="0">
                <a:solidFill>
                  <a:schemeClr val="tx1"/>
                </a:solidFill>
              </a:rPr>
              <a:t>z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This last equation is </a:t>
            </a:r>
            <a:r>
              <a:rPr lang="en-US" b="1" i="0" dirty="0">
                <a:solidFill>
                  <a:srgbClr val="FF0000"/>
                </a:solidFill>
              </a:rPr>
              <a:t>false</a:t>
            </a:r>
            <a:r>
              <a:rPr lang="en-US" i="0" dirty="0">
                <a:solidFill>
                  <a:schemeClr val="tx1"/>
                </a:solidFill>
              </a:rPr>
              <a:t>. Thus the system has </a:t>
            </a:r>
            <a:r>
              <a:rPr lang="en-US" b="1" i="0" dirty="0">
                <a:solidFill>
                  <a:srgbClr val="FF0000"/>
                </a:solidFill>
              </a:rPr>
              <a:t>no solution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i="0" dirty="0"/>
          </a:p>
        </p:txBody>
      </p:sp>
      <p:graphicFrame>
        <p:nvGraphicFramePr>
          <p:cNvPr id="15364" name="Object 35"/>
          <p:cNvGraphicFramePr>
            <a:graphicFrameLocks noChangeAspect="1"/>
          </p:cNvGraphicFramePr>
          <p:nvPr/>
        </p:nvGraphicFramePr>
        <p:xfrm>
          <a:off x="1219200" y="1981200"/>
          <a:ext cx="31242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3" imgW="4155120" imgH="1509480" progId="Equation.DSMT4">
                  <p:embed/>
                </p:oleObj>
              </mc:Choice>
              <mc:Fallback>
                <p:oleObj name="Equation" r:id="rId3" imgW="4155120" imgH="150948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981200"/>
                        <a:ext cx="3124200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5" name="Line 37"/>
          <p:cNvSpPr>
            <a:spLocks noChangeShapeType="1"/>
          </p:cNvSpPr>
          <p:nvPr/>
        </p:nvSpPr>
        <p:spPr bwMode="auto">
          <a:xfrm>
            <a:off x="4525963" y="2203450"/>
            <a:ext cx="503237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5366" name="Line 38"/>
          <p:cNvSpPr>
            <a:spLocks noChangeShapeType="1"/>
          </p:cNvSpPr>
          <p:nvPr/>
        </p:nvSpPr>
        <p:spPr bwMode="auto">
          <a:xfrm>
            <a:off x="4525963" y="2825750"/>
            <a:ext cx="503237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graphicFrame>
        <p:nvGraphicFramePr>
          <p:cNvPr id="15367" name="Object 39"/>
          <p:cNvGraphicFramePr>
            <a:graphicFrameLocks noChangeAspect="1"/>
          </p:cNvGraphicFramePr>
          <p:nvPr/>
        </p:nvGraphicFramePr>
        <p:xfrm>
          <a:off x="635000" y="2012950"/>
          <a:ext cx="4953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5" imgW="495000" imgH="1054080" progId="Equation.DSMT4">
                  <p:embed/>
                </p:oleObj>
              </mc:Choice>
              <mc:Fallback>
                <p:oleObj name="Equation" r:id="rId5" imgW="495000" imgH="1054080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000" y="2012950"/>
                        <a:ext cx="495300" cy="1054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40"/>
          <p:cNvGraphicFramePr>
            <a:graphicFrameLocks noChangeAspect="1"/>
          </p:cNvGraphicFramePr>
          <p:nvPr/>
        </p:nvGraphicFramePr>
        <p:xfrm>
          <a:off x="5257800" y="2090738"/>
          <a:ext cx="2422525" cy="95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quation" r:id="rId7" imgW="2425680" imgH="952200" progId="Equation.DSMT4">
                  <p:embed/>
                </p:oleObj>
              </mc:Choice>
              <mc:Fallback>
                <p:oleObj name="Equation" r:id="rId7" imgW="2425680" imgH="952200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2090738"/>
                        <a:ext cx="2422525" cy="957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6959600" y="3124200"/>
          <a:ext cx="1460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9" imgW="1460160" imgH="469800" progId="Equation.DSMT4">
                  <p:embed/>
                </p:oleObj>
              </mc:Choice>
              <mc:Fallback>
                <p:oleObj name="Equation" r:id="rId9" imgW="146016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59600" y="3124200"/>
                        <a:ext cx="1460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5" grpId="0" animBg="1"/>
      <p:bldP spid="1536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3: Three Variables (A System With Infinitely Many Solutions)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following system of linear equations.</a:t>
            </a:r>
          </a:p>
          <a:p>
            <a:pPr marL="533400" indent="-533400" algn="just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 </a:t>
            </a:r>
            <a:r>
              <a:rPr lang="en-US" i="0" dirty="0">
                <a:solidFill>
                  <a:schemeClr val="tx1"/>
                </a:solidFill>
              </a:rPr>
              <a:t>Using equations (I) and (II), eliminate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533400" indent="-533400" algn="just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6388" name="Object 35"/>
          <p:cNvGraphicFramePr>
            <a:graphicFrameLocks noChangeAspect="1"/>
          </p:cNvGraphicFramePr>
          <p:nvPr/>
        </p:nvGraphicFramePr>
        <p:xfrm>
          <a:off x="3003550" y="1905000"/>
          <a:ext cx="3136900" cy="168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Equation" r:id="rId3" imgW="3136680" imgH="1688760" progId="Equation.DSMT4">
                  <p:embed/>
                </p:oleObj>
              </mc:Choice>
              <mc:Fallback>
                <p:oleObj name="Equation" r:id="rId3" imgW="3136680" imgH="168876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3550" y="1905000"/>
                        <a:ext cx="3136900" cy="168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36"/>
          <p:cNvGraphicFramePr>
            <a:graphicFrameLocks noChangeAspect="1"/>
          </p:cNvGraphicFramePr>
          <p:nvPr/>
        </p:nvGraphicFramePr>
        <p:xfrm>
          <a:off x="1104900" y="4495800"/>
          <a:ext cx="33020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Equation" r:id="rId5" imgW="4396680" imgH="1509480" progId="Equation.DSMT4">
                  <p:embed/>
                </p:oleObj>
              </mc:Choice>
              <mc:Fallback>
                <p:oleObj name="Equation" r:id="rId5" imgW="4396680" imgH="1509480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900" y="4495800"/>
                        <a:ext cx="3302000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41"/>
          <p:cNvGraphicFramePr>
            <a:graphicFrameLocks noChangeAspect="1"/>
          </p:cNvGraphicFramePr>
          <p:nvPr/>
        </p:nvGraphicFramePr>
        <p:xfrm>
          <a:off x="609600" y="4527550"/>
          <a:ext cx="4064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Equation" r:id="rId7" imgW="406080" imgH="1054080" progId="Equation.DSMT4">
                  <p:embed/>
                </p:oleObj>
              </mc:Choice>
              <mc:Fallback>
                <p:oleObj name="Equation" r:id="rId7" imgW="406080" imgH="1054080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527550"/>
                        <a:ext cx="406400" cy="1054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1" name="Object 42"/>
          <p:cNvGraphicFramePr>
            <a:graphicFrameLocks noChangeAspect="1"/>
          </p:cNvGraphicFramePr>
          <p:nvPr/>
        </p:nvGraphicFramePr>
        <p:xfrm>
          <a:off x="5389562" y="4606925"/>
          <a:ext cx="2230438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1" name="Equation" r:id="rId9" imgW="2234880" imgH="952200" progId="Equation.DSMT4">
                  <p:embed/>
                </p:oleObj>
              </mc:Choice>
              <mc:Fallback>
                <p:oleObj name="Equation" r:id="rId9" imgW="2234880" imgH="952200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9562" y="4606925"/>
                        <a:ext cx="2230438" cy="955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2" name="Line 22"/>
          <p:cNvSpPr>
            <a:spLocks noChangeShapeType="1"/>
          </p:cNvSpPr>
          <p:nvPr/>
        </p:nvSpPr>
        <p:spPr bwMode="auto">
          <a:xfrm>
            <a:off x="4572000" y="4718050"/>
            <a:ext cx="54864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6393" name="Line 22"/>
          <p:cNvSpPr>
            <a:spLocks noChangeShapeType="1"/>
          </p:cNvSpPr>
          <p:nvPr/>
        </p:nvSpPr>
        <p:spPr bwMode="auto">
          <a:xfrm>
            <a:off x="4572000" y="5327650"/>
            <a:ext cx="54864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6045200" y="5581650"/>
          <a:ext cx="2387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name="Equation" r:id="rId11" imgW="2387520" imgH="469800" progId="Equation.DSMT4">
                  <p:embed/>
                </p:oleObj>
              </mc:Choice>
              <mc:Fallback>
                <p:oleObj name="Equation" r:id="rId11" imgW="238752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5200" y="5581650"/>
                        <a:ext cx="2387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2" grpId="0" animBg="1"/>
      <p:bldP spid="1639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3: Three Variables (A System With Infinitely Many Solutions) (cont.)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Using equations (I) and (III), eliminate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7412" name="Object 20"/>
          <p:cNvGraphicFramePr>
            <a:graphicFrameLocks noChangeAspect="1"/>
          </p:cNvGraphicFramePr>
          <p:nvPr/>
        </p:nvGraphicFramePr>
        <p:xfrm>
          <a:off x="1117600" y="2047875"/>
          <a:ext cx="33020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Equation" r:id="rId3" imgW="4396680" imgH="1509480" progId="Equation.DSMT4">
                  <p:embed/>
                </p:oleObj>
              </mc:Choice>
              <mc:Fallback>
                <p:oleObj name="Equation" r:id="rId3" imgW="4396680" imgH="150948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7600" y="2047875"/>
                        <a:ext cx="3302000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21"/>
          <p:cNvGraphicFramePr>
            <a:graphicFrameLocks noChangeAspect="1"/>
          </p:cNvGraphicFramePr>
          <p:nvPr/>
        </p:nvGraphicFramePr>
        <p:xfrm>
          <a:off x="571500" y="2092325"/>
          <a:ext cx="4953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name="Equation" r:id="rId5" imgW="495000" imgH="1054080" progId="Equation.DSMT4">
                  <p:embed/>
                </p:oleObj>
              </mc:Choice>
              <mc:Fallback>
                <p:oleObj name="Equation" r:id="rId5" imgW="495000" imgH="105408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" y="2092325"/>
                        <a:ext cx="495300" cy="1054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4" name="Line 22"/>
          <p:cNvSpPr>
            <a:spLocks noChangeShapeType="1"/>
          </p:cNvSpPr>
          <p:nvPr/>
        </p:nvSpPr>
        <p:spPr bwMode="auto">
          <a:xfrm>
            <a:off x="4572000" y="2295525"/>
            <a:ext cx="5032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7415" name="Line 23"/>
          <p:cNvSpPr>
            <a:spLocks noChangeShapeType="1"/>
          </p:cNvSpPr>
          <p:nvPr/>
        </p:nvSpPr>
        <p:spPr bwMode="auto">
          <a:xfrm>
            <a:off x="4572000" y="2892425"/>
            <a:ext cx="5032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graphicFrame>
        <p:nvGraphicFramePr>
          <p:cNvPr id="17416" name="Object 24"/>
          <p:cNvGraphicFramePr>
            <a:graphicFrameLocks noChangeAspect="1"/>
          </p:cNvGraphicFramePr>
          <p:nvPr/>
        </p:nvGraphicFramePr>
        <p:xfrm>
          <a:off x="5410200" y="2133600"/>
          <a:ext cx="2668588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2" name="Equation" r:id="rId7" imgW="2666880" imgH="952200" progId="Equation.DSMT4">
                  <p:embed/>
                </p:oleObj>
              </mc:Choice>
              <mc:Fallback>
                <p:oleObj name="Equation" r:id="rId7" imgW="2666880" imgH="9522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2133600"/>
                        <a:ext cx="2668588" cy="958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6286500" y="3175000"/>
          <a:ext cx="2311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name="Equation" r:id="rId9" imgW="2311200" imgH="469800" progId="Equation.DSMT4">
                  <p:embed/>
                </p:oleObj>
              </mc:Choice>
              <mc:Fallback>
                <p:oleObj name="Equation" r:id="rId9" imgW="231120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6500" y="3175000"/>
                        <a:ext cx="2311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4" grpId="0" animBg="1"/>
      <p:bldP spid="1741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3: Three Variables (A System With Infinitely Many Solutions) 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Using equations (IV) and (V), eliminate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Because this last equation, 0 = 0, is </a:t>
            </a:r>
            <a:r>
              <a:rPr lang="en-US" b="1" i="0" dirty="0">
                <a:solidFill>
                  <a:srgbClr val="FF0000"/>
                </a:solidFill>
              </a:rPr>
              <a:t>always true</a:t>
            </a:r>
            <a:r>
              <a:rPr lang="en-US" i="0" dirty="0">
                <a:solidFill>
                  <a:schemeClr val="tx1"/>
                </a:solidFill>
              </a:rPr>
              <a:t>, the system has an </a:t>
            </a:r>
            <a:r>
              <a:rPr lang="en-US" b="1" i="0" dirty="0">
                <a:solidFill>
                  <a:srgbClr val="FF0000"/>
                </a:solidFill>
              </a:rPr>
              <a:t>infinite number of solutions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8436" name="Object 11"/>
          <p:cNvGraphicFramePr>
            <a:graphicFrameLocks noChangeAspect="1"/>
          </p:cNvGraphicFramePr>
          <p:nvPr/>
        </p:nvGraphicFramePr>
        <p:xfrm>
          <a:off x="1219200" y="2057400"/>
          <a:ext cx="31115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4" name="Equation" r:id="rId3" imgW="4142520" imgH="1458720" progId="Equation.DSMT4">
                  <p:embed/>
                </p:oleObj>
              </mc:Choice>
              <mc:Fallback>
                <p:oleObj name="Equation" r:id="rId3" imgW="4142520" imgH="145872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057400"/>
                        <a:ext cx="3111500" cy="1104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7" name="Line 12"/>
          <p:cNvSpPr>
            <a:spLocks noChangeShapeType="1"/>
          </p:cNvSpPr>
          <p:nvPr/>
        </p:nvSpPr>
        <p:spPr bwMode="auto">
          <a:xfrm>
            <a:off x="4483100" y="2311400"/>
            <a:ext cx="5334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8438" name="Line 13"/>
          <p:cNvSpPr>
            <a:spLocks noChangeShapeType="1"/>
          </p:cNvSpPr>
          <p:nvPr/>
        </p:nvSpPr>
        <p:spPr bwMode="auto">
          <a:xfrm>
            <a:off x="4483100" y="2857500"/>
            <a:ext cx="5334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graphicFrame>
        <p:nvGraphicFramePr>
          <p:cNvPr id="18439" name="Object 14"/>
          <p:cNvGraphicFramePr>
            <a:graphicFrameLocks noChangeAspect="1"/>
          </p:cNvGraphicFramePr>
          <p:nvPr/>
        </p:nvGraphicFramePr>
        <p:xfrm>
          <a:off x="5257800" y="2105025"/>
          <a:ext cx="1792288" cy="1019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" name="Equation" r:id="rId5" imgW="1790640" imgH="1015920" progId="Equation.DSMT4">
                  <p:embed/>
                </p:oleObj>
              </mc:Choice>
              <mc:Fallback>
                <p:oleObj name="Equation" r:id="rId5" imgW="1790640" imgH="101592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2105025"/>
                        <a:ext cx="1792288" cy="1019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0" name="Object 15"/>
          <p:cNvGraphicFramePr>
            <a:graphicFrameLocks noChangeAspect="1"/>
          </p:cNvGraphicFramePr>
          <p:nvPr/>
        </p:nvGraphicFramePr>
        <p:xfrm>
          <a:off x="609600" y="2108200"/>
          <a:ext cx="5461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6" name="Equation" r:id="rId7" imgW="545760" imgH="1054080" progId="Equation.DSMT4">
                  <p:embed/>
                </p:oleObj>
              </mc:Choice>
              <mc:Fallback>
                <p:oleObj name="Equation" r:id="rId7" imgW="545760" imgH="10540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108200"/>
                        <a:ext cx="546100" cy="1054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6134100" y="3251200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" name="Equation" r:id="rId9" imgW="723600" imgH="291960" progId="Equation.DSMT4">
                  <p:embed/>
                </p:oleObj>
              </mc:Choice>
              <mc:Fallback>
                <p:oleObj name="Equation" r:id="rId9" imgW="7236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3251200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7" grpId="0" animBg="1"/>
      <p:bldP spid="1843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Three Variables (Application)</a:t>
            </a: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 cash register contains </a:t>
            </a:r>
            <a:r>
              <a:rPr lang="en-US" i="0" dirty="0">
                <a:solidFill>
                  <a:srgbClr val="0000FF"/>
                </a:solidFill>
              </a:rPr>
              <a:t>$341 </a:t>
            </a:r>
            <a:r>
              <a:rPr lang="en-US" i="0" dirty="0">
                <a:solidFill>
                  <a:schemeClr val="tx1"/>
                </a:solidFill>
              </a:rPr>
              <a:t>in </a:t>
            </a:r>
            <a:r>
              <a:rPr lang="en-US" i="0" dirty="0">
                <a:solidFill>
                  <a:srgbClr val="0000FF"/>
                </a:solidFill>
              </a:rPr>
              <a:t>$20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$5</a:t>
            </a:r>
            <a:r>
              <a:rPr lang="en-US" i="0" dirty="0">
                <a:solidFill>
                  <a:schemeClr val="tx1"/>
                </a:solidFill>
              </a:rPr>
              <a:t>, and </a:t>
            </a:r>
            <a:r>
              <a:rPr lang="en-US" i="0" dirty="0">
                <a:solidFill>
                  <a:srgbClr val="0000FF"/>
                </a:solidFill>
              </a:rPr>
              <a:t>$2</a:t>
            </a:r>
            <a:r>
              <a:rPr lang="en-US" i="0" dirty="0">
                <a:solidFill>
                  <a:schemeClr val="tx1"/>
                </a:solidFill>
              </a:rPr>
              <a:t> bills. There are twenty-eight bills in all and three more </a:t>
            </a:r>
            <a:r>
              <a:rPr lang="en-US" i="0" dirty="0">
                <a:solidFill>
                  <a:srgbClr val="0000FF"/>
                </a:solidFill>
              </a:rPr>
              <a:t>$2</a:t>
            </a:r>
            <a:r>
              <a:rPr lang="en-US" i="0" dirty="0">
                <a:solidFill>
                  <a:schemeClr val="tx1"/>
                </a:solidFill>
              </a:rPr>
              <a:t> bills than </a:t>
            </a:r>
            <a:r>
              <a:rPr lang="en-US" i="0" dirty="0">
                <a:solidFill>
                  <a:srgbClr val="0000FF"/>
                </a:solidFill>
              </a:rPr>
              <a:t>$5</a:t>
            </a:r>
            <a:r>
              <a:rPr lang="en-US" i="0" dirty="0">
                <a:solidFill>
                  <a:schemeClr val="tx1"/>
                </a:solidFill>
              </a:rPr>
              <a:t> bills. How many bills of each kind are there?</a:t>
            </a:r>
          </a:p>
          <a:p>
            <a:pPr marL="533400" indent="-53340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33400" indent="-53340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number of $20 bills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	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number of $5 bills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	 </a:t>
            </a:r>
            <a:r>
              <a:rPr lang="en-US" i="1" dirty="0">
                <a:solidFill>
                  <a:schemeClr val="tx1"/>
                </a:solidFill>
              </a:rPr>
              <a:t>z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number of $2 bills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Three Variables (Application) (cont.)</a:t>
            </a: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9147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Using equations (I) and (II), eliminate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0484" name="Object 10"/>
          <p:cNvGraphicFramePr>
            <a:graphicFrameLocks noChangeAspect="1"/>
          </p:cNvGraphicFramePr>
          <p:nvPr/>
        </p:nvGraphicFramePr>
        <p:xfrm>
          <a:off x="533400" y="1358900"/>
          <a:ext cx="3886200" cy="168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0" name="Equation" r:id="rId3" imgW="3886200" imgH="1688760" progId="Equation.DSMT4">
                  <p:embed/>
                </p:oleObj>
              </mc:Choice>
              <mc:Fallback>
                <p:oleObj name="Equation" r:id="rId3" imgW="3886200" imgH="168876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358900"/>
                        <a:ext cx="3886200" cy="168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5" name="Rectangle 11"/>
          <p:cNvSpPr>
            <a:spLocks noChangeArrowheads="1"/>
          </p:cNvSpPr>
          <p:nvPr/>
        </p:nvSpPr>
        <p:spPr bwMode="auto">
          <a:xfrm>
            <a:off x="4419600" y="1422400"/>
            <a:ext cx="3124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</a:rPr>
              <a:t>There are twenty-eight bills.</a:t>
            </a:r>
          </a:p>
        </p:txBody>
      </p:sp>
      <p:sp>
        <p:nvSpPr>
          <p:cNvPr id="20486" name="Rectangle 12"/>
          <p:cNvSpPr>
            <a:spLocks noChangeArrowheads="1"/>
          </p:cNvSpPr>
          <p:nvPr/>
        </p:nvSpPr>
        <p:spPr bwMode="auto">
          <a:xfrm>
            <a:off x="4419600" y="2008188"/>
            <a:ext cx="3124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</a:rPr>
              <a:t>The total value is $341.</a:t>
            </a:r>
          </a:p>
        </p:txBody>
      </p:sp>
      <p:sp>
        <p:nvSpPr>
          <p:cNvPr id="20487" name="Rectangle 13"/>
          <p:cNvSpPr>
            <a:spLocks noChangeArrowheads="1"/>
          </p:cNvSpPr>
          <p:nvPr/>
        </p:nvSpPr>
        <p:spPr bwMode="auto">
          <a:xfrm>
            <a:off x="4419600" y="2578100"/>
            <a:ext cx="457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</a:rPr>
              <a:t>There are three more $2 bills than $5 bills.</a:t>
            </a:r>
          </a:p>
        </p:txBody>
      </p:sp>
      <p:graphicFrame>
        <p:nvGraphicFramePr>
          <p:cNvPr id="20488" name="Object 14"/>
          <p:cNvGraphicFramePr>
            <a:graphicFrameLocks noChangeAspect="1"/>
          </p:cNvGraphicFramePr>
          <p:nvPr/>
        </p:nvGraphicFramePr>
        <p:xfrm>
          <a:off x="914400" y="4032250"/>
          <a:ext cx="32766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1" name="Equation" r:id="rId5" imgW="4358520" imgH="1509480" progId="Equation.DSMT4">
                  <p:embed/>
                </p:oleObj>
              </mc:Choice>
              <mc:Fallback>
                <p:oleObj name="Equation" r:id="rId5" imgW="4358520" imgH="15094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032250"/>
                        <a:ext cx="3276600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9" name="Line 15"/>
          <p:cNvSpPr>
            <a:spLocks noChangeShapeType="1"/>
          </p:cNvSpPr>
          <p:nvPr/>
        </p:nvSpPr>
        <p:spPr bwMode="auto">
          <a:xfrm>
            <a:off x="4241800" y="4343400"/>
            <a:ext cx="4572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0490" name="Line 16"/>
          <p:cNvSpPr>
            <a:spLocks noChangeShapeType="1"/>
          </p:cNvSpPr>
          <p:nvPr/>
        </p:nvSpPr>
        <p:spPr bwMode="auto">
          <a:xfrm>
            <a:off x="4241800" y="4914900"/>
            <a:ext cx="4572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graphicFrame>
        <p:nvGraphicFramePr>
          <p:cNvPr id="20491" name="Object 19"/>
          <p:cNvGraphicFramePr>
            <a:graphicFrameLocks noChangeAspect="1"/>
          </p:cNvGraphicFramePr>
          <p:nvPr/>
        </p:nvGraphicFramePr>
        <p:xfrm>
          <a:off x="527050" y="4038600"/>
          <a:ext cx="4064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2" name="Equation" r:id="rId7" imgW="406224" imgH="1053643" progId="Equation.DSMT4">
                  <p:embed/>
                </p:oleObj>
              </mc:Choice>
              <mc:Fallback>
                <p:oleObj name="Equation" r:id="rId7" imgW="406224" imgH="1053643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0" y="4038600"/>
                        <a:ext cx="406400" cy="1054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2" name="Object 20"/>
          <p:cNvGraphicFramePr>
            <a:graphicFrameLocks noChangeAspect="1"/>
          </p:cNvGraphicFramePr>
          <p:nvPr/>
        </p:nvGraphicFramePr>
        <p:xfrm>
          <a:off x="4838700" y="4191000"/>
          <a:ext cx="3546475" cy="960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3" name="Equation" r:id="rId9" imgW="3543120" imgH="952200" progId="Equation.DSMT4">
                  <p:embed/>
                </p:oleObj>
              </mc:Choice>
              <mc:Fallback>
                <p:oleObj name="Equation" r:id="rId9" imgW="3543120" imgH="9522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8700" y="4191000"/>
                        <a:ext cx="3546475" cy="960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5727700" y="5321300"/>
          <a:ext cx="3327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4" name="Equation" r:id="rId11" imgW="3327120" imgH="469800" progId="Equation.DSMT4">
                  <p:embed/>
                </p:oleObj>
              </mc:Choice>
              <mc:Fallback>
                <p:oleObj name="Equation" r:id="rId11" imgW="332712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7700" y="5321300"/>
                        <a:ext cx="3327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9" grpId="0" animBg="1"/>
      <p:bldP spid="2049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Three Variables (Application) (cont.)</a:t>
            </a:r>
          </a:p>
        </p:txBody>
      </p:sp>
      <p:sp>
        <p:nvSpPr>
          <p:cNvPr id="21507" name="Rectangle 6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As equation (III) already has no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term, we rewrite it in the form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− </a:t>
            </a:r>
            <a:r>
              <a:rPr lang="en-US" i="1" dirty="0">
                <a:solidFill>
                  <a:schemeClr val="tx1"/>
                </a:solidFill>
              </a:rPr>
              <a:t>z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−3 and use this equation along with the equation just found.</a:t>
            </a: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1508" name="Object 13"/>
          <p:cNvGraphicFramePr>
            <a:graphicFrameLocks noChangeAspect="1"/>
          </p:cNvGraphicFramePr>
          <p:nvPr/>
        </p:nvGraphicFramePr>
        <p:xfrm>
          <a:off x="1168400" y="2782887"/>
          <a:ext cx="30988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4" name="Equation" r:id="rId3" imgW="4116960" imgH="1509480" progId="Equation.DSMT4">
                  <p:embed/>
                </p:oleObj>
              </mc:Choice>
              <mc:Fallback>
                <p:oleObj name="Equation" r:id="rId3" imgW="4116960" imgH="15094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8400" y="2782887"/>
                        <a:ext cx="3098800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14"/>
          <p:cNvGraphicFramePr>
            <a:graphicFrameLocks noChangeAspect="1"/>
          </p:cNvGraphicFramePr>
          <p:nvPr/>
        </p:nvGraphicFramePr>
        <p:xfrm>
          <a:off x="565150" y="2827338"/>
          <a:ext cx="5461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5" name="Equation" r:id="rId5" imgW="545760" imgH="1054080" progId="Equation.DSMT4">
                  <p:embed/>
                </p:oleObj>
              </mc:Choice>
              <mc:Fallback>
                <p:oleObj name="Equation" r:id="rId5" imgW="545760" imgH="10540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" y="2827338"/>
                        <a:ext cx="546100" cy="1054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0" name="Line 15"/>
          <p:cNvSpPr>
            <a:spLocks noChangeShapeType="1"/>
          </p:cNvSpPr>
          <p:nvPr/>
        </p:nvSpPr>
        <p:spPr bwMode="auto">
          <a:xfrm>
            <a:off x="4445000" y="3094037"/>
            <a:ext cx="5207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1511" name="Line 16"/>
          <p:cNvSpPr>
            <a:spLocks noChangeShapeType="1"/>
          </p:cNvSpPr>
          <p:nvPr/>
        </p:nvSpPr>
        <p:spPr bwMode="auto">
          <a:xfrm>
            <a:off x="4445000" y="3652837"/>
            <a:ext cx="5207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graphicFrame>
        <p:nvGraphicFramePr>
          <p:cNvPr id="21512" name="Object 17"/>
          <p:cNvGraphicFramePr>
            <a:graphicFrameLocks noChangeAspect="1"/>
          </p:cNvGraphicFramePr>
          <p:nvPr/>
        </p:nvGraphicFramePr>
        <p:xfrm>
          <a:off x="5105400" y="2971800"/>
          <a:ext cx="2668587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6" name="Equation" r:id="rId7" imgW="2666880" imgH="952200" progId="Equation.DSMT4">
                  <p:embed/>
                </p:oleObj>
              </mc:Choice>
              <mc:Fallback>
                <p:oleObj name="Equation" r:id="rId7" imgW="2666880" imgH="9522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971800"/>
                        <a:ext cx="2668587" cy="955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6502400" y="4521200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7" name="Equation" r:id="rId9" imgW="711000" imgH="291960" progId="Equation.DSMT4">
                  <p:embed/>
                </p:oleObj>
              </mc:Choice>
              <mc:Fallback>
                <p:oleObj name="Equation" r:id="rId9" imgW="7110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2400" y="4521200"/>
                        <a:ext cx="71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5943600" y="4051300"/>
          <a:ext cx="182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8" name="Equation" r:id="rId11" imgW="1828800" imgH="291960" progId="Equation.DSMT4">
                  <p:embed/>
                </p:oleObj>
              </mc:Choice>
              <mc:Fallback>
                <p:oleObj name="Equation" r:id="rId11" imgW="18288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4051300"/>
                        <a:ext cx="182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0" grpId="0" animBg="1"/>
      <p:bldP spid="2151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Three Variables (Application) (cont.)</a:t>
            </a:r>
          </a:p>
        </p:txBody>
      </p:sp>
      <p:sp>
        <p:nvSpPr>
          <p:cNvPr id="2253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00444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Back substituting into equation (III) to solve 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gives: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			</a:t>
            </a:r>
            <a:r>
              <a:rPr lang="en-US" i="0" dirty="0">
                <a:solidFill>
                  <a:srgbClr val="FF0008"/>
                </a:solidFill>
              </a:rPr>
              <a:t>8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</a:rPr>
              <a:t>= </a:t>
            </a:r>
            <a:r>
              <a:rPr lang="en-US" i="1" dirty="0">
                <a:solidFill>
                  <a:srgbClr val="000099"/>
                </a:solidFill>
              </a:rPr>
              <a:t>y</a:t>
            </a:r>
            <a:r>
              <a:rPr lang="en-US" i="0" dirty="0">
                <a:solidFill>
                  <a:srgbClr val="000099"/>
                </a:solidFill>
              </a:rPr>
              <a:t> + 3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			</a:t>
            </a:r>
            <a:r>
              <a:rPr lang="en-US" i="0" dirty="0">
                <a:solidFill>
                  <a:srgbClr val="FF0008"/>
                </a:solidFill>
              </a:rPr>
              <a:t>5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</a:rPr>
              <a:t>= </a:t>
            </a:r>
            <a:r>
              <a:rPr lang="en-US" i="1" dirty="0">
                <a:solidFill>
                  <a:srgbClr val="000099"/>
                </a:solidFill>
              </a:rPr>
              <a:t>y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Now we can substitute the values </a:t>
            </a:r>
            <a:r>
              <a:rPr lang="en-US" i="1" dirty="0">
                <a:solidFill>
                  <a:schemeClr val="tx1"/>
                </a:solidFill>
              </a:rPr>
              <a:t>z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8 and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5 into equation (I).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There are </a:t>
            </a:r>
            <a:r>
              <a:rPr lang="en-US" i="0" dirty="0">
                <a:solidFill>
                  <a:srgbClr val="FF0000"/>
                </a:solidFill>
              </a:rPr>
              <a:t>fifteen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FF0008"/>
                </a:solidFill>
              </a:rPr>
              <a:t>$20 bills, five $5 bills, and eight $2 bills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3276600" y="3657600"/>
          <a:ext cx="1879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6" name="Equation" r:id="rId3" imgW="1879560" imgH="291960" progId="Equation.DSMT4">
                  <p:embed/>
                </p:oleObj>
              </mc:Choice>
              <mc:Fallback>
                <p:oleObj name="Equation" r:id="rId3" imgW="187956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657600"/>
                        <a:ext cx="1879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3606800" y="4191000"/>
          <a:ext cx="1549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7" name="Equation" r:id="rId5" imgW="1549080" imgH="291960" progId="Equation.DSMT4">
                  <p:embed/>
                </p:oleObj>
              </mc:Choice>
              <mc:Fallback>
                <p:oleObj name="Equation" r:id="rId5" imgW="154908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6800" y="4191000"/>
                        <a:ext cx="1549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4267200" y="4724400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8" name="Equation" r:id="rId7" imgW="888840" imgH="291960" progId="Equation.DSMT4">
                  <p:embed/>
                </p:oleObj>
              </mc:Choice>
              <mc:Fallback>
                <p:oleObj name="Equation" r:id="rId7" imgW="8888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724400"/>
                        <a:ext cx="88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Solve systems of linear equations in three variables. 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Solve applied problems by using systems of linear equations in three variables.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9147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Solve the following system of linear equations:</a:t>
            </a:r>
          </a:p>
          <a:p>
            <a:endParaRPr lang="en-US" i="1" dirty="0">
              <a:solidFill>
                <a:srgbClr val="000000"/>
              </a:solidFill>
            </a:endParaRPr>
          </a:p>
          <a:p>
            <a:endParaRPr lang="en-US" i="1" dirty="0">
              <a:solidFill>
                <a:srgbClr val="000000"/>
              </a:solidFill>
            </a:endParaRPr>
          </a:p>
          <a:p>
            <a:r>
              <a:rPr lang="en-US" i="1" dirty="0">
                <a:solidFill>
                  <a:srgbClr val="000000"/>
                </a:solidFill>
              </a:rPr>
              <a:t> </a:t>
            </a:r>
          </a:p>
          <a:p>
            <a:endParaRPr lang="en-US" dirty="0"/>
          </a:p>
        </p:txBody>
      </p:sp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Problems</a:t>
            </a:r>
          </a:p>
        </p:txBody>
      </p:sp>
      <p:graphicFrame>
        <p:nvGraphicFramePr>
          <p:cNvPr id="23557" name="Object 7"/>
          <p:cNvGraphicFramePr>
            <a:graphicFrameLocks noChangeAspect="1"/>
          </p:cNvGraphicFramePr>
          <p:nvPr/>
        </p:nvGraphicFramePr>
        <p:xfrm>
          <a:off x="3441700" y="2057400"/>
          <a:ext cx="2260600" cy="156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4" name="Equation" r:id="rId3" imgW="2260600" imgH="1562100" progId="Equation.DSMT4">
                  <p:embed/>
                </p:oleObj>
              </mc:Choice>
              <mc:Fallback>
                <p:oleObj name="Equation" r:id="rId3" imgW="2260600" imgH="15621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1700" y="2057400"/>
                        <a:ext cx="2260600" cy="156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 Answers</a:t>
            </a:r>
          </a:p>
        </p:txBody>
      </p:sp>
      <p:sp>
        <p:nvSpPr>
          <p:cNvPr id="2457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rgbClr val="FF0008"/>
                </a:solidFill>
              </a:rPr>
              <a:t>(1, </a:t>
            </a:r>
            <a:r>
              <a:rPr lang="en-US" i="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8"/>
                </a:solidFill>
              </a:rPr>
              <a:t>2, 4)</a:t>
            </a:r>
            <a:r>
              <a:rPr lang="en-US" b="1" i="0" dirty="0">
                <a:solidFill>
                  <a:schemeClr val="tx1"/>
                </a:solidFill>
              </a:rPr>
              <a:t>			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Solve Linear Equations in Three Variables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2885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33400" indent="-533400"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To Solve a System of Three Linear Equations in Three Variables</a:t>
            </a:r>
          </a:p>
          <a:p>
            <a:pPr marL="533400" indent="-533400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1.</a:t>
            </a:r>
            <a:r>
              <a:rPr lang="en-US" dirty="0">
                <a:solidFill>
                  <a:srgbClr val="000000"/>
                </a:solidFill>
              </a:rPr>
              <a:t>	Select two equations and eliminate one variable by using the addition method. </a:t>
            </a:r>
          </a:p>
          <a:p>
            <a:pPr marL="533400" indent="-533400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2.</a:t>
            </a:r>
            <a:r>
              <a:rPr lang="en-US" dirty="0">
                <a:solidFill>
                  <a:srgbClr val="000000"/>
                </a:solidFill>
              </a:rPr>
              <a:t>	Select a different pair of equations and eliminate the </a:t>
            </a:r>
            <a:r>
              <a:rPr lang="en-US" b="1" dirty="0">
                <a:solidFill>
                  <a:srgbClr val="C00C08"/>
                </a:solidFill>
              </a:rPr>
              <a:t>same</a:t>
            </a:r>
            <a:r>
              <a:rPr lang="en-US" dirty="0">
                <a:solidFill>
                  <a:srgbClr val="000000"/>
                </a:solidFill>
              </a:rPr>
              <a:t> variable. </a:t>
            </a:r>
          </a:p>
          <a:p>
            <a:pPr marL="533400" indent="-533400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3.</a:t>
            </a:r>
            <a:r>
              <a:rPr lang="en-US" dirty="0">
                <a:solidFill>
                  <a:srgbClr val="000000"/>
                </a:solidFill>
              </a:rPr>
              <a:t>	Steps 1 and 2 give </a:t>
            </a:r>
            <a:r>
              <a:rPr lang="en-US" b="1" dirty="0">
                <a:solidFill>
                  <a:srgbClr val="C00C08"/>
                </a:solidFill>
              </a:rPr>
              <a:t>two</a:t>
            </a:r>
            <a:r>
              <a:rPr lang="en-US" dirty="0">
                <a:solidFill>
                  <a:srgbClr val="000000"/>
                </a:solidFill>
              </a:rPr>
              <a:t> linear equations in </a:t>
            </a:r>
            <a:r>
              <a:rPr lang="en-US" b="1" dirty="0">
                <a:solidFill>
                  <a:srgbClr val="C00C08"/>
                </a:solidFill>
              </a:rPr>
              <a:t>two</a:t>
            </a:r>
            <a:r>
              <a:rPr lang="en-US" dirty="0">
                <a:solidFill>
                  <a:srgbClr val="000000"/>
                </a:solidFill>
              </a:rPr>
              <a:t> variables. Solve these equations by either addition or substitution as discussed in Sections 8.2 and 8.3.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Solve Linear Equations in Three Variables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8089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33400" indent="-533400"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To Solve a System of Three Linear Equations in Three Variables (cont.)</a:t>
            </a:r>
          </a:p>
          <a:p>
            <a:pPr marL="457200" indent="-530352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4.</a:t>
            </a:r>
            <a:r>
              <a:rPr lang="en-US" dirty="0">
                <a:solidFill>
                  <a:srgbClr val="000000"/>
                </a:solidFill>
              </a:rPr>
              <a:t>	Back substitute the values found in Step 3 into any one of the original equations to find the value of the third variable.</a:t>
            </a:r>
          </a:p>
          <a:p>
            <a:pPr marL="457200" indent="-533400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5.</a:t>
            </a:r>
            <a:r>
              <a:rPr lang="en-US" dirty="0">
                <a:solidFill>
                  <a:srgbClr val="000000"/>
                </a:solidFill>
              </a:rPr>
              <a:t>	Check the solution (if one exists) in all three of the original equations.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1: Three Variables (A System With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One Solution)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following system of linear equations.</a:t>
            </a:r>
          </a:p>
          <a:p>
            <a:pPr marL="533400" indent="-533400" algn="just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533400" indent="-533400" algn="just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 </a:t>
            </a:r>
            <a:r>
              <a:rPr lang="en-US" i="0" dirty="0">
                <a:solidFill>
                  <a:schemeClr val="tx1"/>
                </a:solidFill>
              </a:rPr>
              <a:t>Using equations (I) and (III), eliminate </a:t>
            </a:r>
            <a:r>
              <a:rPr lang="en-US" i="1" dirty="0">
                <a:solidFill>
                  <a:schemeClr val="tx1"/>
                </a:solidFill>
              </a:rPr>
              <a:t>z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8196" name="Object 48"/>
          <p:cNvGraphicFramePr>
            <a:graphicFrameLocks noChangeAspect="1"/>
          </p:cNvGraphicFramePr>
          <p:nvPr/>
        </p:nvGraphicFramePr>
        <p:xfrm>
          <a:off x="3105150" y="1981200"/>
          <a:ext cx="3009900" cy="210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3009900" imgH="2108200" progId="Equation.DSMT4">
                  <p:embed/>
                </p:oleObj>
              </mc:Choice>
              <mc:Fallback>
                <p:oleObj name="Equation" r:id="rId3" imgW="3009900" imgH="2108200" progId="Equation.DSMT4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5150" y="1981200"/>
                        <a:ext cx="3009900" cy="210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1: Three Variables (A System With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One Solution) 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i="0" dirty="0"/>
          </a:p>
          <a:p>
            <a:pPr>
              <a:buFont typeface="Courier New" pitchFamily="49" charset="0"/>
              <a:buNone/>
            </a:pPr>
            <a:endParaRPr lang="en-US" i="0" dirty="0"/>
          </a:p>
          <a:p>
            <a:pPr>
              <a:buFont typeface="Courier New" pitchFamily="49" charset="0"/>
              <a:buNone/>
            </a:pPr>
            <a:endParaRPr lang="en-US" i="0" dirty="0"/>
          </a:p>
          <a:p>
            <a:pPr>
              <a:buFont typeface="Courier New" pitchFamily="49" charset="0"/>
              <a:buNone/>
            </a:pPr>
            <a:endParaRPr lang="en-US" i="0" dirty="0"/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Using equations (I) and (II), eliminate </a:t>
            </a:r>
            <a:r>
              <a:rPr lang="en-US" i="1" dirty="0">
                <a:solidFill>
                  <a:schemeClr val="tx1"/>
                </a:solidFill>
              </a:rPr>
              <a:t>z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9221" name="Object 41"/>
          <p:cNvGraphicFramePr>
            <a:graphicFrameLocks noChangeAspect="1"/>
          </p:cNvGraphicFramePr>
          <p:nvPr/>
        </p:nvGraphicFramePr>
        <p:xfrm>
          <a:off x="939800" y="4019550"/>
          <a:ext cx="3505200" cy="158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3" imgW="4663440" imgH="2106000" progId="Equation.DSMT4">
                  <p:embed/>
                </p:oleObj>
              </mc:Choice>
              <mc:Fallback>
                <p:oleObj name="Equation" r:id="rId3" imgW="4663440" imgH="2106000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800" y="4019550"/>
                        <a:ext cx="3505200" cy="158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2" name="Line 43"/>
          <p:cNvSpPr>
            <a:spLocks noChangeShapeType="1"/>
          </p:cNvSpPr>
          <p:nvPr/>
        </p:nvSpPr>
        <p:spPr bwMode="auto">
          <a:xfrm>
            <a:off x="4559300" y="4324350"/>
            <a:ext cx="4572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9223" name="Line 44"/>
          <p:cNvSpPr>
            <a:spLocks noChangeShapeType="1"/>
          </p:cNvSpPr>
          <p:nvPr/>
        </p:nvSpPr>
        <p:spPr bwMode="auto">
          <a:xfrm>
            <a:off x="4559300" y="5060950"/>
            <a:ext cx="4572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graphicFrame>
        <p:nvGraphicFramePr>
          <p:cNvPr id="9224" name="Object 45"/>
          <p:cNvGraphicFramePr>
            <a:graphicFrameLocks noChangeAspect="1"/>
          </p:cNvGraphicFramePr>
          <p:nvPr/>
        </p:nvGraphicFramePr>
        <p:xfrm>
          <a:off x="495300" y="4171950"/>
          <a:ext cx="4064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5" imgW="406224" imgH="1218671" progId="Equation.DSMT4">
                  <p:embed/>
                </p:oleObj>
              </mc:Choice>
              <mc:Fallback>
                <p:oleObj name="Equation" r:id="rId5" imgW="406224" imgH="1218671" progId="Equation.DSMT4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" y="4171950"/>
                        <a:ext cx="406400" cy="1219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48"/>
          <p:cNvGraphicFramePr>
            <a:graphicFrameLocks noChangeAspect="1"/>
          </p:cNvGraphicFramePr>
          <p:nvPr/>
        </p:nvGraphicFramePr>
        <p:xfrm>
          <a:off x="5181600" y="4170363"/>
          <a:ext cx="2668587" cy="1087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7" imgW="2666880" imgH="1079280" progId="Equation.DSMT4">
                  <p:embed/>
                </p:oleObj>
              </mc:Choice>
              <mc:Fallback>
                <p:oleObj name="Equation" r:id="rId7" imgW="2666880" imgH="1079280" progId="Equation.DSMT4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4170363"/>
                        <a:ext cx="2668587" cy="1087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590800" y="1289050"/>
          <a:ext cx="29972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9" imgW="2997000" imgH="1117440" progId="Equation.DSMT4">
                  <p:embed/>
                </p:oleObj>
              </mc:Choice>
              <mc:Fallback>
                <p:oleObj name="Equation" r:id="rId9" imgW="2997000" imgH="11174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1289050"/>
                        <a:ext cx="29972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3810000" y="2514600"/>
          <a:ext cx="2374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11" imgW="2374560" imgH="469800" progId="Equation.DSMT4">
                  <p:embed/>
                </p:oleObj>
              </mc:Choice>
              <mc:Fallback>
                <p:oleObj name="Equation" r:id="rId11" imgW="237456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2514600"/>
                        <a:ext cx="2374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5854700" y="5372100"/>
          <a:ext cx="2717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13" imgW="2717640" imgH="469800" progId="Equation.DSMT4">
                  <p:embed/>
                </p:oleObj>
              </mc:Choice>
              <mc:Fallback>
                <p:oleObj name="Equation" r:id="rId13" imgW="271764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4700" y="5372100"/>
                        <a:ext cx="2717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 animBg="1"/>
      <p:bldP spid="92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1: Three Variables (A System With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One Solution) (cont.)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Eliminate the variable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using the two equations in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algn="just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0244" name="Object 28"/>
          <p:cNvGraphicFramePr>
            <a:graphicFrameLocks noChangeAspect="1"/>
          </p:cNvGraphicFramePr>
          <p:nvPr/>
        </p:nvGraphicFramePr>
        <p:xfrm>
          <a:off x="1143000" y="2514600"/>
          <a:ext cx="35814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3" imgW="4765320" imgH="1522440" progId="Equation.DSMT4">
                  <p:embed/>
                </p:oleObj>
              </mc:Choice>
              <mc:Fallback>
                <p:oleObj name="Equation" r:id="rId3" imgW="4765320" imgH="152244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514600"/>
                        <a:ext cx="3581400" cy="1155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29"/>
          <p:cNvGraphicFramePr>
            <a:graphicFrameLocks noChangeAspect="1"/>
          </p:cNvGraphicFramePr>
          <p:nvPr/>
        </p:nvGraphicFramePr>
        <p:xfrm>
          <a:off x="5651500" y="2638425"/>
          <a:ext cx="2349500" cy="1019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5" imgW="2349360" imgH="1015920" progId="Equation.DSMT4">
                  <p:embed/>
                </p:oleObj>
              </mc:Choice>
              <mc:Fallback>
                <p:oleObj name="Equation" r:id="rId5" imgW="2349360" imgH="101592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0" y="2638425"/>
                        <a:ext cx="2349500" cy="1019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6" name="Line 30"/>
          <p:cNvSpPr>
            <a:spLocks noChangeShapeType="1"/>
          </p:cNvSpPr>
          <p:nvPr/>
        </p:nvSpPr>
        <p:spPr bwMode="auto">
          <a:xfrm>
            <a:off x="4826000" y="2819400"/>
            <a:ext cx="54864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0247" name="Line 31"/>
          <p:cNvSpPr>
            <a:spLocks noChangeShapeType="1"/>
          </p:cNvSpPr>
          <p:nvPr/>
        </p:nvSpPr>
        <p:spPr bwMode="auto">
          <a:xfrm>
            <a:off x="4838700" y="3352800"/>
            <a:ext cx="54864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graphicFrame>
        <p:nvGraphicFramePr>
          <p:cNvPr id="10248" name="Object 32"/>
          <p:cNvGraphicFramePr>
            <a:graphicFrameLocks noChangeAspect="1"/>
          </p:cNvGraphicFramePr>
          <p:nvPr/>
        </p:nvGraphicFramePr>
        <p:xfrm>
          <a:off x="530352" y="2578100"/>
          <a:ext cx="5969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7" imgW="596900" imgH="1117600" progId="Equation.DSMT4">
                  <p:embed/>
                </p:oleObj>
              </mc:Choice>
              <mc:Fallback>
                <p:oleObj name="Equation" r:id="rId7" imgW="596900" imgH="111760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578100"/>
                        <a:ext cx="596900" cy="1117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6908800" y="4191000"/>
          <a:ext cx="711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9" imgW="711000" imgH="355320" progId="Equation.DSMT4">
                  <p:embed/>
                </p:oleObj>
              </mc:Choice>
              <mc:Fallback>
                <p:oleObj name="Equation" r:id="rId9" imgW="71100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8800" y="4191000"/>
                        <a:ext cx="7112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6515100" y="3771900"/>
          <a:ext cx="1485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11" imgW="1485720" imgH="355320" progId="Equation.DSMT4">
                  <p:embed/>
                </p:oleObj>
              </mc:Choice>
              <mc:Fallback>
                <p:oleObj name="Equation" r:id="rId11" imgW="1485720" imgH="355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5100" y="3771900"/>
                        <a:ext cx="1485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6" grpId="0" animBg="1"/>
      <p:bldP spid="1024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1: Three Variables (A System With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One Solution) (cont.)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33400" indent="-53340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Back substituting into equation (IV) to find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yields:</a:t>
            </a:r>
          </a:p>
          <a:p>
            <a:pPr marL="533400" indent="-533400">
              <a:buFont typeface="Courier New" pitchFamily="49" charset="0"/>
              <a:buNone/>
            </a:pPr>
            <a:endParaRPr lang="en-US" i="0" dirty="0"/>
          </a:p>
          <a:p>
            <a:pPr marL="533400" indent="-533400">
              <a:buFont typeface="Courier New" pitchFamily="49" charset="0"/>
              <a:buNone/>
            </a:pPr>
            <a:endParaRPr lang="en-US" i="0" dirty="0"/>
          </a:p>
          <a:p>
            <a:pPr marL="533400" indent="-533400">
              <a:buFont typeface="Courier New" pitchFamily="49" charset="0"/>
              <a:buNone/>
            </a:pPr>
            <a:endParaRPr lang="en-US" i="0" dirty="0"/>
          </a:p>
          <a:p>
            <a:pPr marL="533400" indent="-533400">
              <a:buFont typeface="Courier New" pitchFamily="49" charset="0"/>
              <a:buNone/>
            </a:pPr>
            <a:endParaRPr lang="en-US" i="0" dirty="0"/>
          </a:p>
          <a:p>
            <a:pPr marL="533400" indent="-53340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1268" name="Object 33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3" imgW="457677" imgH="793306" progId="Equation.DSMT4">
                  <p:embed/>
                </p:oleObj>
              </mc:Choice>
              <mc:Fallback>
                <p:oleObj name="Equation" r:id="rId3" imgW="457677" imgH="793306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3429000" y="2057400"/>
          <a:ext cx="1816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5" imgW="1815840" imgH="469800" progId="Equation.DSMT4">
                  <p:embed/>
                </p:oleObj>
              </mc:Choice>
              <mc:Fallback>
                <p:oleObj name="Equation" r:id="rId5" imgW="181584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057400"/>
                        <a:ext cx="1816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3848100" y="2819400"/>
          <a:ext cx="139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7" imgW="1396800" imgH="291960" progId="Equation.DSMT4">
                  <p:embed/>
                </p:oleObj>
              </mc:Choice>
              <mc:Fallback>
                <p:oleObj name="Equation" r:id="rId7" imgW="13968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8100" y="2819400"/>
                        <a:ext cx="1397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4343400" y="3429000"/>
          <a:ext cx="1104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9" imgW="1104840" imgH="291960" progId="Equation.DSMT4">
                  <p:embed/>
                </p:oleObj>
              </mc:Choice>
              <mc:Fallback>
                <p:oleObj name="Equation" r:id="rId9" imgW="11048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3429000"/>
                        <a:ext cx="1104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4495800" y="4038600"/>
          <a:ext cx="1016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11" imgW="1015920" imgH="291960" progId="Equation.DSMT4">
                  <p:embed/>
                </p:oleObj>
              </mc:Choice>
              <mc:Fallback>
                <p:oleObj name="Equation" r:id="rId11" imgW="101592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4038600"/>
                        <a:ext cx="1016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1: Three Variables (A System With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One Solution) (cont.)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7193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Finally, using </a:t>
            </a:r>
            <a:r>
              <a:rPr lang="en-US" i="1" dirty="0"/>
              <a:t>x </a:t>
            </a:r>
            <a:r>
              <a:rPr lang="en-US" dirty="0"/>
              <a:t>= </a:t>
            </a:r>
            <a:r>
              <a:rPr lang="en-US" dirty="0">
                <a:solidFill>
                  <a:srgbClr val="FF0008"/>
                </a:solidFill>
              </a:rPr>
              <a:t>−3</a:t>
            </a:r>
            <a:r>
              <a:rPr lang="en-US" dirty="0"/>
              <a:t> and </a:t>
            </a:r>
            <a:r>
              <a:rPr lang="en-US" i="1" dirty="0"/>
              <a:t>y </a:t>
            </a:r>
            <a:r>
              <a:rPr lang="en-US" dirty="0"/>
              <a:t>= </a:t>
            </a:r>
            <a:r>
              <a:rPr lang="en-US" dirty="0">
                <a:solidFill>
                  <a:srgbClr val="FF0008"/>
                </a:solidFill>
              </a:rPr>
              <a:t>2</a:t>
            </a:r>
            <a:r>
              <a:rPr lang="en-US" dirty="0"/>
              <a:t>, back substitute into (I).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solution is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2293" name="Object 38"/>
          <p:cNvGraphicFramePr>
            <a:graphicFrameLocks noChangeAspect="1"/>
          </p:cNvGraphicFramePr>
          <p:nvPr/>
        </p:nvGraphicFramePr>
        <p:xfrm>
          <a:off x="2667000" y="4851400"/>
          <a:ext cx="1397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3" imgW="1397000" imgH="927100" progId="Equation.DSMT4">
                  <p:embed/>
                </p:oleObj>
              </mc:Choice>
              <mc:Fallback>
                <p:oleObj name="Equation" r:id="rId3" imgW="1397000" imgH="92710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851400"/>
                        <a:ext cx="13970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3200400" y="2057400"/>
          <a:ext cx="2730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5" imgW="2730240" imgH="469800" progId="Equation.DSMT4">
                  <p:embed/>
                </p:oleObj>
              </mc:Choice>
              <mc:Fallback>
                <p:oleObj name="Equation" r:id="rId5" imgW="273024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057400"/>
                        <a:ext cx="2730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4152900" y="2688167"/>
          <a:ext cx="1778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7" imgW="1777680" imgH="291960" progId="Equation.DSMT4">
                  <p:embed/>
                </p:oleObj>
              </mc:Choice>
              <mc:Fallback>
                <p:oleObj name="Equation" r:id="rId7" imgW="177768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2900" y="2688167"/>
                        <a:ext cx="1778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4851400" y="3217334"/>
          <a:ext cx="850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9" imgW="850680" imgH="279360" progId="Equation.DSMT4">
                  <p:embed/>
                </p:oleObj>
              </mc:Choice>
              <mc:Fallback>
                <p:oleObj name="Equation" r:id="rId9" imgW="85068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1400" y="3217334"/>
                        <a:ext cx="850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5029200" y="35814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11" imgW="749160" imgH="838080" progId="Equation.DSMT4">
                  <p:embed/>
                </p:oleObj>
              </mc:Choice>
              <mc:Fallback>
                <p:oleObj name="Equation" r:id="rId11" imgW="74916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3581400"/>
                        <a:ext cx="749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599</Words>
  <Application>Microsoft Office PowerPoint</Application>
  <PresentationFormat>On-screen Show (4:3)</PresentationFormat>
  <Paragraphs>117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Calibri</vt:lpstr>
      <vt:lpstr>Symbol</vt:lpstr>
      <vt:lpstr>Courier New</vt:lpstr>
      <vt:lpstr>Arial</vt:lpstr>
      <vt:lpstr>Office Theme</vt:lpstr>
      <vt:lpstr>Equation</vt:lpstr>
      <vt:lpstr>Section 8.6</vt:lpstr>
      <vt:lpstr>Objectives</vt:lpstr>
      <vt:lpstr>Solve Linear Equations in Three Variables </vt:lpstr>
      <vt:lpstr>Solve Linear Equations in Three Variables </vt:lpstr>
      <vt:lpstr>Example 1: Three Variables (A System With One Solution)</vt:lpstr>
      <vt:lpstr>Example 1: Three Variables (A System With One Solution) (cont.)</vt:lpstr>
      <vt:lpstr>Example 1: Three Variables (A System With One Solution) (cont.)</vt:lpstr>
      <vt:lpstr>Example 1: Three Variables (A System With One Solution) (cont.)</vt:lpstr>
      <vt:lpstr>Example 1: Three Variables (A System With One Solution) (cont.)</vt:lpstr>
      <vt:lpstr>Example 1: Three Variables (A System With One Solution) (cont.)</vt:lpstr>
      <vt:lpstr>Example 2: Three Variables (A System With No Solution) </vt:lpstr>
      <vt:lpstr>Example 2: Three Variables (A System With No Solution) (cont.)</vt:lpstr>
      <vt:lpstr>Example 3: Three Variables (A System With Infinitely Many Solutions)</vt:lpstr>
      <vt:lpstr>Example 3: Three Variables (A System With Infinitely Many Solutions) (cont.)</vt:lpstr>
      <vt:lpstr>Example 3: Three Variables (A System With Infinitely Many Solutions) (cont.)</vt:lpstr>
      <vt:lpstr>Example 4: Three Variables (Application)</vt:lpstr>
      <vt:lpstr>Example 4: Three Variables (Application) (cont.)</vt:lpstr>
      <vt:lpstr>Example 4: Three Variables (Application) (cont.)</vt:lpstr>
      <vt:lpstr>Example 4: Three Variables (Application)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and Intermediate Algebra</dc:title>
  <dc:creator>Hawkes Learning Systems</dc:creator>
  <cp:lastModifiedBy>Nakita Jean-Charles</cp:lastModifiedBy>
  <cp:revision>2</cp:revision>
  <dcterms:created xsi:type="dcterms:W3CDTF">2013-04-26T14:43:13Z</dcterms:created>
  <dcterms:modified xsi:type="dcterms:W3CDTF">2016-10-04T19:37:46Z</dcterms:modified>
</cp:coreProperties>
</file>