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62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8943B-B5B4-4A3E-ACA5-313AB513EC64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B70C6-7FAB-46F3-8D6F-F6CBECD166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411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6.png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.wmf"/><Relationship Id="rId11" Type="http://schemas.openxmlformats.org/officeDocument/2006/relationships/image" Target="../media/image31.png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0.png"/><Relationship Id="rId4" Type="http://schemas.openxmlformats.org/officeDocument/2006/relationships/image" Target="../media/image27.png"/><Relationship Id="rId9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7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png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4.wmf"/><Relationship Id="rId11" Type="http://schemas.openxmlformats.org/officeDocument/2006/relationships/image" Target="../media/image27.png"/><Relationship Id="rId5" Type="http://schemas.openxmlformats.org/officeDocument/2006/relationships/oleObject" Target="../embeddings/oleObject27.bin"/><Relationship Id="rId15" Type="http://schemas.openxmlformats.org/officeDocument/2006/relationships/image" Target="../media/image38.png"/><Relationship Id="rId10" Type="http://schemas.openxmlformats.org/officeDocument/2006/relationships/image" Target="../media/image26.png"/><Relationship Id="rId4" Type="http://schemas.openxmlformats.org/officeDocument/2006/relationships/image" Target="../media/image33.wmf"/><Relationship Id="rId9" Type="http://schemas.openxmlformats.org/officeDocument/2006/relationships/image" Target="../media/image36.png"/><Relationship Id="rId1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7.wmf"/><Relationship Id="rId3" Type="http://schemas.openxmlformats.org/officeDocument/2006/relationships/oleObject" Target="../embeddings/oleObject30.bin"/><Relationship Id="rId7" Type="http://schemas.openxmlformats.org/officeDocument/2006/relationships/image" Target="../media/image28.png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1.wmf"/><Relationship Id="rId11" Type="http://schemas.openxmlformats.org/officeDocument/2006/relationships/image" Target="../media/image27.png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26.png"/><Relationship Id="rId4" Type="http://schemas.openxmlformats.org/officeDocument/2006/relationships/image" Target="../media/image40.wmf"/><Relationship Id="rId9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8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Roots and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Roots</a:t>
            </a:r>
          </a:p>
        </p:txBody>
      </p:sp>
      <p:sp>
        <p:nvSpPr>
          <p:cNvPr id="13315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3200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Cube Root</a:t>
            </a:r>
          </a:p>
          <a:p>
            <a:pPr marL="0" indent="0">
              <a:buFont typeface="Courier New" pitchFamily="49" charset="0"/>
              <a:buNone/>
              <a:tabLst>
                <a:tab pos="32004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 real number, then </a:t>
            </a:r>
          </a:p>
          <a:p>
            <a:pPr marL="0" indent="0">
              <a:buFont typeface="Courier New" pitchFamily="49" charset="0"/>
              <a:buNone/>
              <a:tabLst>
                <a:tab pos="3200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is the </a:t>
            </a:r>
            <a:r>
              <a:rPr lang="en-US" b="1" i="0" dirty="0">
                <a:solidFill>
                  <a:srgbClr val="A50021"/>
                </a:solidFill>
              </a:rPr>
              <a:t>cube root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3124200" y="2296804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296804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In the cube root expression         the number 3 is called the </a:t>
            </a:r>
            <a:r>
              <a:rPr lang="en-US" b="1" i="0" dirty="0">
                <a:solidFill>
                  <a:srgbClr val="000000"/>
                </a:solidFill>
              </a:rPr>
              <a:t>index</a:t>
            </a:r>
            <a:r>
              <a:rPr lang="en-US" i="0" dirty="0">
                <a:solidFill>
                  <a:srgbClr val="000000"/>
                </a:solidFill>
              </a:rPr>
              <a:t>. In a square root expression such as      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the index is understood to be 2 and </a:t>
            </a:r>
            <a:r>
              <a:rPr lang="en-US" b="1" i="0" dirty="0">
                <a:solidFill>
                  <a:srgbClr val="000000"/>
                </a:solidFill>
              </a:rPr>
              <a:t>is not written</a:t>
            </a:r>
            <a:r>
              <a:rPr lang="en-US" i="0" dirty="0">
                <a:solidFill>
                  <a:srgbClr val="000000"/>
                </a:solidFill>
              </a:rPr>
              <a:t>. Expressions with square roots and cube roots (as well as other roots) are called </a:t>
            </a:r>
            <a:r>
              <a:rPr lang="en-US" b="1" i="0" dirty="0">
                <a:solidFill>
                  <a:srgbClr val="000000"/>
                </a:solidFill>
              </a:rPr>
              <a:t>radical expressions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580908" y="1776104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0908" y="1776104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7168864" y="223614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482391" imgH="444307" progId="Equation.DSMT4">
                  <p:embed/>
                </p:oleObj>
              </mc:Choice>
              <mc:Fallback>
                <p:oleObj name="Equation" r:id="rId5" imgW="482391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8864" y="2236148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Evaluating Cube Roots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Because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 </a:t>
            </a:r>
            <a:r>
              <a:rPr lang="en-US" i="0" dirty="0">
                <a:solidFill>
                  <a:schemeClr val="tx1"/>
                </a:solidFill>
              </a:rPr>
              <a:t>	Because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 </a:t>
            </a:r>
            <a:r>
              <a:rPr lang="en-US" i="0" dirty="0">
                <a:solidFill>
                  <a:schemeClr val="tx1"/>
                </a:solidFill>
              </a:rPr>
              <a:t>	Because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298700" y="1282700"/>
          <a:ext cx="2095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2095200" imgH="457200" progId="Equation.DSMT4">
                  <p:embed/>
                </p:oleObj>
              </mc:Choice>
              <mc:Fallback>
                <p:oleObj name="Equation" r:id="rId3" imgW="20952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282700"/>
                        <a:ext cx="2095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298700" y="2311400"/>
          <a:ext cx="3911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3911400" imgH="533160" progId="Equation.DSMT4">
                  <p:embed/>
                </p:oleObj>
              </mc:Choice>
              <mc:Fallback>
                <p:oleObj name="Equation" r:id="rId5" imgW="391140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311400"/>
                        <a:ext cx="3911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298700" y="3111500"/>
          <a:ext cx="3060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3060360" imgH="990360" progId="Equation.DSMT4">
                  <p:embed/>
                </p:oleObj>
              </mc:Choice>
              <mc:Fallback>
                <p:oleObj name="Equation" r:id="rId7" imgW="3060360" imgH="990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111500"/>
                        <a:ext cx="30607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6248400" y="2438400"/>
            <a:ext cx="265176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cube root of a negative number is a real number and is negative.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</a:t>
            </a:r>
            <a:endParaRPr lang="en-US" dirty="0"/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using a TI-84 Plus graphing calculator. In each example the steps (or keys to press) are shown. The TI-84 Plus gives answers accurate up to nine decimal places. You may choose (through the           key) to have answers accurate to fewer than nine places.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10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         proceed as follows:</a:t>
            </a:r>
            <a:r>
              <a:rPr lang="en-US" dirty="0">
                <a:solidFill>
                  <a:schemeClr val="tx1"/>
                </a:solidFill>
              </a:rPr>
              <a:t> 	</a:t>
            </a:r>
          </a:p>
        </p:txBody>
      </p:sp>
      <p:pic>
        <p:nvPicPr>
          <p:cNvPr id="16388" name="Picture 4" descr="MOD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03839" y="3101340"/>
            <a:ext cx="7491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46100" y="4036704"/>
          <a:ext cx="107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4" imgW="1079032" imgH="444307" progId="Equation.DSMT4">
                  <p:embed/>
                </p:oleObj>
              </mc:Choice>
              <mc:Fallback>
                <p:oleObj name="Equation" r:id="rId4" imgW="1079032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036704"/>
                        <a:ext cx="1079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569112" y="5141604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6" imgW="634725" imgH="444307" progId="Equation.DSMT4">
                  <p:embed/>
                </p:oleObj>
              </mc:Choice>
              <mc:Fallback>
                <p:oleObj name="Equation" r:id="rId6" imgW="634725" imgH="44430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9112" y="5141604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255713" indent="-1255713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Press                      to get the square root </a:t>
            </a:r>
          </a:p>
          <a:p>
            <a:pPr marL="1255713" indent="-1255713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symbol         . 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the          symbol </a:t>
            </a:r>
          </a:p>
          <a:p>
            <a:pPr marL="1255713" indent="-1255713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appears, it will appear with a left-hand parenthesis. You should press the right-hand parenthesis to close the square root operation.)</a:t>
            </a:r>
            <a:endParaRPr lang="en-US" dirty="0">
              <a:solidFill>
                <a:schemeClr val="tx1"/>
              </a:solidFill>
            </a:endParaRPr>
          </a:p>
          <a:p>
            <a:pPr marL="1255713" indent="-12557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Enter                  and the right-hand 	</a:t>
            </a:r>
          </a:p>
          <a:p>
            <a:pPr marL="1255713" indent="-12557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parenthesis            .</a:t>
            </a:r>
            <a:endParaRPr lang="en-US" dirty="0">
              <a:solidFill>
                <a:schemeClr val="tx1"/>
              </a:solidFill>
            </a:endParaRPr>
          </a:p>
          <a:p>
            <a:pPr marL="1255713" indent="-12557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Press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7412" name="Picture 4" descr="2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9893" y="1383671"/>
            <a:ext cx="74831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x-square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42692" y="1383671"/>
            <a:ext cx="74830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971800" y="1918339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5" imgW="457200" imgH="444240" progId="Equation.DSMT4">
                  <p:embed/>
                </p:oleObj>
              </mc:Choice>
              <mc:Fallback>
                <p:oleObj name="Equation" r:id="rId5" imgW="45720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18339"/>
                        <a:ext cx="457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286500" y="1918339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7" imgW="457200" imgH="444240" progId="Equation.DSMT4">
                  <p:embed/>
                </p:oleObj>
              </mc:Choice>
              <mc:Fallback>
                <p:oleObj name="Equation" r:id="rId7" imgW="45720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1918339"/>
                        <a:ext cx="457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7" name="Picture 9" descr="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67768" y="4292600"/>
            <a:ext cx="62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0" descr="Parens-R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94868" y="4904740"/>
            <a:ext cx="74853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1" descr="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40868" y="4292600"/>
            <a:ext cx="62701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78868" y="5410200"/>
            <a:ext cx="7484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8436" name="Picture 4" descr="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057400"/>
            <a:ext cx="2743200" cy="187680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r>
              <a:rPr lang="en-US" dirty="0">
                <a:solidFill>
                  <a:schemeClr val="tx1"/>
                </a:solidFill>
              </a:rPr>
              <a:t>					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            proceed as follows: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Step 1:	</a:t>
            </a:r>
            <a:r>
              <a:rPr lang="en-US" i="0" dirty="0">
                <a:solidFill>
                  <a:schemeClr val="tx1"/>
                </a:solidFill>
              </a:rPr>
              <a:t>Enter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Step 2:	</a:t>
            </a:r>
            <a:r>
              <a:rPr lang="en-US" i="0" dirty="0">
                <a:solidFill>
                  <a:schemeClr val="tx1"/>
                </a:solidFill>
              </a:rPr>
              <a:t>Press                     . (This gives the        	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r>
              <a:rPr lang="en-US" i="0" dirty="0">
                <a:solidFill>
                  <a:schemeClr val="tx1"/>
                </a:solidFill>
              </a:rPr>
              <a:t>				symbol.)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Step 3:	</a:t>
            </a:r>
            <a:r>
              <a:rPr lang="en-US" i="0" dirty="0">
                <a:solidFill>
                  <a:schemeClr val="tx1"/>
                </a:solidFill>
              </a:rPr>
              <a:t>Enter                     and the right-hand 	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endParaRPr lang="en-US" sz="7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r>
              <a:rPr lang="en-US" i="0" dirty="0">
                <a:solidFill>
                  <a:schemeClr val="tx1"/>
                </a:solidFill>
              </a:rPr>
              <a:t>				parenthesis 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Step 4:	</a:t>
            </a:r>
            <a:r>
              <a:rPr lang="en-US" i="0" dirty="0">
                <a:solidFill>
                  <a:schemeClr val="tx1"/>
                </a:solidFill>
              </a:rPr>
              <a:t>Press          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5"/>
          <p:cNvGraphicFramePr>
            <a:graphicFrameLocks noChangeAspect="1"/>
          </p:cNvGraphicFramePr>
          <p:nvPr/>
        </p:nvGraphicFramePr>
        <p:xfrm>
          <a:off x="533400" y="1216928"/>
          <a:ext cx="1257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3" imgW="1256755" imgH="444307" progId="Equation.DSMT4">
                  <p:embed/>
                </p:oleObj>
              </mc:Choice>
              <mc:Fallback>
                <p:oleObj name="Equation" r:id="rId3" imgW="1256755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6928"/>
                        <a:ext cx="1257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6"/>
          <p:cNvGraphicFramePr>
            <a:graphicFrameLocks noChangeAspect="1"/>
          </p:cNvGraphicFramePr>
          <p:nvPr/>
        </p:nvGraphicFramePr>
        <p:xfrm>
          <a:off x="7500960" y="1270000"/>
          <a:ext cx="533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5" imgW="533169" imgH="406224" progId="Equation.DSMT4">
                  <p:embed/>
                </p:oleObj>
              </mc:Choice>
              <mc:Fallback>
                <p:oleObj name="Equation" r:id="rId5" imgW="533169" imgH="40622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60" y="1270000"/>
                        <a:ext cx="533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7"/>
          <p:cNvGraphicFramePr>
            <a:graphicFrameLocks noChangeAspect="1"/>
          </p:cNvGraphicFramePr>
          <p:nvPr/>
        </p:nvGraphicFramePr>
        <p:xfrm>
          <a:off x="1600200" y="2165636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7" imgW="812447" imgH="444307" progId="Equation.DSMT4">
                  <p:embed/>
                </p:oleObj>
              </mc:Choice>
              <mc:Fallback>
                <p:oleObj name="Equation" r:id="rId7" imgW="812447" imgH="444307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65636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3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4084" y="2720644"/>
            <a:ext cx="62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9" descr="2ND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74999" y="3257549"/>
            <a:ext cx="74948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10" descr="x-squared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38600" y="3257549"/>
            <a:ext cx="74953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466" name="Object 11"/>
          <p:cNvGraphicFramePr>
            <a:graphicFrameLocks noChangeAspect="1"/>
          </p:cNvGraphicFramePr>
          <p:nvPr/>
        </p:nvGraphicFramePr>
        <p:xfrm>
          <a:off x="7124700" y="3162300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2" imgW="457200" imgH="444240" progId="Equation.DSMT4">
                  <p:embed/>
                </p:oleObj>
              </mc:Choice>
              <mc:Fallback>
                <p:oleObj name="Equation" r:id="rId12" imgW="457200" imgH="4442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3162300"/>
                        <a:ext cx="457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7" name="Picture 12" descr="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263900" y="4137533"/>
            <a:ext cx="62701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8" name="Picture 13" descr="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076700" y="4137533"/>
            <a:ext cx="62701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9" name="Picture 14" descr="Parens-R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149108" y="4752072"/>
            <a:ext cx="747084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213980" y="5283200"/>
            <a:ext cx="7484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0484" name="Picture 4" descr="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041525"/>
            <a:ext cx="2743200" cy="1876806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  <a:tab pos="1778000" algn="l"/>
                <a:tab pos="2578100" algn="l"/>
                <a:tab pos="3314700" algn="l"/>
              </a:tabLst>
            </a:pPr>
            <a:r>
              <a:rPr lang="en-US" dirty="0">
                <a:solidFill>
                  <a:schemeClr val="tx1"/>
                </a:solidFill>
              </a:rPr>
              <a:t>				</a:t>
            </a:r>
            <a:r>
              <a:rPr lang="en-US" sz="2000" b="1" i="0" dirty="0">
                <a:solidFill>
                  <a:srgbClr val="008080"/>
                </a:solidFill>
              </a:rPr>
              <a:t>Note:	</a:t>
            </a:r>
            <a:r>
              <a:rPr lang="en-US" sz="2000" i="0" dirty="0">
                <a:solidFill>
                  <a:srgbClr val="008080"/>
                </a:solidFill>
              </a:rPr>
              <a:t>The calculator is programmed to follow the 					rules for order of operations.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  <a:tab pos="1778000" algn="l"/>
                <a:tab pos="2578100" algn="l"/>
                <a:tab pos="33147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  <a:tab pos="1778000" algn="l"/>
                <a:tab pos="2578100" algn="l"/>
                <a:tab pos="33147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                proceed as follows: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  <a:tab pos="1778000" algn="l"/>
                <a:tab pos="2578100" algn="l"/>
                <a:tab pos="33147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Step 1:	</a:t>
            </a:r>
            <a:r>
              <a:rPr lang="en-US" i="0" dirty="0">
                <a:solidFill>
                  <a:schemeClr val="tx1"/>
                </a:solidFill>
              </a:rPr>
              <a:t>Enter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  <a:tab pos="1778000" algn="l"/>
                <a:tab pos="2578100" algn="l"/>
                <a:tab pos="33147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Step 2:	</a:t>
            </a:r>
            <a:r>
              <a:rPr lang="en-US" i="0" dirty="0">
                <a:solidFill>
                  <a:schemeClr val="tx1"/>
                </a:solidFill>
              </a:rPr>
              <a:t>Press the            key.                   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  <a:tab pos="1778000" algn="l"/>
                <a:tab pos="2578100" algn="l"/>
                <a:tab pos="33147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Step 3:	</a:t>
            </a:r>
            <a:r>
              <a:rPr lang="en-US" i="0" dirty="0">
                <a:solidFill>
                  <a:schemeClr val="tx1"/>
                </a:solidFill>
              </a:rPr>
              <a:t>Enter 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749300" algn="l"/>
                <a:tab pos="1778000" algn="l"/>
                <a:tab pos="2578100" algn="l"/>
                <a:tab pos="33147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	Step 4:	</a:t>
            </a:r>
            <a:r>
              <a:rPr lang="en-US" i="0" dirty="0">
                <a:solidFill>
                  <a:schemeClr val="tx1"/>
                </a:solidFill>
              </a:rPr>
              <a:t>Press                      (This gives the       			       	symbol.)</a:t>
            </a:r>
            <a:endParaRPr lang="en-US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46100" y="1336344"/>
          <a:ext cx="1536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1536033" imgH="444307" progId="Equation.DSMT4">
                  <p:embed/>
                </p:oleObj>
              </mc:Choice>
              <mc:Fallback>
                <p:oleObj name="Equation" r:id="rId3" imgW="1536033" imgH="44430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336344"/>
                        <a:ext cx="1536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612900" y="2619044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5" imgW="1091726" imgH="444307" progId="Equation.DSMT4">
                  <p:embed/>
                </p:oleObj>
              </mc:Choice>
              <mc:Fallback>
                <p:oleObj name="Equation" r:id="rId5" imgW="1091726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619044"/>
                        <a:ext cx="1092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10" name="Picture 6" descr="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0400" y="3181019"/>
            <a:ext cx="62701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7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59767" y="4219244"/>
            <a:ext cx="62643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8" descr="plus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33800" y="3787444"/>
            <a:ext cx="747744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9" descr="2ND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61351" y="4757097"/>
            <a:ext cx="74948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0" descr="x-squared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24952" y="4757097"/>
            <a:ext cx="74953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6985000" y="4727244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12" imgW="457200" imgH="444240" progId="Equation.DSMT4">
                  <p:embed/>
                </p:oleObj>
              </mc:Choice>
              <mc:Fallback>
                <p:oleObj name="Equation" r:id="rId12" imgW="457200" imgH="4442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727244"/>
                        <a:ext cx="457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Enter          and the right-hand parenthesis 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6:	</a:t>
            </a:r>
            <a:r>
              <a:rPr lang="en-US" i="0" dirty="0">
                <a:solidFill>
                  <a:schemeClr val="tx1"/>
                </a:solidFill>
              </a:rPr>
              <a:t>Press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  <a:tab pos="12573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2532" name="Picture 4" descr="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333500"/>
            <a:ext cx="62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7" descr="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3200400"/>
            <a:ext cx="2743200" cy="18774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1981200"/>
            <a:ext cx="7484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99400" y="1371600"/>
            <a:ext cx="63746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square roots.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cube roots.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calculator to evaluate square and cube roots.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7938" indent="-7938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Simplify the following square roots and cube roots.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Use your knowledge of square roots and cube roots to determine whether each number is rational, irrational, or nonreal. </a:t>
            </a: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609600" y="1823112"/>
          <a:ext cx="6705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3" imgW="6705600" imgH="508000" progId="Equation.DSMT4">
                  <p:embed/>
                </p:oleObj>
              </mc:Choice>
              <mc:Fallback>
                <p:oleObj name="Equation" r:id="rId3" imgW="67056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3112"/>
                        <a:ext cx="6705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609600" y="4236112"/>
          <a:ext cx="6337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5" imgW="6337300" imgH="939800" progId="Equation.DSMT4">
                  <p:embed/>
                </p:oleObj>
              </mc:Choice>
              <mc:Fallback>
                <p:oleObj name="Equation" r:id="rId5" imgW="6337300" imgH="93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236112"/>
                        <a:ext cx="63373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 (cont.)</a:t>
            </a:r>
          </a:p>
        </p:txBody>
      </p:sp>
      <p:sp>
        <p:nvSpPr>
          <p:cNvPr id="24579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7938" indent="-7938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Use your calculator to find the value (accurate to four decimal places) of each of the following radical expressions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7938" indent="-7938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4580" name="Object 5"/>
          <p:cNvGraphicFramePr>
            <a:graphicFrameLocks noChangeAspect="1"/>
          </p:cNvGraphicFramePr>
          <p:nvPr/>
        </p:nvGraphicFramePr>
        <p:xfrm>
          <a:off x="647700" y="2743200"/>
          <a:ext cx="5372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5372100" imgH="508000" progId="Equation.DSMT4">
                  <p:embed/>
                </p:oleObj>
              </mc:Choice>
              <mc:Fallback>
                <p:oleObj name="Equation" r:id="rId3" imgW="5372100" imgH="508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2743200"/>
                        <a:ext cx="53721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5603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2692400" algn="l"/>
                <a:tab pos="55499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 </a:t>
            </a:r>
            <a:r>
              <a:rPr lang="en-US" i="0" dirty="0">
                <a:solidFill>
                  <a:srgbClr val="FF0000"/>
                </a:solidFill>
              </a:rPr>
              <a:t>7	</a:t>
            </a:r>
            <a:r>
              <a:rPr lang="en-US" b="1" i="0" dirty="0">
                <a:solidFill>
                  <a:schemeClr val="tx1"/>
                </a:solidFill>
              </a:rPr>
              <a:t>2. </a:t>
            </a:r>
            <a:r>
              <a:rPr lang="en-US" i="0" dirty="0">
                <a:solidFill>
                  <a:srgbClr val="FF0000"/>
                </a:solidFill>
              </a:rPr>
              <a:t>5	</a:t>
            </a:r>
            <a:r>
              <a:rPr lang="en-US" b="1" i="0" dirty="0">
                <a:solidFill>
                  <a:schemeClr val="tx1"/>
                </a:solidFill>
              </a:rPr>
              <a:t>3.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5</a:t>
            </a:r>
            <a:endParaRPr lang="en-US" b="1" i="0" dirty="0">
              <a:solidFill>
                <a:srgbClr val="FF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2692400" algn="l"/>
                <a:tab pos="55499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2692400" algn="l"/>
                <a:tab pos="55499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4. </a:t>
            </a:r>
            <a:r>
              <a:rPr lang="en-US" i="0" dirty="0">
                <a:solidFill>
                  <a:srgbClr val="FF0000"/>
                </a:solidFill>
              </a:rPr>
              <a:t>14	</a:t>
            </a:r>
            <a:r>
              <a:rPr lang="en-US" b="1" i="0" dirty="0">
                <a:solidFill>
                  <a:schemeClr val="tx1"/>
                </a:solidFill>
              </a:rPr>
              <a:t>5. </a:t>
            </a:r>
            <a:r>
              <a:rPr lang="en-US" i="0" dirty="0">
                <a:solidFill>
                  <a:srgbClr val="FF0000"/>
                </a:solidFill>
              </a:rPr>
              <a:t>Rational	</a:t>
            </a:r>
            <a:r>
              <a:rPr lang="en-US" b="1" i="0" dirty="0">
                <a:solidFill>
                  <a:schemeClr val="tx1"/>
                </a:solidFill>
              </a:rPr>
              <a:t>6. </a:t>
            </a:r>
            <a:r>
              <a:rPr lang="en-US" i="0" dirty="0">
                <a:solidFill>
                  <a:srgbClr val="FF0000"/>
                </a:solidFill>
              </a:rPr>
              <a:t>Rational</a:t>
            </a:r>
            <a:endParaRPr lang="en-US" b="1" i="0" dirty="0">
              <a:solidFill>
                <a:srgbClr val="FF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2692400" algn="l"/>
                <a:tab pos="55499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2692400" algn="l"/>
                <a:tab pos="55499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7. </a:t>
            </a:r>
            <a:r>
              <a:rPr lang="en-US" i="0" dirty="0">
                <a:solidFill>
                  <a:srgbClr val="FF0000"/>
                </a:solidFill>
              </a:rPr>
              <a:t>Nonreal	</a:t>
            </a:r>
            <a:r>
              <a:rPr lang="en-US" b="1" i="0" dirty="0">
                <a:solidFill>
                  <a:schemeClr val="tx1"/>
                </a:solidFill>
              </a:rPr>
              <a:t>8. </a:t>
            </a:r>
            <a:r>
              <a:rPr lang="en-US" i="0" dirty="0">
                <a:solidFill>
                  <a:srgbClr val="FF0000"/>
                </a:solidFill>
              </a:rPr>
              <a:t>Irrational	</a:t>
            </a:r>
            <a:r>
              <a:rPr lang="en-US" b="1" i="0" dirty="0">
                <a:solidFill>
                  <a:schemeClr val="tx1"/>
                </a:solidFill>
              </a:rPr>
              <a:t>9. </a:t>
            </a:r>
            <a:r>
              <a:rPr lang="en-US" i="0" dirty="0">
                <a:solidFill>
                  <a:srgbClr val="FF0000"/>
                </a:solidFill>
              </a:rPr>
              <a:t>7.0711</a:t>
            </a:r>
          </a:p>
          <a:p>
            <a:pPr marL="0" indent="0">
              <a:buFont typeface="Courier New" pitchFamily="49" charset="0"/>
              <a:buNone/>
              <a:tabLst>
                <a:tab pos="2692400" algn="l"/>
                <a:tab pos="55499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2692400" algn="l"/>
                <a:tab pos="55499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10.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4.5830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Perfect Squares and Square Roots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Radical Terminology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symbol         is called a </a:t>
            </a:r>
            <a:r>
              <a:rPr lang="en-US" b="1" i="0" dirty="0">
                <a:solidFill>
                  <a:srgbClr val="A50021"/>
                </a:solidFill>
              </a:rPr>
              <a:t>radical sign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number under the radical sign is called the </a:t>
            </a:r>
            <a:r>
              <a:rPr lang="en-US" b="1" i="0" dirty="0">
                <a:solidFill>
                  <a:srgbClr val="A50021"/>
                </a:solidFill>
              </a:rPr>
              <a:t>radicand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complete expression, such as           is called a </a:t>
            </a:r>
            <a:r>
              <a:rPr lang="en-US" b="1" i="0" dirty="0">
                <a:solidFill>
                  <a:srgbClr val="A50021"/>
                </a:solidFill>
              </a:rPr>
              <a:t>radical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or </a:t>
            </a:r>
            <a:r>
              <a:rPr lang="en-US" b="1" i="0" dirty="0">
                <a:solidFill>
                  <a:srgbClr val="A50021"/>
                </a:solidFill>
              </a:rPr>
              <a:t>radical expression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148" name="Object 5"/>
          <p:cNvGraphicFramePr>
            <a:graphicFrameLocks noChangeAspect="1"/>
          </p:cNvGraphicFramePr>
          <p:nvPr/>
        </p:nvGraphicFramePr>
        <p:xfrm>
          <a:off x="2362200" y="1828800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457200" imgH="444240" progId="Equation.DSMT4">
                  <p:embed/>
                </p:oleObj>
              </mc:Choice>
              <mc:Fallback>
                <p:oleObj name="Equation" r:id="rId3" imgW="45720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457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5410200" y="3276600"/>
          <a:ext cx="749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749160" imgH="457200" progId="Equation.DSMT4">
                  <p:embed/>
                </p:oleObj>
              </mc:Choice>
              <mc:Fallback>
                <p:oleObj name="Equation" r:id="rId5" imgW="749160" imgH="457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276600"/>
                        <a:ext cx="749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Perfect Squares and Square Roots</a:t>
            </a:r>
          </a:p>
        </p:txBody>
      </p:sp>
      <p:sp>
        <p:nvSpPr>
          <p:cNvPr id="717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3904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Square Root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 nonnegative real number, then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rgbClr val="000000"/>
                </a:solidFill>
              </a:rPr>
              <a:t>		          is the </a:t>
            </a:r>
            <a:r>
              <a:rPr lang="en-US" b="1" i="0" dirty="0">
                <a:solidFill>
                  <a:srgbClr val="A50021"/>
                </a:solidFill>
              </a:rPr>
              <a:t>principal square root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rgbClr val="000000"/>
                </a:solidFill>
              </a:rPr>
              <a:t>	and             is the </a:t>
            </a:r>
            <a:r>
              <a:rPr lang="en-US" b="1" i="0" dirty="0">
                <a:solidFill>
                  <a:srgbClr val="A50021"/>
                </a:solidFill>
              </a:rPr>
              <a:t>negative square root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7172" name="Object 7"/>
          <p:cNvGraphicFramePr>
            <a:graphicFrameLocks noChangeAspect="1"/>
          </p:cNvGraphicFramePr>
          <p:nvPr/>
        </p:nvGraphicFramePr>
        <p:xfrm>
          <a:off x="1943100" y="229964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482400" imgH="444240" progId="Equation.DSMT4">
                  <p:embed/>
                </p:oleObj>
              </mc:Choice>
              <mc:Fallback>
                <p:oleObj name="Equation" r:id="rId3" imgW="48240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2299648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0"/>
          <p:cNvGraphicFramePr>
            <a:graphicFrameLocks noChangeAspect="1"/>
          </p:cNvGraphicFramePr>
          <p:nvPr/>
        </p:nvGraphicFramePr>
        <p:xfrm>
          <a:off x="1689100" y="2887640"/>
          <a:ext cx="69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698400" imgH="444240" progId="Equation.DSMT4">
                  <p:embed/>
                </p:oleObj>
              </mc:Choice>
              <mc:Fallback>
                <p:oleObj name="Equation" r:id="rId5" imgW="698400" imgH="444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2887640"/>
                        <a:ext cx="698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Perfect Squares and Square Roots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Square roots of negative numbers are not real numbers. For example,           is not a real number. There is no real number whose square is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4. Numbers of this type will be discussed in Section 9.7.</a:t>
            </a:r>
            <a:endParaRPr lang="en-US" b="1" i="0" dirty="0">
              <a:solidFill>
                <a:srgbClr val="000000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886200" y="2244108"/>
          <a:ext cx="69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698400" imgH="444240" progId="Equation.DSMT4">
                  <p:embed/>
                </p:oleObj>
              </mc:Choice>
              <mc:Fallback>
                <p:oleObj name="Equation" r:id="rId3" imgW="69840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244108"/>
                        <a:ext cx="698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rgbClr val="0000FF"/>
                </a:solidFill>
              </a:rPr>
              <a:t>64</a:t>
            </a:r>
            <a:r>
              <a:rPr lang="en-US" i="0" dirty="0">
                <a:solidFill>
                  <a:schemeClr val="tx1"/>
                </a:solidFill>
              </a:rPr>
              <a:t> has two square roots, one positive and one 	negative. The sign          is understood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to represent 	the </a:t>
            </a:r>
            <a:r>
              <a:rPr lang="en-US" b="1" i="0" dirty="0">
                <a:solidFill>
                  <a:schemeClr val="tx1"/>
                </a:solidFill>
              </a:rPr>
              <a:t>positive square root </a:t>
            </a:r>
            <a:r>
              <a:rPr lang="en-US" i="0" dirty="0">
                <a:solidFill>
                  <a:schemeClr val="tx1"/>
                </a:solidFill>
              </a:rPr>
              <a:t>(or the </a:t>
            </a:r>
            <a:r>
              <a:rPr lang="en-US" b="1" i="0" dirty="0">
                <a:solidFill>
                  <a:schemeClr val="tx1"/>
                </a:solidFill>
              </a:rPr>
              <a:t>principal square 	root</a:t>
            </a:r>
            <a:r>
              <a:rPr lang="en-US" i="0" dirty="0">
                <a:solidFill>
                  <a:schemeClr val="tx1"/>
                </a:solidFill>
              </a:rPr>
              <a:t>)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         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represents the </a:t>
            </a:r>
            <a:r>
              <a:rPr lang="en-US" b="1" i="0" dirty="0">
                <a:solidFill>
                  <a:schemeClr val="tx1"/>
                </a:solidFill>
              </a:rPr>
              <a:t>negative square 	root</a:t>
            </a:r>
            <a:r>
              <a:rPr lang="en-US" i="0" dirty="0">
                <a:solidFill>
                  <a:schemeClr val="tx1"/>
                </a:solidFill>
              </a:rPr>
              <a:t>. Therefore, we have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99"/>
                </a:solidFill>
              </a:rPr>
              <a:t>11</a:t>
            </a:r>
            <a:r>
              <a:rPr lang="en-US" i="0" baseline="30000" dirty="0">
                <a:solidFill>
                  <a:srgbClr val="000099"/>
                </a:solidFill>
              </a:rPr>
              <a:t>2</a:t>
            </a:r>
            <a:r>
              <a:rPr lang="en-US" i="0" dirty="0">
                <a:solidFill>
                  <a:srgbClr val="000099"/>
                </a:solidFill>
              </a:rPr>
              <a:t> = 121</a:t>
            </a:r>
            <a:r>
              <a:rPr lang="en-US" i="0" dirty="0">
                <a:solidFill>
                  <a:schemeClr val="tx1"/>
                </a:solidFill>
              </a:rPr>
              <a:t>, we have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771900" y="1828800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457200" imgH="444240" progId="Equation.DSMT4">
                  <p:embed/>
                </p:oleObj>
              </mc:Choice>
              <mc:Fallback>
                <p:oleObj name="Equation" r:id="rId3" imgW="45720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1828800"/>
                        <a:ext cx="457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565400" y="2619375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685800" imgH="444240" progId="Equation.DSMT4">
                  <p:embed/>
                </p:oleObj>
              </mc:Choice>
              <mc:Fallback>
                <p:oleObj name="Equation" r:id="rId5" imgW="68580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619375"/>
                        <a:ext cx="685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597150" y="3749675"/>
          <a:ext cx="3949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3949560" imgH="507960" progId="Equation.DSMT4">
                  <p:embed/>
                </p:oleObj>
              </mc:Choice>
              <mc:Fallback>
                <p:oleObj name="Equation" r:id="rId7" imgW="3949560" imgH="507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3749675"/>
                        <a:ext cx="3949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279650" y="5273675"/>
          <a:ext cx="4584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4584600" imgH="507960" progId="Equation.DSMT4">
                  <p:embed/>
                </p:oleObj>
              </mc:Choice>
              <mc:Fallback>
                <p:oleObj name="Equation" r:id="rId9" imgW="4584600" imgH="507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5273675"/>
                        <a:ext cx="4584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Square Roots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99"/>
                </a:solidFill>
              </a:rPr>
              <a:t>0</a:t>
            </a:r>
            <a:r>
              <a:rPr lang="en-US" i="0" baseline="30000" dirty="0">
                <a:solidFill>
                  <a:srgbClr val="000099"/>
                </a:solidFill>
              </a:rPr>
              <a:t>2</a:t>
            </a:r>
            <a:r>
              <a:rPr lang="en-US" i="0" dirty="0">
                <a:solidFill>
                  <a:srgbClr val="000099"/>
                </a:solidFill>
              </a:rPr>
              <a:t> = 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d.	           </a:t>
            </a:r>
            <a:r>
              <a:rPr lang="en-US" i="0" dirty="0">
                <a:solidFill>
                  <a:schemeClr val="tx1"/>
                </a:solidFill>
              </a:rPr>
              <a:t>is </a:t>
            </a:r>
            <a:r>
              <a:rPr lang="en-US" i="0" dirty="0">
                <a:solidFill>
                  <a:srgbClr val="FF0000"/>
                </a:solidFill>
              </a:rPr>
              <a:t>not a real number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276600" y="1219200"/>
          <a:ext cx="1219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218960" imgH="495000" progId="Equation.DSMT4">
                  <p:embed/>
                </p:oleObj>
              </mc:Choice>
              <mc:Fallback>
                <p:oleObj name="Equation" r:id="rId3" imgW="1218960" imgH="495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19200"/>
                        <a:ext cx="12192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990600" y="2297752"/>
          <a:ext cx="850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850531" imgH="444307" progId="Equation.DSMT4">
                  <p:embed/>
                </p:oleObj>
              </mc:Choice>
              <mc:Fallback>
                <p:oleObj name="Equation" r:id="rId5" imgW="850531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97752"/>
                        <a:ext cx="850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2743200"/>
          <a:ext cx="695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6959520" imgH="533160" progId="Equation.DSMT4">
                  <p:embed/>
                </p:oleObj>
              </mc:Choice>
              <mc:Fallback>
                <p:oleObj name="Equation" r:id="rId3" imgW="69595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6959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1371600"/>
          <a:ext cx="6946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6946560" imgH="990360" progId="Equation.DSMT4">
                  <p:embed/>
                </p:oleObj>
              </mc:Choice>
              <mc:Fallback>
                <p:oleObj name="Equation" r:id="rId5" imgW="694656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6946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0892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 accurate to four places. Check that this is 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reasonable estimate.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99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		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approximation </a:t>
            </a:r>
            <a:r>
              <a:rPr lang="en-US" i="0" dirty="0">
                <a:solidFill>
                  <a:srgbClr val="000099"/>
                </a:solidFill>
              </a:rPr>
              <a:t>5.4772</a:t>
            </a:r>
            <a:r>
              <a:rPr lang="en-US" i="0" dirty="0">
                <a:solidFill>
                  <a:schemeClr val="tx1"/>
                </a:solidFill>
              </a:rPr>
              <a:t> is between 5 and 6 and is reasonable.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99"/>
                </a:solidFill>
              </a:rPr>
              <a:t>(5.4772)</a:t>
            </a:r>
            <a:r>
              <a:rPr lang="en-US" i="0" baseline="30000" dirty="0">
                <a:solidFill>
                  <a:srgbClr val="000099"/>
                </a:solidFill>
              </a:rPr>
              <a:t>2</a:t>
            </a:r>
            <a:r>
              <a:rPr lang="en-US" i="0" dirty="0">
                <a:solidFill>
                  <a:srgbClr val="000099"/>
                </a:solidFill>
              </a:rPr>
              <a:t> = 29.99971984</a:t>
            </a:r>
            <a:r>
              <a:rPr lang="en-US" i="0" dirty="0">
                <a:solidFill>
                  <a:schemeClr val="tx1"/>
                </a:solidFill>
              </a:rPr>
              <a:t> which is close to 30.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543300" y="1282700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1954951" imgH="444307" progId="Equation.DSMT4">
                  <p:embed/>
                </p:oleObj>
              </mc:Choice>
              <mc:Fallback>
                <p:oleObj name="Equation" r:id="rId3" imgW="1954951" imgH="44430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82700"/>
                        <a:ext cx="1955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905000" y="3302000"/>
          <a:ext cx="5334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5333760" imgH="507960" progId="Equation.DSMT4">
                  <p:embed/>
                </p:oleObj>
              </mc:Choice>
              <mc:Fallback>
                <p:oleObj name="Equation" r:id="rId5" imgW="533376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302000"/>
                        <a:ext cx="5334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469</Words>
  <Application>Microsoft Office PowerPoint</Application>
  <PresentationFormat>On-screen Show (4:3)</PresentationFormat>
  <Paragraphs>106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Symbol</vt:lpstr>
      <vt:lpstr>Courier New</vt:lpstr>
      <vt:lpstr>Arial</vt:lpstr>
      <vt:lpstr>Office Theme</vt:lpstr>
      <vt:lpstr>Equation</vt:lpstr>
      <vt:lpstr>Section 9.1</vt:lpstr>
      <vt:lpstr>Objectives</vt:lpstr>
      <vt:lpstr>Perfect Squares and Square Roots</vt:lpstr>
      <vt:lpstr>Perfect Squares and Square Roots</vt:lpstr>
      <vt:lpstr>Perfect Squares and Square Roots</vt:lpstr>
      <vt:lpstr>Example 1: Evaluating Square Roots</vt:lpstr>
      <vt:lpstr>Example 1: Evaluating Square Roots (cont.)</vt:lpstr>
      <vt:lpstr>Example 2: Evaluating Square Roots</vt:lpstr>
      <vt:lpstr>Example 3: Estimating Square Roots</vt:lpstr>
      <vt:lpstr>Cube Roots</vt:lpstr>
      <vt:lpstr>Cube Roots</vt:lpstr>
      <vt:lpstr>Example 4: Evaluating Cube Roots</vt:lpstr>
      <vt:lpstr>Example 5: Evaluating Radical Expressions with a Calculator</vt:lpstr>
      <vt:lpstr>Example 5: Evaluating Radical Expressions with a Calculator (cont.)</vt:lpstr>
      <vt:lpstr>Example 5: Evaluating Radical Expressions with a Calculator (cont.)</vt:lpstr>
      <vt:lpstr>Example 5: Evaluating Radical Expressions with a Calculator (cont.)</vt:lpstr>
      <vt:lpstr>Example 5: Evaluating Radical Expressions with a Calculator (cont.)</vt:lpstr>
      <vt:lpstr>Example 5: Evaluating Radical Expressions with a Calculator (cont.)</vt:lpstr>
      <vt:lpstr>Example 5: Evaluating Radical Expressions with a Calculator (cont.)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2016-10-04T19:43:26Z</dcterms:modified>
</cp:coreProperties>
</file>