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A5B3C-38AF-412C-9259-EDB69D30D6C6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F9258-064E-4D6F-9CE2-4F55E2955A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4781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6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6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6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Simplifying Square Roots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8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each of the following radical expressions. Look for perfect square factors and even powers of the variables. Assume that all variables represent positive numbers.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0352" y="3214048"/>
          <a:ext cx="147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1473200" imgH="495300" progId="Equation.DSMT4">
                  <p:embed/>
                </p:oleObj>
              </mc:Choice>
              <mc:Fallback>
                <p:oleObj name="Equation" r:id="rId3" imgW="1473200" imgH="495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14048"/>
                        <a:ext cx="14732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981200" y="3868738"/>
          <a:ext cx="977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977760" imgH="495000" progId="Equation.DSMT4">
                  <p:embed/>
                </p:oleObj>
              </mc:Choice>
              <mc:Fallback>
                <p:oleObj name="Equation" r:id="rId5" imgW="977760" imgH="495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68738"/>
                        <a:ext cx="9779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30352" y="4630098"/>
          <a:ext cx="162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1625600" imgH="558800" progId="Equation.DSMT4">
                  <p:embed/>
                </p:oleObj>
              </mc:Choice>
              <mc:Fallback>
                <p:oleObj name="Equation" r:id="rId7" imgW="1625600" imgH="558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30098"/>
                        <a:ext cx="1625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1981200" y="5334000"/>
          <a:ext cx="1143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9" imgW="1143000" imgH="558720" progId="Equation.DSMT4">
                  <p:embed/>
                </p:oleObj>
              </mc:Choice>
              <mc:Fallback>
                <p:oleObj name="Equation" r:id="rId9" imgW="1143000" imgH="558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334000"/>
                        <a:ext cx="1143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962400" y="4022725"/>
            <a:ext cx="3379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 4 is divided by 2.</a:t>
            </a: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048000" y="3962400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1" imgW="774360" imgH="380880" progId="Equation.DSMT4">
                  <p:embed/>
                </p:oleObj>
              </mc:Choice>
              <mc:Fallback>
                <p:oleObj name="Equation" r:id="rId11" imgW="774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962400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200400" y="5334000"/>
          <a:ext cx="205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3" imgW="2057400" imgH="558720" progId="Equation.DSMT4">
                  <p:embed/>
                </p:oleObj>
              </mc:Choice>
              <mc:Fallback>
                <p:oleObj name="Equation" r:id="rId13" imgW="2057400" imgH="558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334000"/>
                        <a:ext cx="205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334000" y="5346700"/>
          <a:ext cx="1422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5" imgW="1422360" imgH="507960" progId="Equation.DSMT4">
                  <p:embed/>
                </p:oleObj>
              </mc:Choice>
              <mc:Fallback>
                <p:oleObj name="Equation" r:id="rId15" imgW="142236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346700"/>
                        <a:ext cx="1422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Simplifying Square Roots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30352" y="1371600"/>
          <a:ext cx="176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1764534" imgH="495085" progId="Equation.DSMT4">
                  <p:embed/>
                </p:oleObj>
              </mc:Choice>
              <mc:Fallback>
                <p:oleObj name="Equation" r:id="rId3" imgW="1764534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7653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30352" y="3302000"/>
          <a:ext cx="1435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435100" imgH="990600" progId="Equation.DSMT4">
                  <p:embed/>
                </p:oleObj>
              </mc:Choice>
              <mc:Fallback>
                <p:oleObj name="Equation" r:id="rId5" imgW="1435100" imgH="990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02000"/>
                        <a:ext cx="14351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5715000" y="2590800"/>
            <a:ext cx="32918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Each exponent is divided by 2.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5922962" y="5311444"/>
            <a:ext cx="1668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Recall </a:t>
            </a:r>
            <a:r>
              <a:rPr lang="en-US" sz="2000" i="1" dirty="0">
                <a:solidFill>
                  <a:srgbClr val="008080"/>
                </a:solidFill>
              </a:rPr>
              <a:t>a, b </a:t>
            </a:r>
            <a:r>
              <a:rPr lang="en-US" sz="2000" dirty="0">
                <a:solidFill>
                  <a:srgbClr val="008080"/>
                </a:solidFill>
              </a:rPr>
              <a:t>&gt; 0.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30352" y="2523177"/>
          <a:ext cx="127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1269720" imgH="495000" progId="Equation.DSMT4">
                  <p:embed/>
                </p:oleObj>
              </mc:Choice>
              <mc:Fallback>
                <p:oleObj name="Equation" r:id="rId7" imgW="126972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23177"/>
                        <a:ext cx="127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42448" y="2509529"/>
          <a:ext cx="1968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1968480" imgH="495000" progId="Equation.DSMT4">
                  <p:embed/>
                </p:oleObj>
              </mc:Choice>
              <mc:Fallback>
                <p:oleObj name="Equation" r:id="rId9" imgW="196848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448" y="2509529"/>
                        <a:ext cx="1968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831608" y="2572081"/>
          <a:ext cx="1524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1523880" imgH="444240" progId="Equation.DSMT4">
                  <p:embed/>
                </p:oleObj>
              </mc:Choice>
              <mc:Fallback>
                <p:oleObj name="Equation" r:id="rId11" imgW="15238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1608" y="2572081"/>
                        <a:ext cx="1524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30352" y="4876800"/>
          <a:ext cx="952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3" imgW="952200" imgH="990360" progId="Equation.DSMT4">
                  <p:embed/>
                </p:oleObj>
              </mc:Choice>
              <mc:Fallback>
                <p:oleObj name="Equation" r:id="rId13" imgW="952200" imgH="990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76800"/>
                        <a:ext cx="952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1510352" y="4876800"/>
          <a:ext cx="1219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5" imgW="1218960" imgH="1066680" progId="Equation.DSMT4">
                  <p:embed/>
                </p:oleObj>
              </mc:Choice>
              <mc:Fallback>
                <p:oleObj name="Equation" r:id="rId15" imgW="1218960" imgH="1066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4876800"/>
                        <a:ext cx="12192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2770496" y="4876800"/>
          <a:ext cx="1828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7" imgW="1828800" imgH="1066680" progId="Equation.DSMT4">
                  <p:embed/>
                </p:oleObj>
              </mc:Choice>
              <mc:Fallback>
                <p:oleObj name="Equation" r:id="rId17" imgW="1828800" imgH="1066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96" y="4876800"/>
                        <a:ext cx="1828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620904" y="4925704"/>
          <a:ext cx="130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9" imgW="1307880" imgH="914400" progId="Equation.DSMT4">
                  <p:embed/>
                </p:oleObj>
              </mc:Choice>
              <mc:Fallback>
                <p:oleObj name="Equation" r:id="rId19" imgW="1307880" imgH="914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0904" y="4925704"/>
                        <a:ext cx="1308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Simplifying Algebraic Expressions with Cube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6387" name="Rectangle 4"/>
          <p:cNvSpPr>
            <a:spLocks/>
          </p:cNvSpPr>
          <p:nvPr/>
        </p:nvSpPr>
        <p:spPr bwMode="auto"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Simplest Form for Cube Roots</a:t>
            </a:r>
            <a:endParaRPr lang="en-US" sz="2800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</a:rPr>
              <a:t>A cube root is considered to be in </a:t>
            </a:r>
            <a:r>
              <a:rPr lang="en-US" sz="2800" b="1" dirty="0">
                <a:solidFill>
                  <a:srgbClr val="A50021"/>
                </a:solidFill>
              </a:rPr>
              <a:t>simplest form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when the radicand has no perfect cube as a factor.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Simplifying Expressions with Cube Roots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each of the following radical expressions. Look for perfect cube factors and powers of the variables that are multiples of 3.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000" b="1" i="0" dirty="0"/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33400" y="2762581"/>
          <a:ext cx="148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1485255" imgH="495085" progId="Equation.DSMT4">
                  <p:embed/>
                </p:oleObj>
              </mc:Choice>
              <mc:Fallback>
                <p:oleObj name="Equation" r:id="rId3" imgW="1485255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62581"/>
                        <a:ext cx="14859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953000" y="4327525"/>
            <a:ext cx="38404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27 is a perfect cube and the exponent 6 is divisible by 3.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3400" y="4267200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1002960" imgH="495000" progId="Equation.DSMT4">
                  <p:embed/>
                </p:oleObj>
              </mc:Choice>
              <mc:Fallback>
                <p:oleObj name="Equation" r:id="rId5" imgW="1002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67200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579728" y="4262460"/>
          <a:ext cx="1841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7" imgW="1841400" imgH="495000" progId="Equation.DSMT4">
                  <p:embed/>
                </p:oleObj>
              </mc:Choice>
              <mc:Fallback>
                <p:oleObj name="Equation" r:id="rId7" imgW="184140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728" y="4262460"/>
                        <a:ext cx="1841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464256" y="4317052"/>
          <a:ext cx="1231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9" imgW="1231560" imgH="444240" progId="Equation.DSMT4">
                  <p:embed/>
                </p:oleObj>
              </mc:Choice>
              <mc:Fallback>
                <p:oleObj name="Equation" r:id="rId9" imgW="12315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56" y="4317052"/>
                        <a:ext cx="1231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Simplifying Expressions with Cube Roots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8436" name="Object 7"/>
          <p:cNvGraphicFramePr>
            <a:graphicFrameLocks noChangeAspect="1"/>
          </p:cNvGraphicFramePr>
          <p:nvPr/>
        </p:nvGraphicFramePr>
        <p:xfrm>
          <a:off x="533400" y="1371600"/>
          <a:ext cx="2070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2070100" imgH="558800" progId="Equation.DSMT4">
                  <p:embed/>
                </p:oleObj>
              </mc:Choice>
              <mc:Fallback>
                <p:oleObj name="Equation" r:id="rId3" imgW="2070100" imgH="558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070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10"/>
          <p:cNvSpPr>
            <a:spLocks noChangeArrowheads="1"/>
          </p:cNvSpPr>
          <p:nvPr/>
        </p:nvSpPr>
        <p:spPr bwMode="auto">
          <a:xfrm>
            <a:off x="457200" y="3581400"/>
            <a:ext cx="822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8 is a perfect cube and the exponents on the variables are separated so that one exponent on each variable is divisible by 3.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3400" y="2870200"/>
          <a:ext cx="160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1600200" imgH="558720" progId="Equation.DSMT4">
                  <p:embed/>
                </p:oleObj>
              </mc:Choice>
              <mc:Fallback>
                <p:oleObj name="Equation" r:id="rId5" imgW="160020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70200"/>
                        <a:ext cx="160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216150" y="2862240"/>
          <a:ext cx="2616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7" imgW="2616120" imgH="558720" progId="Equation.DSMT4">
                  <p:embed/>
                </p:oleObj>
              </mc:Choice>
              <mc:Fallback>
                <p:oleObj name="Equation" r:id="rId7" imgW="261612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2862240"/>
                        <a:ext cx="2616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914900" y="2905456"/>
          <a:ext cx="1981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9" imgW="1981080" imgH="507960" progId="Equation.DSMT4">
                  <p:embed/>
                </p:oleObj>
              </mc:Choice>
              <mc:Fallback>
                <p:oleObj name="Equation" r:id="rId9" imgW="198108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905456"/>
                        <a:ext cx="1981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Simplifying Expressions with Cube Roots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lnSpc>
                <a:spcPct val="20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30352" y="1371600"/>
          <a:ext cx="2032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3" imgW="2032000" imgH="495300" progId="Equation.DSMT4">
                  <p:embed/>
                </p:oleObj>
              </mc:Choice>
              <mc:Fallback>
                <p:oleObj name="Equation" r:id="rId3" imgW="2032000" imgH="495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032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57200" y="3554104"/>
            <a:ext cx="8229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125 is a perfect cube and the exponents on the variables are separated so that one exponent on each variable is divisible by 3.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0352" y="2849540"/>
          <a:ext cx="1549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5" imgW="1549080" imgH="495000" progId="Equation.DSMT4">
                  <p:embed/>
                </p:oleObj>
              </mc:Choice>
              <mc:Fallback>
                <p:oleObj name="Equation" r:id="rId5" imgW="154908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49540"/>
                        <a:ext cx="1549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138426" y="2857500"/>
          <a:ext cx="2908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7" imgW="2908080" imgH="495000" progId="Equation.DSMT4">
                  <p:embed/>
                </p:oleObj>
              </mc:Choice>
              <mc:Fallback>
                <p:oleObj name="Equation" r:id="rId7" imgW="29080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426" y="2857500"/>
                        <a:ext cx="2908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105400" y="2857500"/>
          <a:ext cx="214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9" imgW="2145960" imgH="495000" progId="Equation.DSMT4">
                  <p:embed/>
                </p:oleObj>
              </mc:Choice>
              <mc:Fallback>
                <p:oleObj name="Equation" r:id="rId9" imgW="21459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57500"/>
                        <a:ext cx="214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7938" indent="-7938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Simplify each of the radical expressions. Assume that all variables represent positive real numbers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615950" y="2387600"/>
          <a:ext cx="65786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3" imgW="6578600" imgH="2032000" progId="Equation.DSMT4">
                  <p:embed/>
                </p:oleObj>
              </mc:Choice>
              <mc:Fallback>
                <p:oleObj name="Equation" r:id="rId3" imgW="6578600" imgH="2032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2387600"/>
                        <a:ext cx="6578600" cy="20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1507" name="Object 7"/>
          <p:cNvGraphicFramePr>
            <a:graphicFrameLocks noChangeAspect="1"/>
          </p:cNvGraphicFramePr>
          <p:nvPr/>
        </p:nvGraphicFramePr>
        <p:xfrm>
          <a:off x="530352" y="1371600"/>
          <a:ext cx="66294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3" imgW="6629400" imgH="1942920" progId="Equation.DSMT4">
                  <p:embed/>
                </p:oleObj>
              </mc:Choice>
              <mc:Fallback>
                <p:oleObj name="Equation" r:id="rId3" imgW="6629400" imgH="19429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6629400" cy="194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radicals, including square roots and cube roots.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Simplifying Algebraic Expressions with Square Roots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Properties of Square Roots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are </a:t>
            </a:r>
            <a:r>
              <a:rPr lang="en-US" b="1" i="0" dirty="0">
                <a:solidFill>
                  <a:srgbClr val="A50021"/>
                </a:solidFill>
              </a:rPr>
              <a:t>positive</a:t>
            </a:r>
            <a:r>
              <a:rPr lang="en-US" i="0" dirty="0">
                <a:solidFill>
                  <a:srgbClr val="000000"/>
                </a:solidFill>
              </a:rPr>
              <a:t> real numbers, then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148" name="Object 7"/>
          <p:cNvGraphicFramePr>
            <a:graphicFrameLocks noChangeAspect="1"/>
          </p:cNvGraphicFramePr>
          <p:nvPr/>
        </p:nvGraphicFramePr>
        <p:xfrm>
          <a:off x="615950" y="2362200"/>
          <a:ext cx="553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5537160" imgH="965160" progId="Equation.DSMT4">
                  <p:embed/>
                </p:oleObj>
              </mc:Choice>
              <mc:Fallback>
                <p:oleObj name="Equation" r:id="rId3" imgW="5537160" imgH="965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2362200"/>
                        <a:ext cx="55372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Simplifying Algebraic Expressions with Square Roots</a:t>
            </a:r>
          </a:p>
        </p:txBody>
      </p:sp>
      <p:sp>
        <p:nvSpPr>
          <p:cNvPr id="717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Simplest Form for Square Roots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square root is considered to be in </a:t>
            </a:r>
            <a:r>
              <a:rPr lang="en-US" b="1" i="0" dirty="0">
                <a:solidFill>
                  <a:srgbClr val="A50021"/>
                </a:solidFill>
              </a:rPr>
              <a:t>simplest form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when the radicand has no perfect square as a factor.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Simplifying Numerical Expressions with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numerical expression so that there are no perfect square numbers in the radicand.</a:t>
            </a:r>
          </a:p>
          <a:p>
            <a:pPr marL="0" indent="0" algn="just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457200" algn="l"/>
              </a:tabLst>
            </a:pPr>
            <a:endParaRPr lang="en-US" sz="500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buFont typeface="Courier New" pitchFamily="49" charset="0"/>
              <a:buNone/>
              <a:tabLst>
                <a:tab pos="457200" algn="l"/>
              </a:tabLst>
            </a:pPr>
            <a:endParaRPr lang="en-US" sz="3300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457200" algn="l"/>
              </a:tabLst>
            </a:pPr>
            <a:endParaRPr lang="en-US" sz="3300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9220" name="Object 9"/>
          <p:cNvGraphicFramePr>
            <a:graphicFrameLocks noChangeAspect="1"/>
          </p:cNvGraphicFramePr>
          <p:nvPr/>
        </p:nvGraphicFramePr>
        <p:xfrm>
          <a:off x="530352" y="2283728"/>
          <a:ext cx="990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990600" imgH="508000" progId="Equation.DSMT4">
                  <p:embed/>
                </p:oleObj>
              </mc:Choice>
              <mc:Fallback>
                <p:oleObj name="Equation" r:id="rId3" imgW="990600" imgH="508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3728"/>
                        <a:ext cx="990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0"/>
          <p:cNvGraphicFramePr>
            <a:graphicFrameLocks noChangeAspect="1"/>
          </p:cNvGraphicFramePr>
          <p:nvPr/>
        </p:nvGraphicFramePr>
        <p:xfrm>
          <a:off x="530352" y="4038600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965200" imgH="508000" progId="Equation.DSMT4">
                  <p:embed/>
                </p:oleObj>
              </mc:Choice>
              <mc:Fallback>
                <p:oleObj name="Equation" r:id="rId5" imgW="965200" imgH="508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8600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Rectangle 13"/>
          <p:cNvSpPr>
            <a:spLocks noChangeArrowheads="1"/>
          </p:cNvSpPr>
          <p:nvPr/>
        </p:nvSpPr>
        <p:spPr bwMode="auto">
          <a:xfrm>
            <a:off x="4953000" y="3505200"/>
            <a:ext cx="4114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16 is the largest perfect square factor.</a:t>
            </a:r>
          </a:p>
        </p:txBody>
      </p:sp>
      <p:sp>
        <p:nvSpPr>
          <p:cNvPr id="9225" name="Rectangle 14"/>
          <p:cNvSpPr>
            <a:spLocks noChangeArrowheads="1"/>
          </p:cNvSpPr>
          <p:nvPr/>
        </p:nvSpPr>
        <p:spPr bwMode="auto">
          <a:xfrm>
            <a:off x="4953000" y="5318125"/>
            <a:ext cx="4114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9 is the largest perfect square factor.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30352" y="3454400"/>
          <a:ext cx="66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7" imgW="660240" imgH="444240" progId="Equation.DSMT4">
                  <p:embed/>
                </p:oleObj>
              </mc:Choice>
              <mc:Fallback>
                <p:oleObj name="Equation" r:id="rId7" imgW="66024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54400"/>
                        <a:ext cx="66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204468" y="3446440"/>
          <a:ext cx="1231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9" imgW="1231560" imgH="444240" progId="Equation.DSMT4">
                  <p:embed/>
                </p:oleObj>
              </mc:Choice>
              <mc:Fallback>
                <p:oleObj name="Equation" r:id="rId9" imgW="1231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468" y="3446440"/>
                        <a:ext cx="1231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450084" y="34544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11" imgW="1498320" imgH="444240" progId="Equation.DSMT4">
                  <p:embed/>
                </p:oleObj>
              </mc:Choice>
              <mc:Fallback>
                <p:oleObj name="Equation" r:id="rId11" imgW="14983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0084" y="34544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962400" y="3446440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3" imgW="927000" imgH="444240" progId="Equation.DSMT4">
                  <p:embed/>
                </p:oleObj>
              </mc:Choice>
              <mc:Fallback>
                <p:oleObj name="Equation" r:id="rId13" imgW="9270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446440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30352" y="5187288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5" imgW="647640" imgH="444240" progId="Equation.DSMT4">
                  <p:embed/>
                </p:oleObj>
              </mc:Choice>
              <mc:Fallback>
                <p:oleObj name="Equation" r:id="rId15" imgW="6476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87288"/>
                        <a:ext cx="64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225635" y="5181600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7" imgW="1066680" imgH="444240" progId="Equation.DSMT4">
                  <p:embed/>
                </p:oleObj>
              </mc:Choice>
              <mc:Fallback>
                <p:oleObj name="Equation" r:id="rId17" imgW="10666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635" y="5181600"/>
                        <a:ext cx="106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340018" y="51816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9" imgW="1346040" imgH="444240" progId="Equation.DSMT4">
                  <p:embed/>
                </p:oleObj>
              </mc:Choice>
              <mc:Fallback>
                <p:oleObj name="Equation" r:id="rId19" imgW="13460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018" y="51816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733800" y="5189560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21" imgW="914400" imgH="444240" progId="Equation.DSMT4">
                  <p:embed/>
                </p:oleObj>
              </mc:Choice>
              <mc:Fallback>
                <p:oleObj name="Equation" r:id="rId21" imgW="914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189560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Simplifying Numerical Expressions with Square Roots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6"/>
          <p:cNvGraphicFramePr>
            <a:graphicFrameLocks noChangeAspect="1"/>
          </p:cNvGraphicFramePr>
          <p:nvPr/>
        </p:nvGraphicFramePr>
        <p:xfrm>
          <a:off x="533400" y="1371600"/>
          <a:ext cx="1181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180588" imgH="952087" progId="Equation.DSMT4">
                  <p:embed/>
                </p:oleObj>
              </mc:Choice>
              <mc:Fallback>
                <p:oleObj name="Equation" r:id="rId3" imgW="1180588" imgH="95208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11811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3204192"/>
          <a:ext cx="698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698400" imgH="939600" progId="Equation.DSMT4">
                  <p:embed/>
                </p:oleObj>
              </mc:Choice>
              <mc:Fallback>
                <p:oleObj name="Equation" r:id="rId5" imgW="69840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4192"/>
                        <a:ext cx="698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365191" y="3225800"/>
          <a:ext cx="977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977760" imgH="965160" progId="Equation.DSMT4">
                  <p:embed/>
                </p:oleObj>
              </mc:Choice>
              <mc:Fallback>
                <p:oleObj name="Equation" r:id="rId7" imgW="97776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191" y="3225800"/>
                        <a:ext cx="977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79430" y="3225800"/>
          <a:ext cx="1282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9" imgW="1282680" imgH="965160" progId="Equation.DSMT4">
                  <p:embed/>
                </p:oleObj>
              </mc:Choice>
              <mc:Fallback>
                <p:oleObj name="Equation" r:id="rId9" imgW="1282680" imgH="965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430" y="3225800"/>
                        <a:ext cx="1282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898469" y="3217840"/>
          <a:ext cx="1549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1" imgW="1549080" imgH="965160" progId="Equation.DSMT4">
                  <p:embed/>
                </p:oleObj>
              </mc:Choice>
              <mc:Fallback>
                <p:oleObj name="Equation" r:id="rId11" imgW="1549080" imgH="965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469" y="3217840"/>
                        <a:ext cx="1549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584208" y="32258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3" imgW="965160" imgH="914400" progId="Equation.DSMT4">
                  <p:embed/>
                </p:oleObj>
              </mc:Choice>
              <mc:Fallback>
                <p:oleObj name="Equation" r:id="rId13" imgW="965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4208" y="3225800"/>
                        <a:ext cx="965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Simplifying Radical Expressions with Variables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1267" name="Rectangle 6"/>
          <p:cNvSpPr>
            <a:spLocks/>
          </p:cNvSpPr>
          <p:nvPr/>
        </p:nvSpPr>
        <p:spPr bwMode="auto">
          <a:xfrm>
            <a:off x="457200" y="1280160"/>
            <a:ext cx="8229600" cy="2209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Square Root of </a:t>
            </a:r>
            <a:r>
              <a:rPr lang="en-US" sz="2800" b="1" i="1" dirty="0">
                <a:solidFill>
                  <a:srgbClr val="000000"/>
                </a:solidFill>
              </a:rPr>
              <a:t>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is a real number, then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≥ </a:t>
            </a:r>
            <a:r>
              <a:rPr lang="en-US" sz="2800" b="1" dirty="0">
                <a:solidFill>
                  <a:srgbClr val="000000"/>
                </a:solidFill>
              </a:rPr>
              <a:t>0 </a:t>
            </a:r>
            <a:r>
              <a:rPr lang="en-US" sz="2800" dirty="0">
                <a:solidFill>
                  <a:srgbClr val="000000"/>
                </a:solidFill>
              </a:rPr>
              <a:t>is given, then we can write</a:t>
            </a:r>
          </a:p>
        </p:txBody>
      </p:sp>
      <p:graphicFrame>
        <p:nvGraphicFramePr>
          <p:cNvPr id="11268" name="Object 8"/>
          <p:cNvGraphicFramePr>
            <a:graphicFrameLocks noChangeAspect="1"/>
          </p:cNvGraphicFramePr>
          <p:nvPr/>
        </p:nvGraphicFramePr>
        <p:xfrm>
          <a:off x="4244975" y="1781175"/>
          <a:ext cx="138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1384200" imgH="571320" progId="Equation.DSMT4">
                  <p:embed/>
                </p:oleObj>
              </mc:Choice>
              <mc:Fallback>
                <p:oleObj name="Equation" r:id="rId3" imgW="138420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1781175"/>
                        <a:ext cx="1384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9"/>
          <p:cNvGraphicFramePr>
            <a:graphicFrameLocks noChangeAspect="1"/>
          </p:cNvGraphicFramePr>
          <p:nvPr/>
        </p:nvGraphicFramePr>
        <p:xfrm>
          <a:off x="6392863" y="2771775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1244520" imgH="495000" progId="Equation.DSMT4">
                  <p:embed/>
                </p:oleObj>
              </mc:Choice>
              <mc:Fallback>
                <p:oleObj name="Equation" r:id="rId5" imgW="1244520" imgH="495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2863" y="2771775"/>
                        <a:ext cx="1244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Simplifying Square Roots with Variables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each of the following radical expressions. Assume that all variables represent positive numbers. (Note that, by making this assumption, we need not be concerned about the absolute value sign.)</a:t>
            </a:r>
          </a:p>
          <a:p>
            <a:pPr marL="0" indent="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20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7"/>
          <p:cNvGraphicFramePr>
            <a:graphicFrameLocks noChangeAspect="1"/>
          </p:cNvGraphicFramePr>
          <p:nvPr/>
        </p:nvGraphicFramePr>
        <p:xfrm>
          <a:off x="546100" y="3200400"/>
          <a:ext cx="1435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435100" imgH="558800" progId="Equation.DSMT4">
                  <p:embed/>
                </p:oleObj>
              </mc:Choice>
              <mc:Fallback>
                <p:oleObj name="Equation" r:id="rId3" imgW="1435100" imgH="558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200400"/>
                        <a:ext cx="1435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46100" y="4544704"/>
          <a:ext cx="965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965160" imgH="558720" progId="Equation.DSMT4">
                  <p:embed/>
                </p:oleObj>
              </mc:Choice>
              <mc:Fallback>
                <p:oleObj name="Equation" r:id="rId5" imgW="96516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544704"/>
                        <a:ext cx="965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74800" y="4724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7" imgW="672840" imgH="355320" progId="Equation.DSMT4">
                  <p:embed/>
                </p:oleObj>
              </mc:Choice>
              <mc:Fallback>
                <p:oleObj name="Equation" r:id="rId7" imgW="6728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4724400"/>
                        <a:ext cx="673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Simplifying Square Roots with Variables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3315" name="Rectangle 6"/>
          <p:cNvSpPr>
            <a:spLocks/>
          </p:cNvSpPr>
          <p:nvPr/>
        </p:nvSpPr>
        <p:spPr bwMode="auto">
          <a:xfrm>
            <a:off x="457200" y="1280160"/>
            <a:ext cx="8229600" cy="414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13316" name="Object 9"/>
          <p:cNvGraphicFramePr>
            <a:graphicFrameLocks noChangeAspect="1"/>
          </p:cNvGraphicFramePr>
          <p:nvPr/>
        </p:nvGraphicFramePr>
        <p:xfrm>
          <a:off x="530352" y="1371600"/>
          <a:ext cx="146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1459866" imgH="495085" progId="Equation.DSMT4">
                  <p:embed/>
                </p:oleObj>
              </mc:Choice>
              <mc:Fallback>
                <p:oleObj name="Equation" r:id="rId3" imgW="1459866" imgH="49508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4605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11"/>
          <p:cNvGraphicFramePr>
            <a:graphicFrameLocks noChangeAspect="1"/>
          </p:cNvGraphicFramePr>
          <p:nvPr/>
        </p:nvGraphicFramePr>
        <p:xfrm>
          <a:off x="530352" y="3632200"/>
          <a:ext cx="1739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1739900" imgH="558800" progId="Equation.DSMT4">
                  <p:embed/>
                </p:oleObj>
              </mc:Choice>
              <mc:Fallback>
                <p:oleObj name="Equation" r:id="rId5" imgW="1739900" imgH="558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32200"/>
                        <a:ext cx="1739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30352" y="2819400"/>
          <a:ext cx="96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965160" imgH="495000" progId="Equation.DSMT4">
                  <p:embed/>
                </p:oleObj>
              </mc:Choice>
              <mc:Fallback>
                <p:oleObj name="Equation" r:id="rId7" imgW="9651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9400"/>
                        <a:ext cx="96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528826" y="2833048"/>
          <a:ext cx="1828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9" imgW="1828800" imgH="495000" progId="Equation.DSMT4">
                  <p:embed/>
                </p:oleObj>
              </mc:Choice>
              <mc:Fallback>
                <p:oleObj name="Equation" r:id="rId9" imgW="18288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826" y="2833048"/>
                        <a:ext cx="1828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390900" y="2868304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1" imgW="1104840" imgH="444240" progId="Equation.DSMT4">
                  <p:embed/>
                </p:oleObj>
              </mc:Choice>
              <mc:Fallback>
                <p:oleObj name="Equation" r:id="rId11" imgW="11048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2868304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0352" y="49530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3" imgW="1257120" imgH="558720" progId="Equation.DSMT4">
                  <p:embed/>
                </p:oleObj>
              </mc:Choice>
              <mc:Fallback>
                <p:oleObj name="Equation" r:id="rId13" imgW="125712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530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1871726" y="4974608"/>
          <a:ext cx="1968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5" imgW="1968480" imgH="558720" progId="Equation.DSMT4">
                  <p:embed/>
                </p:oleObj>
              </mc:Choice>
              <mc:Fallback>
                <p:oleObj name="Equation" r:id="rId15" imgW="1968480" imgH="558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726" y="4974608"/>
                        <a:ext cx="1968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924300" y="5029200"/>
          <a:ext cx="125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7" imgW="1257120" imgH="482400" progId="Equation.DSMT4">
                  <p:embed/>
                </p:oleObj>
              </mc:Choice>
              <mc:Fallback>
                <p:oleObj name="Equation" r:id="rId17" imgW="125712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5029200"/>
                        <a:ext cx="1257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461</Words>
  <Application>Microsoft Office PowerPoint</Application>
  <PresentationFormat>On-screen Show (4:3)</PresentationFormat>
  <Paragraphs>81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Symbol</vt:lpstr>
      <vt:lpstr>Courier New</vt:lpstr>
      <vt:lpstr>Arial</vt:lpstr>
      <vt:lpstr>Office Theme</vt:lpstr>
      <vt:lpstr>Equation</vt:lpstr>
      <vt:lpstr>Section 9.2</vt:lpstr>
      <vt:lpstr>Objectives</vt:lpstr>
      <vt:lpstr>Simplifying Algebraic Expressions with Square Roots</vt:lpstr>
      <vt:lpstr>Simplifying Algebraic Expressions with Square Roots</vt:lpstr>
      <vt:lpstr>Example 1: Simplifying Numerical Expressions with Square Roots</vt:lpstr>
      <vt:lpstr>Example 1: Simplifying Numerical Expressions with Square Roots (cont.)</vt:lpstr>
      <vt:lpstr>Simplifying Radical Expressions with Variables</vt:lpstr>
      <vt:lpstr>Example 2: Simplifying Square Roots with Variables</vt:lpstr>
      <vt:lpstr>Example 2: Simplifying Square Roots with Variables (cont.)</vt:lpstr>
      <vt:lpstr>Example 3: Simplifying Square Roots</vt:lpstr>
      <vt:lpstr>Example 3: Simplifying Square Roots (cont.)</vt:lpstr>
      <vt:lpstr>Simplifying Algebraic Expressions with Cube Roots</vt:lpstr>
      <vt:lpstr>Example 4: Simplifying Expressions with Cube Roots</vt:lpstr>
      <vt:lpstr>Example 4: Simplifying Expressions with Cube Roots (cont.)</vt:lpstr>
      <vt:lpstr>Example 4: Simplifying Expressions with Cube Roots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1</cp:revision>
  <dcterms:created xsi:type="dcterms:W3CDTF">2013-04-26T14:43:13Z</dcterms:created>
  <dcterms:modified xsi:type="dcterms:W3CDTF">2016-10-04T19:45:07Z</dcterms:modified>
</cp:coreProperties>
</file>