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81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11" Type="http://schemas.openxmlformats.org/officeDocument/2006/relationships/image" Target="../media/image67.wmf"/><Relationship Id="rId5" Type="http://schemas.openxmlformats.org/officeDocument/2006/relationships/image" Target="../media/image61.wmf"/><Relationship Id="rId10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11" Type="http://schemas.openxmlformats.org/officeDocument/2006/relationships/image" Target="../media/image78.wmf"/><Relationship Id="rId5" Type="http://schemas.openxmlformats.org/officeDocument/2006/relationships/image" Target="../media/image72.wmf"/><Relationship Id="rId10" Type="http://schemas.openxmlformats.org/officeDocument/2006/relationships/image" Target="../media/image77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11" Type="http://schemas.openxmlformats.org/officeDocument/2006/relationships/image" Target="../media/image94.wmf"/><Relationship Id="rId5" Type="http://schemas.openxmlformats.org/officeDocument/2006/relationships/image" Target="../media/image88.wmf"/><Relationship Id="rId10" Type="http://schemas.openxmlformats.org/officeDocument/2006/relationships/image" Target="../media/image93.wmf"/><Relationship Id="rId4" Type="http://schemas.openxmlformats.org/officeDocument/2006/relationships/image" Target="../media/image87.wmf"/><Relationship Id="rId9" Type="http://schemas.openxmlformats.org/officeDocument/2006/relationships/image" Target="../media/image92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3" Type="http://schemas.openxmlformats.org/officeDocument/2006/relationships/image" Target="../media/image97.wmf"/><Relationship Id="rId7" Type="http://schemas.openxmlformats.org/officeDocument/2006/relationships/image" Target="../media/image101.wmf"/><Relationship Id="rId12" Type="http://schemas.openxmlformats.org/officeDocument/2006/relationships/image" Target="../media/image106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11" Type="http://schemas.openxmlformats.org/officeDocument/2006/relationships/image" Target="../media/image105.wmf"/><Relationship Id="rId5" Type="http://schemas.openxmlformats.org/officeDocument/2006/relationships/image" Target="../media/image99.wmf"/><Relationship Id="rId10" Type="http://schemas.openxmlformats.org/officeDocument/2006/relationships/image" Target="../media/image104.wmf"/><Relationship Id="rId4" Type="http://schemas.openxmlformats.org/officeDocument/2006/relationships/image" Target="../media/image98.wmf"/><Relationship Id="rId9" Type="http://schemas.openxmlformats.org/officeDocument/2006/relationships/image" Target="../media/image10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2" Type="http://schemas.openxmlformats.org/officeDocument/2006/relationships/image" Target="../media/image111.wmf"/><Relationship Id="rId1" Type="http://schemas.openxmlformats.org/officeDocument/2006/relationships/image" Target="../media/image11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2" Type="http://schemas.openxmlformats.org/officeDocument/2006/relationships/image" Target="../media/image115.wmf"/><Relationship Id="rId1" Type="http://schemas.openxmlformats.org/officeDocument/2006/relationships/image" Target="../media/image38.wmf"/><Relationship Id="rId4" Type="http://schemas.openxmlformats.org/officeDocument/2006/relationships/image" Target="../media/image11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5" Type="http://schemas.openxmlformats.org/officeDocument/2006/relationships/image" Target="../media/image129.wmf"/><Relationship Id="rId4" Type="http://schemas.openxmlformats.org/officeDocument/2006/relationships/image" Target="../media/image128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wmf"/><Relationship Id="rId2" Type="http://schemas.openxmlformats.org/officeDocument/2006/relationships/image" Target="../media/image131.wmf"/><Relationship Id="rId1" Type="http://schemas.openxmlformats.org/officeDocument/2006/relationships/image" Target="../media/image130.wmf"/><Relationship Id="rId6" Type="http://schemas.openxmlformats.org/officeDocument/2006/relationships/image" Target="../media/image135.wmf"/><Relationship Id="rId5" Type="http://schemas.openxmlformats.org/officeDocument/2006/relationships/image" Target="../media/image134.wmf"/><Relationship Id="rId4" Type="http://schemas.openxmlformats.org/officeDocument/2006/relationships/image" Target="../media/image13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wmf"/><Relationship Id="rId18" Type="http://schemas.openxmlformats.org/officeDocument/2006/relationships/image" Target="../media/image2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17" Type="http://schemas.openxmlformats.org/officeDocument/2006/relationships/image" Target="../media/image26.wmf"/><Relationship Id="rId2" Type="http://schemas.openxmlformats.org/officeDocument/2006/relationships/image" Target="../media/image11.wmf"/><Relationship Id="rId16" Type="http://schemas.openxmlformats.org/officeDocument/2006/relationships/image" Target="../media/image25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5" Type="http://schemas.openxmlformats.org/officeDocument/2006/relationships/image" Target="../media/image2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Relationship Id="rId1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e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emf"/><Relationship Id="rId4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emf"/><Relationship Id="rId5" Type="http://schemas.openxmlformats.org/officeDocument/2006/relationships/image" Target="../media/image42.emf"/><Relationship Id="rId4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581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4C56A-847A-472F-864F-F3244AA26A0B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D0548-2392-4258-8A8B-4094C47D45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56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4781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63.bin"/><Relationship Id="rId18" Type="http://schemas.openxmlformats.org/officeDocument/2006/relationships/image" Target="../media/image64.wmf"/><Relationship Id="rId3" Type="http://schemas.openxmlformats.org/officeDocument/2006/relationships/oleObject" Target="../embeddings/oleObject58.bin"/><Relationship Id="rId21" Type="http://schemas.openxmlformats.org/officeDocument/2006/relationships/oleObject" Target="../embeddings/oleObject67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2.bin"/><Relationship Id="rId24" Type="http://schemas.openxmlformats.org/officeDocument/2006/relationships/image" Target="../media/image67.wmf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23" Type="http://schemas.openxmlformats.org/officeDocument/2006/relationships/oleObject" Target="../embeddings/oleObject68.bin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66.bin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2.wmf"/><Relationship Id="rId22" Type="http://schemas.openxmlformats.org/officeDocument/2006/relationships/image" Target="../media/image6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74.bin"/><Relationship Id="rId18" Type="http://schemas.openxmlformats.org/officeDocument/2006/relationships/image" Target="../media/image75.wmf"/><Relationship Id="rId3" Type="http://schemas.openxmlformats.org/officeDocument/2006/relationships/oleObject" Target="../embeddings/oleObject69.bin"/><Relationship Id="rId21" Type="http://schemas.openxmlformats.org/officeDocument/2006/relationships/oleObject" Target="../embeddings/oleObject78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2.wmf"/><Relationship Id="rId1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4.wmf"/><Relationship Id="rId20" Type="http://schemas.openxmlformats.org/officeDocument/2006/relationships/image" Target="../media/image7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3.bin"/><Relationship Id="rId24" Type="http://schemas.openxmlformats.org/officeDocument/2006/relationships/image" Target="../media/image78.wmf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23" Type="http://schemas.openxmlformats.org/officeDocument/2006/relationships/oleObject" Target="../embeddings/oleObject79.bin"/><Relationship Id="rId10" Type="http://schemas.openxmlformats.org/officeDocument/2006/relationships/image" Target="../media/image71.wmf"/><Relationship Id="rId19" Type="http://schemas.openxmlformats.org/officeDocument/2006/relationships/oleObject" Target="../embeddings/oleObject77.bin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3.wmf"/><Relationship Id="rId22" Type="http://schemas.openxmlformats.org/officeDocument/2006/relationships/image" Target="../media/image7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90.bin"/><Relationship Id="rId18" Type="http://schemas.openxmlformats.org/officeDocument/2006/relationships/image" Target="../media/image91.wmf"/><Relationship Id="rId3" Type="http://schemas.openxmlformats.org/officeDocument/2006/relationships/oleObject" Target="../embeddings/oleObject85.bin"/><Relationship Id="rId21" Type="http://schemas.openxmlformats.org/officeDocument/2006/relationships/oleObject" Target="../embeddings/oleObject94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20" Type="http://schemas.openxmlformats.org/officeDocument/2006/relationships/image" Target="../media/image92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89.bin"/><Relationship Id="rId24" Type="http://schemas.openxmlformats.org/officeDocument/2006/relationships/image" Target="../media/image94.wmf"/><Relationship Id="rId5" Type="http://schemas.openxmlformats.org/officeDocument/2006/relationships/oleObject" Target="../embeddings/oleObject86.bin"/><Relationship Id="rId15" Type="http://schemas.openxmlformats.org/officeDocument/2006/relationships/oleObject" Target="../embeddings/oleObject91.bin"/><Relationship Id="rId23" Type="http://schemas.openxmlformats.org/officeDocument/2006/relationships/oleObject" Target="../embeddings/oleObject95.bin"/><Relationship Id="rId10" Type="http://schemas.openxmlformats.org/officeDocument/2006/relationships/image" Target="../media/image87.wmf"/><Relationship Id="rId19" Type="http://schemas.openxmlformats.org/officeDocument/2006/relationships/oleObject" Target="../embeddings/oleObject93.bin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89.wmf"/><Relationship Id="rId22" Type="http://schemas.openxmlformats.org/officeDocument/2006/relationships/image" Target="../media/image9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01.bin"/><Relationship Id="rId18" Type="http://schemas.openxmlformats.org/officeDocument/2006/relationships/image" Target="../media/image102.wmf"/><Relationship Id="rId26" Type="http://schemas.openxmlformats.org/officeDocument/2006/relationships/image" Target="../media/image106.wmf"/><Relationship Id="rId3" Type="http://schemas.openxmlformats.org/officeDocument/2006/relationships/oleObject" Target="../embeddings/oleObject96.bin"/><Relationship Id="rId21" Type="http://schemas.openxmlformats.org/officeDocument/2006/relationships/oleObject" Target="../embeddings/oleObject105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99.wmf"/><Relationship Id="rId17" Type="http://schemas.openxmlformats.org/officeDocument/2006/relationships/oleObject" Target="../embeddings/oleObject103.bin"/><Relationship Id="rId25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1.wmf"/><Relationship Id="rId20" Type="http://schemas.openxmlformats.org/officeDocument/2006/relationships/image" Target="../media/image103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00.bin"/><Relationship Id="rId24" Type="http://schemas.openxmlformats.org/officeDocument/2006/relationships/image" Target="../media/image105.wmf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23" Type="http://schemas.openxmlformats.org/officeDocument/2006/relationships/oleObject" Target="../embeddings/oleObject106.bin"/><Relationship Id="rId10" Type="http://schemas.openxmlformats.org/officeDocument/2006/relationships/image" Target="../media/image98.wmf"/><Relationship Id="rId19" Type="http://schemas.openxmlformats.org/officeDocument/2006/relationships/oleObject" Target="../embeddings/oleObject104.bin"/><Relationship Id="rId4" Type="http://schemas.openxmlformats.org/officeDocument/2006/relationships/image" Target="../media/image95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100.wmf"/><Relationship Id="rId22" Type="http://schemas.openxmlformats.org/officeDocument/2006/relationships/image" Target="../media/image10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9.png"/><Relationship Id="rId5" Type="http://schemas.openxmlformats.org/officeDocument/2006/relationships/image" Target="../media/image108.png"/><Relationship Id="rId4" Type="http://schemas.openxmlformats.org/officeDocument/2006/relationships/image" Target="../media/image10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3" Type="http://schemas.openxmlformats.org/officeDocument/2006/relationships/oleObject" Target="../embeddings/oleObject109.bin"/><Relationship Id="rId7" Type="http://schemas.openxmlformats.org/officeDocument/2006/relationships/image" Target="../media/image10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1.wmf"/><Relationship Id="rId5" Type="http://schemas.openxmlformats.org/officeDocument/2006/relationships/oleObject" Target="../embeddings/oleObject110.bin"/><Relationship Id="rId10" Type="http://schemas.openxmlformats.org/officeDocument/2006/relationships/image" Target="../media/image113.png"/><Relationship Id="rId4" Type="http://schemas.openxmlformats.org/officeDocument/2006/relationships/image" Target="../media/image110.wmf"/><Relationship Id="rId9" Type="http://schemas.openxmlformats.org/officeDocument/2006/relationships/image" Target="../media/image11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114.png"/><Relationship Id="rId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15.wmf"/><Relationship Id="rId11" Type="http://schemas.openxmlformats.org/officeDocument/2006/relationships/image" Target="../media/image117.wmf"/><Relationship Id="rId5" Type="http://schemas.openxmlformats.org/officeDocument/2006/relationships/oleObject" Target="../embeddings/oleObject114.bin"/><Relationship Id="rId10" Type="http://schemas.openxmlformats.org/officeDocument/2006/relationships/oleObject" Target="../embeddings/oleObject116.bin"/><Relationship Id="rId4" Type="http://schemas.openxmlformats.org/officeDocument/2006/relationships/image" Target="../media/image38.wmf"/><Relationship Id="rId9" Type="http://schemas.openxmlformats.org/officeDocument/2006/relationships/image" Target="../media/image118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3" Type="http://schemas.openxmlformats.org/officeDocument/2006/relationships/oleObject" Target="../embeddings/oleObject117.bin"/><Relationship Id="rId7" Type="http://schemas.openxmlformats.org/officeDocument/2006/relationships/oleObject" Target="../embeddings/oleObject119.bin"/><Relationship Id="rId12" Type="http://schemas.openxmlformats.org/officeDocument/2006/relationships/image" Target="../media/image1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1.bin"/><Relationship Id="rId5" Type="http://schemas.openxmlformats.org/officeDocument/2006/relationships/oleObject" Target="../embeddings/oleObject118.bin"/><Relationship Id="rId10" Type="http://schemas.openxmlformats.org/officeDocument/2006/relationships/image" Target="../media/image123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0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3" Type="http://schemas.openxmlformats.org/officeDocument/2006/relationships/oleObject" Target="../embeddings/oleObject122.bin"/><Relationship Id="rId7" Type="http://schemas.openxmlformats.org/officeDocument/2006/relationships/oleObject" Target="../embeddings/oleObject124.bin"/><Relationship Id="rId12" Type="http://schemas.openxmlformats.org/officeDocument/2006/relationships/image" Target="../media/image1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26.bin"/><Relationship Id="rId5" Type="http://schemas.openxmlformats.org/officeDocument/2006/relationships/oleObject" Target="../embeddings/oleObject123.bin"/><Relationship Id="rId10" Type="http://schemas.openxmlformats.org/officeDocument/2006/relationships/image" Target="../media/image12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5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2.wmf"/><Relationship Id="rId13" Type="http://schemas.openxmlformats.org/officeDocument/2006/relationships/oleObject" Target="../embeddings/oleObject132.bin"/><Relationship Id="rId3" Type="http://schemas.openxmlformats.org/officeDocument/2006/relationships/oleObject" Target="../embeddings/oleObject127.bin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1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31.bin"/><Relationship Id="rId5" Type="http://schemas.openxmlformats.org/officeDocument/2006/relationships/oleObject" Target="../embeddings/oleObject128.bin"/><Relationship Id="rId10" Type="http://schemas.openxmlformats.org/officeDocument/2006/relationships/image" Target="../media/image133.wmf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30.bin"/><Relationship Id="rId14" Type="http://schemas.openxmlformats.org/officeDocument/2006/relationships/image" Target="../media/image13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21" Type="http://schemas.openxmlformats.org/officeDocument/2006/relationships/oleObject" Target="../embeddings/oleObject20.bin"/><Relationship Id="rId34" Type="http://schemas.openxmlformats.org/officeDocument/2006/relationships/image" Target="../media/image25.wmf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8.bin"/><Relationship Id="rId25" Type="http://schemas.openxmlformats.org/officeDocument/2006/relationships/oleObject" Target="../embeddings/oleObject22.bin"/><Relationship Id="rId33" Type="http://schemas.openxmlformats.org/officeDocument/2006/relationships/oleObject" Target="../embeddings/oleObject26.bin"/><Relationship Id="rId38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29" Type="http://schemas.openxmlformats.org/officeDocument/2006/relationships/oleObject" Target="../embeddings/oleObject24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5.bin"/><Relationship Id="rId24" Type="http://schemas.openxmlformats.org/officeDocument/2006/relationships/image" Target="../media/image20.wmf"/><Relationship Id="rId32" Type="http://schemas.openxmlformats.org/officeDocument/2006/relationships/image" Target="../media/image24.wmf"/><Relationship Id="rId37" Type="http://schemas.openxmlformats.org/officeDocument/2006/relationships/oleObject" Target="../embeddings/oleObject28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1.bin"/><Relationship Id="rId28" Type="http://schemas.openxmlformats.org/officeDocument/2006/relationships/image" Target="../media/image22.wmf"/><Relationship Id="rId36" Type="http://schemas.openxmlformats.org/officeDocument/2006/relationships/image" Target="../media/image26.wmf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9.bin"/><Relationship Id="rId31" Type="http://schemas.openxmlformats.org/officeDocument/2006/relationships/oleObject" Target="../embeddings/oleObject25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Relationship Id="rId27" Type="http://schemas.openxmlformats.org/officeDocument/2006/relationships/oleObject" Target="../embeddings/oleObject23.bin"/><Relationship Id="rId30" Type="http://schemas.openxmlformats.org/officeDocument/2006/relationships/image" Target="../media/image23.wmf"/><Relationship Id="rId35" Type="http://schemas.openxmlformats.org/officeDocument/2006/relationships/oleObject" Target="../embeddings/oleObject27.bin"/><Relationship Id="rId8" Type="http://schemas.openxmlformats.org/officeDocument/2006/relationships/image" Target="../media/image12.wmf"/><Relationship Id="rId3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4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Conversion from Exponential Notation to Radical Notation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317" name="Rectangle 36"/>
          <p:cNvSpPr>
            <a:spLocks noChangeArrowheads="1"/>
          </p:cNvSpPr>
          <p:nvPr/>
        </p:nvSpPr>
        <p:spPr bwMode="auto">
          <a:xfrm>
            <a:off x="2941320" y="1600200"/>
            <a:ext cx="475488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Note that the index, 6, is the denominator of the rational exponent.</a:t>
            </a:r>
          </a:p>
        </p:txBody>
      </p:sp>
      <p:sp>
        <p:nvSpPr>
          <p:cNvPr id="13319" name="Rectangle 38"/>
          <p:cNvSpPr>
            <a:spLocks noChangeArrowheads="1"/>
          </p:cNvSpPr>
          <p:nvPr/>
        </p:nvSpPr>
        <p:spPr bwMode="auto">
          <a:xfrm>
            <a:off x="2941320" y="2743200"/>
            <a:ext cx="475488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Note that in a square root the index is understood to be 2.</a:t>
            </a:r>
          </a:p>
        </p:txBody>
      </p:sp>
      <p:sp>
        <p:nvSpPr>
          <p:cNvPr id="13320" name="Rectangle 39"/>
          <p:cNvSpPr>
            <a:spLocks noChangeArrowheads="1"/>
          </p:cNvSpPr>
          <p:nvPr/>
        </p:nvSpPr>
        <p:spPr bwMode="auto">
          <a:xfrm>
            <a:off x="2941320" y="3711714"/>
            <a:ext cx="4754880" cy="93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Note that the coefficient, </a:t>
            </a:r>
            <a:r>
              <a:rPr lang="en-US" sz="2000" b="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1, is not affected </a:t>
            </a:r>
          </a:p>
          <a:p>
            <a:pPr>
              <a:spcBef>
                <a:spcPts val="1800"/>
              </a:spcBef>
            </a:pP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by the exponent.  Also, we could write 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14478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1104840" imgH="495000" progId="Equation.DSMT4">
                  <p:embed/>
                </p:oleObj>
              </mc:Choice>
              <mc:Fallback>
                <p:oleObj name="Equation" r:id="rId3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713552" y="1289712"/>
          <a:ext cx="635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634680" imgH="622080" progId="Equation.DSMT4">
                  <p:embed/>
                </p:oleObj>
              </mc:Choice>
              <mc:Fallback>
                <p:oleObj name="Equation" r:id="rId5" imgW="63468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3552" y="1289712"/>
                        <a:ext cx="635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30352" y="26670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1143000" imgH="444240" progId="Equation.DSMT4">
                  <p:embed/>
                </p:oleObj>
              </mc:Choice>
              <mc:Fallback>
                <p:oleObj name="Equation" r:id="rId7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740848" y="2470812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812520" imgH="622080" progId="Equation.DSMT4">
                  <p:embed/>
                </p:oleObj>
              </mc:Choice>
              <mc:Fallback>
                <p:oleObj name="Equation" r:id="rId9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0848" y="2470812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30352" y="3671248"/>
          <a:ext cx="1193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1193760" imgH="444240" progId="Equation.DSMT4">
                  <p:embed/>
                </p:oleObj>
              </mc:Choice>
              <mc:Fallback>
                <p:oleObj name="Equation" r:id="rId11" imgW="11937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71248"/>
                        <a:ext cx="1193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1825008" y="3477904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838080" imgH="609480" progId="Equation.DSMT4">
                  <p:embed/>
                </p:oleObj>
              </mc:Choice>
              <mc:Fallback>
                <p:oleObj name="Equation" r:id="rId13" imgW="838080" imgH="609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008" y="3477904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7045656" y="4114800"/>
          <a:ext cx="1320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5" imgW="1320480" imgH="457200" progId="Equation.DSMT4">
                  <p:embed/>
                </p:oleObj>
              </mc:Choice>
              <mc:Fallback>
                <p:oleObj name="Equation" r:id="rId15" imgW="132048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656" y="4114800"/>
                        <a:ext cx="1320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9" grpId="0"/>
      <p:bldP spid="133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Simplifying Expressions with Rational Exponents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4340" name="Rectangle 38"/>
          <p:cNvSpPr>
            <a:spLocks/>
          </p:cNvSpPr>
          <p:nvPr/>
        </p:nvSpPr>
        <p:spPr bwMode="auto">
          <a:xfrm>
            <a:off x="533400" y="1280160"/>
            <a:ext cx="8229600" cy="2005013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Unless otherwise stated, we will assume, for the remainder of this chapter, that all variables represent positive real numbers.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3: Simplifying Expressions with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Rational Exponents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endParaRPr lang="en-US" i="0" dirty="0"/>
          </a:p>
          <a:p>
            <a:pPr marL="533400" indent="-533400">
              <a:buFont typeface="Courier New" pitchFamily="49" charset="0"/>
              <a:buNone/>
            </a:pPr>
            <a:endParaRPr lang="en-US" i="0" dirty="0"/>
          </a:p>
        </p:txBody>
      </p:sp>
      <p:sp>
        <p:nvSpPr>
          <p:cNvPr id="15365" name="Rectangle 41"/>
          <p:cNvSpPr>
            <a:spLocks noChangeArrowheads="1"/>
          </p:cNvSpPr>
          <p:nvPr/>
        </p:nvSpPr>
        <p:spPr bwMode="auto">
          <a:xfrm>
            <a:off x="3886200" y="2293960"/>
            <a:ext cx="472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Find a common denominator and add the exponents.</a:t>
            </a:r>
          </a:p>
        </p:txBody>
      </p:sp>
      <p:sp>
        <p:nvSpPr>
          <p:cNvPr id="15367" name="Rectangle 43"/>
          <p:cNvSpPr>
            <a:spLocks noChangeArrowheads="1"/>
          </p:cNvSpPr>
          <p:nvPr/>
        </p:nvSpPr>
        <p:spPr bwMode="auto">
          <a:xfrm>
            <a:off x="3886200" y="3918281"/>
            <a:ext cx="472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Find a common denominator and subtract the exponents.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83548" y="207332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3" imgW="1358640" imgH="622080" progId="Equation.DSMT4">
                  <p:embed/>
                </p:oleObj>
              </mc:Choice>
              <mc:Fallback>
                <p:oleObj name="Equation" r:id="rId3" imgW="135864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48" y="207332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95144" y="2079008"/>
          <a:ext cx="889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5" imgW="888840" imgH="609480" progId="Equation.DSMT4">
                  <p:embed/>
                </p:oleObj>
              </mc:Choice>
              <mc:Fallback>
                <p:oleObj name="Equation" r:id="rId5" imgW="88884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144" y="2079008"/>
                        <a:ext cx="889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877704" y="2764808"/>
          <a:ext cx="901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7" imgW="901440" imgH="609480" progId="Equation.DSMT4">
                  <p:embed/>
                </p:oleObj>
              </mc:Choice>
              <mc:Fallback>
                <p:oleObj name="Equation" r:id="rId7" imgW="90144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704" y="2764808"/>
                        <a:ext cx="901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827360" y="2764808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9" imgW="634680" imgH="609480" progId="Equation.DSMT4">
                  <p:embed/>
                </p:oleObj>
              </mc:Choice>
              <mc:Fallback>
                <p:oleObj name="Equation" r:id="rId9" imgW="63468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60" y="2764808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84496" y="3406444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11" imgW="939600" imgH="1346040" progId="Equation.DSMT4">
                  <p:embed/>
                </p:oleObj>
              </mc:Choice>
              <mc:Fallback>
                <p:oleObj name="Equation" r:id="rId11" imgW="939600" imgH="1346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496" y="3406444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1537648" y="3621396"/>
          <a:ext cx="901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3" imgW="901440" imgH="609480" progId="Equation.DSMT4">
                  <p:embed/>
                </p:oleObj>
              </mc:Choice>
              <mc:Fallback>
                <p:oleObj name="Equation" r:id="rId13" imgW="901440" imgH="609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648" y="3621396"/>
                        <a:ext cx="901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1538596" y="4419600"/>
          <a:ext cx="1079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5" imgW="1079280" imgH="609480" progId="Equation.DSMT4">
                  <p:embed/>
                </p:oleObj>
              </mc:Choice>
              <mc:Fallback>
                <p:oleObj name="Equation" r:id="rId15" imgW="1079280" imgH="609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596" y="4419600"/>
                        <a:ext cx="1079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2654300" y="4419600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7" imgW="736560" imgH="609480" progId="Equation.DSMT4">
                  <p:embed/>
                </p:oleObj>
              </mc:Choice>
              <mc:Fallback>
                <p:oleObj name="Equation" r:id="rId17" imgW="736560" imgH="609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4419600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28638" y="518634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9" imgW="1396800" imgH="749160" progId="Equation.DSMT4">
                  <p:embed/>
                </p:oleObj>
              </mc:Choice>
              <mc:Fallback>
                <p:oleObj name="Equation" r:id="rId19" imgW="1396800" imgH="749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518634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2030104" y="5295900"/>
          <a:ext cx="1320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21" imgW="1320480" imgH="622080" progId="Equation.DSMT4">
                  <p:embed/>
                </p:oleObj>
              </mc:Choice>
              <mc:Fallback>
                <p:oleObj name="Equation" r:id="rId21" imgW="132048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104" y="5295900"/>
                        <a:ext cx="1320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3415352" y="5321300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23" imgW="825480" imgH="622080" progId="Equation.DSMT4">
                  <p:embed/>
                </p:oleObj>
              </mc:Choice>
              <mc:Fallback>
                <p:oleObj name="Equation" r:id="rId23" imgW="825480" imgH="622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5352" y="5321300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57200" y="1053152"/>
            <a:ext cx="8229600" cy="990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Each expression is simplified using one or more of the rules for exponents.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3: Simplifying Expressions with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Rational Exponents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389" name="Rectangle 25"/>
          <p:cNvSpPr>
            <a:spLocks noChangeArrowheads="1"/>
          </p:cNvSpPr>
          <p:nvPr/>
        </p:nvSpPr>
        <p:spPr bwMode="auto">
          <a:xfrm>
            <a:off x="4419600" y="2286000"/>
            <a:ext cx="466344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5000"/>
              </a:lnSpc>
            </a:pP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Multiply the exponents of </a:t>
            </a:r>
            <a:r>
              <a:rPr lang="en-US" sz="2000" b="0" i="1" dirty="0">
                <a:solidFill>
                  <a:srgbClr val="008080"/>
                </a:solidFill>
                <a:latin typeface="Calibri" pitchFamily="34" charset="0"/>
              </a:rPr>
              <a:t>y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 and reduce the fraction to </a:t>
            </a:r>
          </a:p>
        </p:txBody>
      </p:sp>
      <p:graphicFrame>
        <p:nvGraphicFramePr>
          <p:cNvPr id="16390" name="Object 26"/>
          <p:cNvGraphicFramePr>
            <a:graphicFrameLocks noChangeAspect="1"/>
          </p:cNvGraphicFramePr>
          <p:nvPr/>
        </p:nvGraphicFramePr>
        <p:xfrm>
          <a:off x="5638800" y="2771775"/>
          <a:ext cx="393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3" imgW="393480" imgH="622080" progId="Equation.DSMT4">
                  <p:embed/>
                </p:oleObj>
              </mc:Choice>
              <mc:Fallback>
                <p:oleObj name="Equation" r:id="rId3" imgW="393480" imgH="6220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771775"/>
                        <a:ext cx="393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Rectangle 28"/>
          <p:cNvSpPr>
            <a:spLocks noChangeArrowheads="1"/>
          </p:cNvSpPr>
          <p:nvPr/>
        </p:nvSpPr>
        <p:spPr bwMode="auto">
          <a:xfrm>
            <a:off x="4394200" y="3838575"/>
            <a:ext cx="40640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5000"/>
              </a:lnSpc>
            </a:pP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This is not a real number because </a:t>
            </a:r>
          </a:p>
          <a:p>
            <a:pPr>
              <a:lnSpc>
                <a:spcPct val="155000"/>
              </a:lnSpc>
            </a:pP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	             is not real.</a:t>
            </a:r>
          </a:p>
        </p:txBody>
      </p:sp>
      <p:graphicFrame>
        <p:nvGraphicFramePr>
          <p:cNvPr id="16393" name="Object 29"/>
          <p:cNvGraphicFramePr>
            <a:graphicFrameLocks noChangeAspect="1"/>
          </p:cNvGraphicFramePr>
          <p:nvPr/>
        </p:nvGraphicFramePr>
        <p:xfrm>
          <a:off x="4457700" y="4318000"/>
          <a:ext cx="1587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5" imgW="1587240" imgH="507960" progId="Equation.DSMT4">
                  <p:embed/>
                </p:oleObj>
              </mc:Choice>
              <mc:Fallback>
                <p:oleObj name="Equation" r:id="rId5" imgW="1587240" imgH="5079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4318000"/>
                        <a:ext cx="1587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81025" y="1080448"/>
          <a:ext cx="195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7" imgW="1955520" imgH="939600" progId="Equation.DSMT4">
                  <p:embed/>
                </p:oleObj>
              </mc:Choice>
              <mc:Fallback>
                <p:oleObj name="Equation" r:id="rId7" imgW="195552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1080448"/>
                        <a:ext cx="195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86038" y="1330325"/>
          <a:ext cx="2133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9" imgW="2133360" imgH="736560" progId="Equation.DSMT4">
                  <p:embed/>
                </p:oleObj>
              </mc:Choice>
              <mc:Fallback>
                <p:oleObj name="Equation" r:id="rId9" imgW="2133360" imgH="736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038" y="1330325"/>
                        <a:ext cx="2133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586038" y="2057400"/>
          <a:ext cx="8763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11" imgW="876240" imgH="1346040" progId="Equation.DSMT4">
                  <p:embed/>
                </p:oleObj>
              </mc:Choice>
              <mc:Fallback>
                <p:oleObj name="Equation" r:id="rId11" imgW="87624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6038" y="2057400"/>
                        <a:ext cx="8763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3503304" y="2061192"/>
          <a:ext cx="8128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13" imgW="812520" imgH="1117440" progId="Equation.DSMT4">
                  <p:embed/>
                </p:oleObj>
              </mc:Choice>
              <mc:Fallback>
                <p:oleObj name="Equation" r:id="rId13" imgW="812520" imgH="1117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304" y="2061192"/>
                        <a:ext cx="8128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530352" y="3714750"/>
          <a:ext cx="158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15" imgW="1587240" imgH="672840" progId="Equation.DSMT4">
                  <p:embed/>
                </p:oleObj>
              </mc:Choice>
              <mc:Fallback>
                <p:oleObj name="Equation" r:id="rId15" imgW="1587240" imgH="672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14750"/>
                        <a:ext cx="1587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247900" y="3714750"/>
          <a:ext cx="13335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17" imgW="1333440" imgH="1117440" progId="Equation.DSMT4">
                  <p:embed/>
                </p:oleObj>
              </mc:Choice>
              <mc:Fallback>
                <p:oleObj name="Equation" r:id="rId17" imgW="1333440" imgH="1117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714750"/>
                        <a:ext cx="13335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43"/>
          <p:cNvSpPr>
            <a:spLocks noChangeArrowheads="1"/>
          </p:cNvSpPr>
          <p:nvPr/>
        </p:nvSpPr>
        <p:spPr bwMode="auto">
          <a:xfrm>
            <a:off x="4394200" y="5165725"/>
            <a:ext cx="4127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The exponent can be reduced as long as the expression is real.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530352" y="4994937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19" imgW="850680" imgH="622080" progId="Equation.DSMT4">
                  <p:embed/>
                </p:oleObj>
              </mc:Choice>
              <mc:Fallback>
                <p:oleObj name="Equation" r:id="rId19" imgW="85068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94937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/>
        </p:nvGraphicFramePr>
        <p:xfrm>
          <a:off x="1438892" y="5000625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21" imgW="622080" imgH="622080" progId="Equation.DSMT4">
                  <p:embed/>
                </p:oleObj>
              </mc:Choice>
              <mc:Fallback>
                <p:oleObj name="Equation" r:id="rId21" imgW="6220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892" y="5000625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2091708" y="5331773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23" imgW="469800" imgH="291960" progId="Equation.DSMT4">
                  <p:embed/>
                </p:oleObj>
              </mc:Choice>
              <mc:Fallback>
                <p:oleObj name="Equation" r:id="rId23" imgW="4698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1708" y="5331773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3: Simplifying Expressions with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Rational Exponents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415" name="Rectangle 45"/>
          <p:cNvSpPr>
            <a:spLocks noChangeArrowheads="1"/>
          </p:cNvSpPr>
          <p:nvPr/>
        </p:nvSpPr>
        <p:spPr bwMode="auto">
          <a:xfrm>
            <a:off x="5181600" y="1695164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Study this example carefully.</a:t>
            </a:r>
          </a:p>
        </p:txBody>
      </p:sp>
      <p:sp>
        <p:nvSpPr>
          <p:cNvPr id="17416" name="Rectangle 46"/>
          <p:cNvSpPr>
            <a:spLocks noChangeArrowheads="1"/>
          </p:cNvSpPr>
          <p:nvPr/>
        </p:nvSpPr>
        <p:spPr bwMode="auto">
          <a:xfrm>
            <a:off x="5181600" y="3276600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Use the power rule four times.</a:t>
            </a:r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30352" y="1201760"/>
          <a:ext cx="21590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" imgW="2158920" imgH="1218960" progId="Equation.DSMT4">
                  <p:embed/>
                </p:oleObj>
              </mc:Choice>
              <mc:Fallback>
                <p:oleObj name="Equation" r:id="rId3" imgW="21589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01760"/>
                        <a:ext cx="21590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787650" y="1125560"/>
          <a:ext cx="18796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5" imgW="1879560" imgH="1549080" progId="Equation.DSMT4">
                  <p:embed/>
                </p:oleObj>
              </mc:Choice>
              <mc:Fallback>
                <p:oleObj name="Equation" r:id="rId5" imgW="1879560" imgH="1549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1125560"/>
                        <a:ext cx="18796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787650" y="2684463"/>
          <a:ext cx="23241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7" imgW="2323800" imgH="1447560" progId="Equation.DSMT4">
                  <p:embed/>
                </p:oleObj>
              </mc:Choice>
              <mc:Fallback>
                <p:oleObj name="Equation" r:id="rId7" imgW="2323800" imgH="1447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2684463"/>
                        <a:ext cx="23241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5181600" y="4478360"/>
            <a:ext cx="381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Simplify exponents.</a:t>
            </a: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5181600" y="5208896"/>
            <a:ext cx="3733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Use the properties of negative exponents.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2794000" y="4142854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9" imgW="1269720" imgH="876240" progId="Equation.DSMT4">
                  <p:embed/>
                </p:oleObj>
              </mc:Choice>
              <mc:Fallback>
                <p:oleObj name="Equation" r:id="rId9" imgW="126972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4142854"/>
                        <a:ext cx="1270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2794000" y="5056496"/>
          <a:ext cx="1130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1" imgW="1130040" imgH="939600" progId="Equation.DSMT4">
                  <p:embed/>
                </p:oleObj>
              </mc:Choice>
              <mc:Fallback>
                <p:oleObj name="Equation" r:id="rId11" imgW="113004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5056496"/>
                        <a:ext cx="1130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6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4: Simplifying Radical Notation by Changing to Exponential Notation</a:t>
            </a:r>
          </a:p>
        </p:txBody>
      </p:sp>
      <p:sp>
        <p:nvSpPr>
          <p:cNvPr id="19459" name="AutoShape 3"/>
          <p:cNvSpPr>
            <a:spLocks noGrp="1" noChangeAspect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each expression by first changing it into an equivalent expression with rational exponents. Then rewrite the answer in simplified radical form.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2" name="Object 18"/>
          <p:cNvGraphicFramePr>
            <a:graphicFrameLocks noChangeAspect="1"/>
          </p:cNvGraphicFramePr>
          <p:nvPr/>
        </p:nvGraphicFramePr>
        <p:xfrm>
          <a:off x="5930900" y="3035300"/>
          <a:ext cx="214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3" imgW="2145960" imgH="622080" progId="Equation.DSMT4">
                  <p:embed/>
                </p:oleObj>
              </mc:Choice>
              <mc:Fallback>
                <p:oleObj name="Equation" r:id="rId3" imgW="2145960" imgH="622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3035300"/>
                        <a:ext cx="2146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30352" y="2971800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5" imgW="1244520" imgH="545760" progId="Equation.DSMT4">
                  <p:embed/>
                </p:oleObj>
              </mc:Choice>
              <mc:Fallback>
                <p:oleObj name="Equation" r:id="rId5" imgW="1244520" imgH="545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71800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848739" y="2822244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7" imgW="1155600" imgH="825480" progId="Equation.DSMT4">
                  <p:embed/>
                </p:oleObj>
              </mc:Choice>
              <mc:Fallback>
                <p:oleObj name="Equation" r:id="rId7" imgW="11556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739" y="2822244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078226" y="2857500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9" imgW="736560" imgH="609480" progId="Equation.DSMT4">
                  <p:embed/>
                </p:oleObj>
              </mc:Choice>
              <mc:Fallback>
                <p:oleObj name="Equation" r:id="rId9" imgW="73656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8226" y="2857500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911600" y="3073400"/>
          <a:ext cx="78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11" imgW="787320" imgH="444240" progId="Equation.DSMT4">
                  <p:embed/>
                </p:oleObj>
              </mc:Choice>
              <mc:Fallback>
                <p:oleObj name="Equation" r:id="rId11" imgW="7873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3073400"/>
                        <a:ext cx="78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530352" y="4219244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13" imgW="1422360" imgH="444240" progId="Equation.DSMT4">
                  <p:embed/>
                </p:oleObj>
              </mc:Choice>
              <mc:Fallback>
                <p:oleObj name="Equation" r:id="rId13" imgW="14223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19244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054962" y="4041444"/>
          <a:ext cx="1130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15" imgW="1130040" imgH="622080" progId="Equation.DSMT4">
                  <p:embed/>
                </p:oleObj>
              </mc:Choice>
              <mc:Fallback>
                <p:oleObj name="Equation" r:id="rId15" imgW="113004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962" y="4041444"/>
                        <a:ext cx="1130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3287472" y="4041444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17" imgW="876240" imgH="622080" progId="Equation.DSMT4">
                  <p:embed/>
                </p:oleObj>
              </mc:Choice>
              <mc:Fallback>
                <p:oleObj name="Equation" r:id="rId17" imgW="8762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472" y="4041444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4265982" y="4041444"/>
          <a:ext cx="88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19" imgW="888840" imgH="622080" progId="Equation.DSMT4">
                  <p:embed/>
                </p:oleObj>
              </mc:Choice>
              <mc:Fallback>
                <p:oleObj name="Equation" r:id="rId19" imgW="88884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5982" y="4041444"/>
                        <a:ext cx="88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0" name="Object 14"/>
          <p:cNvGraphicFramePr>
            <a:graphicFrameLocks noChangeAspect="1"/>
          </p:cNvGraphicFramePr>
          <p:nvPr/>
        </p:nvGraphicFramePr>
        <p:xfrm>
          <a:off x="5257192" y="4041444"/>
          <a:ext cx="635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21" imgW="634680" imgH="622080" progId="Equation.DSMT4">
                  <p:embed/>
                </p:oleObj>
              </mc:Choice>
              <mc:Fallback>
                <p:oleObj name="Equation" r:id="rId21" imgW="63468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192" y="4041444"/>
                        <a:ext cx="635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5994400" y="41684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23" imgW="901440" imgH="495000" progId="Equation.DSMT4">
                  <p:embed/>
                </p:oleObj>
              </mc:Choice>
              <mc:Fallback>
                <p:oleObj name="Equation" r:id="rId23" imgW="901440" imgH="495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41684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4: Simplifying Radical Notation by Changing to Exponential Notation (cont.)</a:t>
            </a:r>
          </a:p>
        </p:txBody>
      </p:sp>
      <p:graphicFrame>
        <p:nvGraphicFramePr>
          <p:cNvPr id="20488" name="Object 18"/>
          <p:cNvGraphicFramePr>
            <a:graphicFrameLocks noChangeAspect="1"/>
          </p:cNvGraphicFramePr>
          <p:nvPr/>
        </p:nvGraphicFramePr>
        <p:xfrm>
          <a:off x="4953000" y="3810000"/>
          <a:ext cx="340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3" imgW="3403440" imgH="622080" progId="Equation.DSMT4">
                  <p:embed/>
                </p:oleObj>
              </mc:Choice>
              <mc:Fallback>
                <p:oleObj name="Equation" r:id="rId3" imgW="3403440" imgH="6220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810000"/>
                        <a:ext cx="3403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11792" y="1524000"/>
          <a:ext cx="1739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5" imgW="1739880" imgH="1054080" progId="Equation.DSMT4">
                  <p:embed/>
                </p:oleObj>
              </mc:Choice>
              <mc:Fallback>
                <p:oleObj name="Equation" r:id="rId5" imgW="1739880" imgH="1054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792" y="1524000"/>
                        <a:ext cx="1739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2272258" y="1371600"/>
          <a:ext cx="12319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7" imgW="1231560" imgH="1346040" progId="Equation.DSMT4">
                  <p:embed/>
                </p:oleObj>
              </mc:Choice>
              <mc:Fallback>
                <p:oleObj name="Equation" r:id="rId7" imgW="1231560" imgH="1346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258" y="1371600"/>
                        <a:ext cx="12319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3524724" y="1371600"/>
          <a:ext cx="9652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9" imgW="965160" imgH="1346040" progId="Equation.DSMT4">
                  <p:embed/>
                </p:oleObj>
              </mc:Choice>
              <mc:Fallback>
                <p:oleObj name="Equation" r:id="rId9" imgW="965160" imgH="1346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724" y="1371600"/>
                        <a:ext cx="9652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4510490" y="1371600"/>
          <a:ext cx="9906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11" imgW="990360" imgH="1346040" progId="Equation.DSMT4">
                  <p:embed/>
                </p:oleObj>
              </mc:Choice>
              <mc:Fallback>
                <p:oleObj name="Equation" r:id="rId11" imgW="990360" imgH="1346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490" y="1371600"/>
                        <a:ext cx="9906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5521656" y="1371600"/>
          <a:ext cx="812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13" imgW="812520" imgH="1346040" progId="Equation.DSMT4">
                  <p:embed/>
                </p:oleObj>
              </mc:Choice>
              <mc:Fallback>
                <p:oleObj name="Equation" r:id="rId13" imgW="812520" imgH="1346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656" y="1371600"/>
                        <a:ext cx="812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2264392" y="2835320"/>
          <a:ext cx="990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15" imgW="990360" imgH="609480" progId="Equation.DSMT4">
                  <p:embed/>
                </p:oleObj>
              </mc:Choice>
              <mc:Fallback>
                <p:oleObj name="Equation" r:id="rId15" imgW="990360" imgH="609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392" y="2835320"/>
                        <a:ext cx="990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3302474" y="2835320"/>
          <a:ext cx="1104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17" imgW="1104840" imgH="609480" progId="Equation.DSMT4">
                  <p:embed/>
                </p:oleObj>
              </mc:Choice>
              <mc:Fallback>
                <p:oleObj name="Equation" r:id="rId17" imgW="1104840" imgH="609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474" y="2835320"/>
                        <a:ext cx="1104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4454856" y="2835320"/>
          <a:ext cx="749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19" imgW="749160" imgH="609480" progId="Equation.DSMT4">
                  <p:embed/>
                </p:oleObj>
              </mc:Choice>
              <mc:Fallback>
                <p:oleObj name="Equation" r:id="rId19" imgW="749160" imgH="609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856" y="2835320"/>
                        <a:ext cx="749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2286000" y="3651912"/>
          <a:ext cx="1358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21" imgW="1358640" imgH="609480" progId="Equation.DSMT4">
                  <p:embed/>
                </p:oleObj>
              </mc:Choice>
              <mc:Fallback>
                <p:oleObj name="Equation" r:id="rId21" imgW="1358640" imgH="609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651912"/>
                        <a:ext cx="1358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/>
        </p:nvGraphicFramePr>
        <p:xfrm>
          <a:off x="3698544" y="3649640"/>
          <a:ext cx="1079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23" imgW="1079280" imgH="609480" progId="Equation.DSMT4">
                  <p:embed/>
                </p:oleObj>
              </mc:Choice>
              <mc:Fallback>
                <p:oleObj name="Equation" r:id="rId23" imgW="1079280" imgH="609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544" y="3649640"/>
                        <a:ext cx="1079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2286000" y="4572000"/>
          <a:ext cx="123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25" imgW="1231560" imgH="495000" progId="Equation.DSMT4">
                  <p:embed/>
                </p:oleObj>
              </mc:Choice>
              <mc:Fallback>
                <p:oleObj name="Equation" r:id="rId25" imgW="1231560" imgH="4950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572000"/>
                        <a:ext cx="1231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Evaluating Roots with a TI-84 Plus Calculator (The        key)  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508" name="TextBox 3"/>
          <p:cNvSpPr>
            <a:spLocks noChangeArrowheads="1"/>
          </p:cNvSpPr>
          <p:nvPr/>
        </p:nvSpPr>
        <p:spPr bwMode="auto">
          <a:xfrm>
            <a:off x="533400" y="1280160"/>
            <a:ext cx="8229600" cy="4282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 eaLnBrk="0" hangingPunct="0">
              <a:lnSpc>
                <a:spcPct val="3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To Find the Value of       with a TI-84 Plus Graphing Calculator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Enter the value of the base,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Press the caret key            . 	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3.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Enter the fractional exponent enclosed in </a:t>
            </a:r>
          </a:p>
          <a:p>
            <a:pPr marL="533400" indent="-533400" eaLnBrk="0" hangingPunc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	parentheses. (This exponent may be positive or </a:t>
            </a:r>
          </a:p>
          <a:p>
            <a:pPr marL="533400" indent="-533400" eaLnBrk="0" hangingPunc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	negative.)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4.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Press       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</p:txBody>
      </p:sp>
      <p:graphicFrame>
        <p:nvGraphicFramePr>
          <p:cNvPr id="21509" name="Object 24"/>
          <p:cNvGraphicFramePr>
            <a:graphicFrameLocks noChangeAspect="1"/>
          </p:cNvGraphicFramePr>
          <p:nvPr/>
        </p:nvGraphicFramePr>
        <p:xfrm>
          <a:off x="4013200" y="1268104"/>
          <a:ext cx="393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393529" imgH="533169" progId="Equation.DSMT4">
                  <p:embed/>
                </p:oleObj>
              </mc:Choice>
              <mc:Fallback>
                <p:oleObj name="Equation" r:id="rId3" imgW="393529" imgH="53316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1268104"/>
                        <a:ext cx="393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11" name="Picture 28" descr="Cara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60800" y="2977842"/>
            <a:ext cx="74853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29" descr="Cara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00539" y="712148"/>
            <a:ext cx="561171" cy="27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5000" y="4890448"/>
            <a:ext cx="609600" cy="519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5: Evaluating Rational Exponents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with a Calculator</a:t>
            </a:r>
          </a:p>
        </p:txBody>
      </p:sp>
      <p:sp>
        <p:nvSpPr>
          <p:cNvPr id="22531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Evaluate the following expressions using a TI-84 Plus graphing calculator.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  <a:r>
              <a:rPr lang="en-US" i="0" dirty="0">
                <a:solidFill>
                  <a:schemeClr val="tx1"/>
                </a:solidFill>
              </a:rPr>
              <a:t>To find          proceed as follows.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Enter the base, </a:t>
            </a:r>
            <a:r>
              <a:rPr lang="en-US" i="0" dirty="0">
                <a:solidFill>
                  <a:srgbClr val="0000FF"/>
                </a:solidFill>
              </a:rPr>
              <a:t>125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i="0" dirty="0">
                <a:solidFill>
                  <a:schemeClr val="tx1"/>
                </a:solidFill>
              </a:rPr>
              <a:t>Press the caret key 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3: </a:t>
            </a:r>
            <a:r>
              <a:rPr lang="en-US" i="0" dirty="0">
                <a:solidFill>
                  <a:schemeClr val="tx1"/>
                </a:solidFill>
              </a:rPr>
              <a:t>Enter the exponent in parentheses,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4: </a:t>
            </a:r>
            <a:r>
              <a:rPr lang="en-US" i="0" dirty="0">
                <a:solidFill>
                  <a:schemeClr val="tx1"/>
                </a:solidFill>
              </a:rPr>
              <a:t>Press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2532" name="Object 17"/>
          <p:cNvGraphicFramePr>
            <a:graphicFrameLocks noChangeAspect="1"/>
          </p:cNvGraphicFramePr>
          <p:nvPr/>
        </p:nvGraphicFramePr>
        <p:xfrm>
          <a:off x="533400" y="2273300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3" imgW="1180588" imgH="622030" progId="Equation.DSMT4">
                  <p:embed/>
                </p:oleObj>
              </mc:Choice>
              <mc:Fallback>
                <p:oleObj name="Equation" r:id="rId3" imgW="1180588" imgH="62203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73300"/>
                        <a:ext cx="1181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18"/>
          <p:cNvGraphicFramePr>
            <a:graphicFrameLocks noChangeAspect="1"/>
          </p:cNvGraphicFramePr>
          <p:nvPr/>
        </p:nvGraphicFramePr>
        <p:xfrm>
          <a:off x="2959100" y="2928960"/>
          <a:ext cx="660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5" imgW="660240" imgH="533160" progId="Equation.DSMT4">
                  <p:embed/>
                </p:oleObj>
              </mc:Choice>
              <mc:Fallback>
                <p:oleObj name="Equation" r:id="rId5" imgW="660240" imgH="5331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2928960"/>
                        <a:ext cx="660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4" name="Picture 19" descr="Carat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08303" y="4343400"/>
            <a:ext cx="74789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535" name="Object 20"/>
          <p:cNvGraphicFramePr>
            <a:graphicFrameLocks noChangeAspect="1"/>
          </p:cNvGraphicFramePr>
          <p:nvPr/>
        </p:nvGraphicFramePr>
        <p:xfrm>
          <a:off x="6804356" y="453390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8" imgW="368280" imgH="838080" progId="Equation.DSMT4">
                  <p:embed/>
                </p:oleObj>
              </mc:Choice>
              <mc:Fallback>
                <p:oleObj name="Equation" r:id="rId8" imgW="36828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356" y="4533900"/>
                        <a:ext cx="36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38400" y="5334000"/>
            <a:ext cx="7484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5: Evaluating Rational Exponents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with a Calculator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should read as follows.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7" name="Picture 13" descr="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2057400"/>
            <a:ext cx="2743200" cy="18764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Understand the meaning of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i="0" baseline="30000" dirty="0">
                <a:solidFill>
                  <a:schemeClr val="tx1"/>
                </a:solidFill>
              </a:rPr>
              <a:t>th</a:t>
            </a:r>
            <a:r>
              <a:rPr lang="en-US" i="0" dirty="0">
                <a:solidFill>
                  <a:schemeClr val="tx1"/>
                </a:solidFill>
              </a:rPr>
              <a:t> root.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Translate expressions using radicals into expressions using rational exponents and translate expressions using rational exponents into expressions using radicals.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Simplify expressions using the properties of rational exponents.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expressions of the form       with a calculator.</a:t>
            </a:r>
          </a:p>
        </p:txBody>
      </p:sp>
      <p:graphicFrame>
        <p:nvGraphicFramePr>
          <p:cNvPr id="5124" name="Object 8"/>
          <p:cNvGraphicFramePr>
            <a:graphicFrameLocks noChangeAspect="1"/>
          </p:cNvGraphicFramePr>
          <p:nvPr/>
        </p:nvGraphicFramePr>
        <p:xfrm>
          <a:off x="5715000" y="4329752"/>
          <a:ext cx="419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418918" imgH="622030" progId="Equation.DSMT4">
                  <p:embed/>
                </p:oleObj>
              </mc:Choice>
              <mc:Fallback>
                <p:oleObj name="Equation" r:id="rId3" imgW="418918" imgH="62203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329752"/>
                        <a:ext cx="419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5: Evaluating Rational Exponents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with a Calculator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  <a:r>
              <a:rPr lang="en-US" i="0" dirty="0">
                <a:solidFill>
                  <a:schemeClr val="tx1"/>
                </a:solidFill>
              </a:rPr>
              <a:t>To find         proceed as follows.</a:t>
            </a: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Enter the base, </a:t>
            </a:r>
            <a:r>
              <a:rPr lang="en-US" i="0" dirty="0">
                <a:solidFill>
                  <a:srgbClr val="00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i="0" dirty="0">
                <a:solidFill>
                  <a:schemeClr val="tx1"/>
                </a:solidFill>
              </a:rPr>
              <a:t>Press the caret key 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3: </a:t>
            </a:r>
            <a:r>
              <a:rPr lang="en-US" i="0" dirty="0">
                <a:solidFill>
                  <a:schemeClr val="tx1"/>
                </a:solidFill>
              </a:rPr>
              <a:t>Enter the exponent in parentheses,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</a:rPr>
              <a:t>Step 4: </a:t>
            </a:r>
            <a:r>
              <a:rPr lang="en-US" dirty="0">
                <a:solidFill>
                  <a:schemeClr val="tx1"/>
                </a:solidFill>
              </a:rPr>
              <a:t>Press           .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16"/>
          <p:cNvGraphicFramePr>
            <a:graphicFrameLocks noChangeAspect="1"/>
          </p:cNvGraphicFramePr>
          <p:nvPr/>
        </p:nvGraphicFramePr>
        <p:xfrm>
          <a:off x="530352" y="1371600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5" imgW="1016000" imgH="622300" progId="Equation.DSMT4">
                  <p:embed/>
                </p:oleObj>
              </mc:Choice>
              <mc:Fallback>
                <p:oleObj name="Equation" r:id="rId5" imgW="1016000" imgH="622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016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7"/>
          <p:cNvGraphicFramePr>
            <a:graphicFrameLocks noChangeAspect="1"/>
          </p:cNvGraphicFramePr>
          <p:nvPr/>
        </p:nvGraphicFramePr>
        <p:xfrm>
          <a:off x="2984500" y="1968500"/>
          <a:ext cx="533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Equation" r:id="rId7" imgW="533160" imgH="622080" progId="Equation.DSMT4">
                  <p:embed/>
                </p:oleObj>
              </mc:Choice>
              <mc:Fallback>
                <p:oleObj name="Equation" r:id="rId7" imgW="533160" imgH="622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1968500"/>
                        <a:ext cx="533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60" name="Picture 18" descr="Carat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419600" y="3749040"/>
            <a:ext cx="74481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561" name="Object 19"/>
          <p:cNvGraphicFramePr>
            <a:graphicFrameLocks noChangeAspect="1"/>
          </p:cNvGraphicFramePr>
          <p:nvPr/>
        </p:nvGraphicFramePr>
        <p:xfrm>
          <a:off x="6807200" y="4191000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Equation" r:id="rId10" imgW="355320" imgH="838080" progId="Equation.DSMT4">
                  <p:embed/>
                </p:oleObj>
              </mc:Choice>
              <mc:Fallback>
                <p:oleObj name="Equation" r:id="rId10" imgW="35532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7200" y="4191000"/>
                        <a:ext cx="355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514600" y="5196840"/>
            <a:ext cx="7484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5: Evaluating Rational Exponents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with a Calculator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should read as follows.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4581" name="Picture 17" descr="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932454"/>
            <a:ext cx="2743200" cy="1877546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25604" name="TextBox 3"/>
          <p:cNvSpPr>
            <a:spLocks noChangeArrowheads="1"/>
          </p:cNvSpPr>
          <p:nvPr/>
        </p:nvSpPr>
        <p:spPr bwMode="auto">
          <a:xfrm>
            <a:off x="533400" y="1280160"/>
            <a:ext cx="8226425" cy="3063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Simplify each of the following expressions. Leave </a:t>
            </a: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the answers with rational exponents. </a:t>
            </a: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		      	 	</a:t>
            </a: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/>
        </p:nvGraphicFramePr>
        <p:xfrm>
          <a:off x="647700" y="2375848"/>
          <a:ext cx="99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3" imgW="990170" imgH="533169" progId="Equation.DSMT4">
                  <p:embed/>
                </p:oleObj>
              </mc:Choice>
              <mc:Fallback>
                <p:oleObj name="Equation" r:id="rId3" imgW="990170" imgH="53316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2375848"/>
                        <a:ext cx="990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9"/>
          <p:cNvGraphicFramePr>
            <a:graphicFrameLocks noChangeAspect="1"/>
          </p:cNvGraphicFramePr>
          <p:nvPr/>
        </p:nvGraphicFramePr>
        <p:xfrm>
          <a:off x="3441700" y="2375848"/>
          <a:ext cx="1816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5" imgW="1816100" imgH="533400" progId="Equation.DSMT4">
                  <p:embed/>
                </p:oleObj>
              </mc:Choice>
              <mc:Fallback>
                <p:oleObj name="Equation" r:id="rId5" imgW="1816100" imgH="533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2375848"/>
                        <a:ext cx="1816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10"/>
          <p:cNvGraphicFramePr>
            <a:graphicFrameLocks noChangeAspect="1"/>
          </p:cNvGraphicFramePr>
          <p:nvPr/>
        </p:nvGraphicFramePr>
        <p:xfrm>
          <a:off x="6680200" y="2147248"/>
          <a:ext cx="13970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0" name="Equation" r:id="rId7" imgW="1397000" imgH="1231900" progId="Equation.DSMT4">
                  <p:embed/>
                </p:oleObj>
              </mc:Choice>
              <mc:Fallback>
                <p:oleObj name="Equation" r:id="rId7" imgW="1397000" imgH="1231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2147248"/>
                        <a:ext cx="13970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11"/>
          <p:cNvGraphicFramePr>
            <a:graphicFrameLocks noChangeAspect="1"/>
          </p:cNvGraphicFramePr>
          <p:nvPr/>
        </p:nvGraphicFramePr>
        <p:xfrm>
          <a:off x="622300" y="3226748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9" imgW="1562100" imgH="914400" progId="Equation.DSMT4">
                  <p:embed/>
                </p:oleObj>
              </mc:Choice>
              <mc:Fallback>
                <p:oleObj name="Equation" r:id="rId9" imgW="1562100" imgH="914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3226748"/>
                        <a:ext cx="15621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12"/>
          <p:cNvGraphicFramePr>
            <a:graphicFrameLocks noChangeAspect="1"/>
          </p:cNvGraphicFramePr>
          <p:nvPr/>
        </p:nvGraphicFramePr>
        <p:xfrm>
          <a:off x="3429000" y="3302948"/>
          <a:ext cx="1193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11" imgW="1193800" imgH="533400" progId="Equation.DSMT4">
                  <p:embed/>
                </p:oleObj>
              </mc:Choice>
              <mc:Fallback>
                <p:oleObj name="Equation" r:id="rId11" imgW="1193800" imgH="533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02948"/>
                        <a:ext cx="1193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(cont.)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sp>
        <p:nvSpPr>
          <p:cNvPr id="26628" name="TextBox 3"/>
          <p:cNvSpPr>
            <a:spLocks noChangeArrowheads="1"/>
          </p:cNvSpPr>
          <p:nvPr/>
        </p:nvSpPr>
        <p:spPr bwMode="auto">
          <a:xfrm>
            <a:off x="533400" y="1280160"/>
            <a:ext cx="8226425" cy="4282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863600">
              <a:spcBef>
                <a:spcPct val="20000"/>
              </a:spcBef>
              <a:buFont typeface="Courier New" pitchFamily="49" charset="0"/>
              <a:buNone/>
              <a:tabLst>
                <a:tab pos="635000" algn="l"/>
                <a:tab pos="3086100" algn="l"/>
                <a:tab pos="54356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Simplify each expression by first changing to an equivalent expression with rational exponents. Rewrite the answer in simplified radical form. </a:t>
            </a: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  <a:p>
            <a:pPr defTabSz="863600">
              <a:spcBef>
                <a:spcPct val="20000"/>
              </a:spcBef>
              <a:buFont typeface="Courier New" pitchFamily="49" charset="0"/>
              <a:buNone/>
              <a:tabLst>
                <a:tab pos="635000" algn="l"/>
                <a:tab pos="3086100" algn="l"/>
                <a:tab pos="54356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Use a graphing calculator to find the following values accurate to 4 decimal places. </a:t>
            </a:r>
          </a:p>
          <a:p>
            <a:pPr marL="533400" indent="-533400" defTabSz="863600">
              <a:spcBef>
                <a:spcPct val="20000"/>
              </a:spcBef>
              <a:buFont typeface="Courier New" pitchFamily="49" charset="0"/>
              <a:buNone/>
              <a:tabLst>
                <a:tab pos="520700" algn="l"/>
                <a:tab pos="635000" algn="l"/>
                <a:tab pos="3086100" algn="l"/>
                <a:tab pos="54356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640080" y="284480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3" imgW="1586811" imgH="444307" progId="Equation.DSMT4">
                  <p:embed/>
                </p:oleObj>
              </mc:Choice>
              <mc:Fallback>
                <p:oleObj name="Equation" r:id="rId3" imgW="1586811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" y="2844800"/>
                        <a:ext cx="1587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3733800" y="2755900"/>
          <a:ext cx="1358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5" imgW="1358900" imgH="558800" progId="Equation.DSMT4">
                  <p:embed/>
                </p:oleObj>
              </mc:Choice>
              <mc:Fallback>
                <p:oleObj name="Equation" r:id="rId5" imgW="1358900" imgH="558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755900"/>
                        <a:ext cx="1358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6337300" y="2590800"/>
          <a:ext cx="1511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Equation" r:id="rId7" imgW="1511300" imgH="990600" progId="Equation.DSMT4">
                  <p:embed/>
                </p:oleObj>
              </mc:Choice>
              <mc:Fallback>
                <p:oleObj name="Equation" r:id="rId7" imgW="1511300" imgH="990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300" y="2590800"/>
                        <a:ext cx="15113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640080" y="4738048"/>
          <a:ext cx="1155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9" imgW="1155700" imgH="533400" progId="Equation.DSMT4">
                  <p:embed/>
                </p:oleObj>
              </mc:Choice>
              <mc:Fallback>
                <p:oleObj name="Equation" r:id="rId9" imgW="1155700" imgH="533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" y="4738048"/>
                        <a:ext cx="1155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3733800" y="4750748"/>
          <a:ext cx="1270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Equation" r:id="rId11" imgW="1269449" imgH="533169" progId="Equation.DSMT4">
                  <p:embed/>
                </p:oleObj>
              </mc:Choice>
              <mc:Fallback>
                <p:oleObj name="Equation" r:id="rId11" imgW="1269449" imgH="5331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50748"/>
                        <a:ext cx="1270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8160"/>
          </a:xfrm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rgbClr val="FF0008"/>
                </a:solidFill>
              </a:rPr>
              <a:t> 16</a:t>
            </a:r>
            <a:r>
              <a:rPr lang="en-US" b="1" i="0" dirty="0">
                <a:solidFill>
                  <a:schemeClr val="tx1"/>
                </a:solidFill>
              </a:rPr>
              <a:t>	2. 	 3. 	 4.        5.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8"/>
                </a:solidFill>
              </a:rPr>
              <a:t>3   </a:t>
            </a:r>
            <a:r>
              <a:rPr lang="en-US" b="1" i="0" dirty="0">
                <a:solidFill>
                  <a:schemeClr val="tx1"/>
                </a:solidFill>
              </a:rPr>
              <a:t>6.            7.           </a:t>
            </a:r>
          </a:p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8.               9. </a:t>
            </a:r>
            <a:r>
              <a:rPr lang="en-US" i="0" dirty="0">
                <a:solidFill>
                  <a:srgbClr val="FF0008"/>
                </a:solidFill>
              </a:rPr>
              <a:t>2.6390</a:t>
            </a:r>
            <a:r>
              <a:rPr lang="en-US" b="1" i="0" dirty="0">
                <a:solidFill>
                  <a:schemeClr val="tx1"/>
                </a:solidFill>
              </a:rPr>
              <a:t>    10. </a:t>
            </a:r>
            <a:r>
              <a:rPr lang="en-US" i="0" dirty="0">
                <a:solidFill>
                  <a:srgbClr val="FF0008"/>
                </a:solidFill>
              </a:rPr>
              <a:t>0.3162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7652" name="Object 10"/>
          <p:cNvGraphicFramePr>
            <a:graphicFrameLocks noChangeAspect="1"/>
          </p:cNvGraphicFramePr>
          <p:nvPr/>
        </p:nvGraphicFramePr>
        <p:xfrm>
          <a:off x="1828800" y="1389988"/>
          <a:ext cx="419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3" imgW="419100" imgH="520700" progId="Equation.DSMT4">
                  <p:embed/>
                </p:oleObj>
              </mc:Choice>
              <mc:Fallback>
                <p:oleObj name="Equation" r:id="rId3" imgW="419100" imgH="5207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389988"/>
                        <a:ext cx="4191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11"/>
          <p:cNvGraphicFramePr>
            <a:graphicFrameLocks noChangeAspect="1"/>
          </p:cNvGraphicFramePr>
          <p:nvPr/>
        </p:nvGraphicFramePr>
        <p:xfrm>
          <a:off x="2844800" y="1025856"/>
          <a:ext cx="419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5" imgW="419100" imgH="1168400" progId="Equation.DSMT4">
                  <p:embed/>
                </p:oleObj>
              </mc:Choice>
              <mc:Fallback>
                <p:oleObj name="Equation" r:id="rId5" imgW="419100" imgH="1168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1025856"/>
                        <a:ext cx="4191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12"/>
          <p:cNvGraphicFramePr>
            <a:graphicFrameLocks noChangeAspect="1"/>
          </p:cNvGraphicFramePr>
          <p:nvPr/>
        </p:nvGraphicFramePr>
        <p:xfrm>
          <a:off x="3759200" y="1190956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7" imgW="444307" imgH="837836" progId="Equation.DSMT4">
                  <p:embed/>
                </p:oleObj>
              </mc:Choice>
              <mc:Fallback>
                <p:oleObj name="Equation" r:id="rId7" imgW="444307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1190956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13"/>
          <p:cNvGraphicFramePr>
            <a:graphicFrameLocks noChangeAspect="1"/>
          </p:cNvGraphicFramePr>
          <p:nvPr/>
        </p:nvGraphicFramePr>
        <p:xfrm>
          <a:off x="5613400" y="1504288"/>
          <a:ext cx="60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9" imgW="609600" imgH="457200" progId="Equation.DSMT4">
                  <p:embed/>
                </p:oleObj>
              </mc:Choice>
              <mc:Fallback>
                <p:oleObj name="Equation" r:id="rId9" imgW="60960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1504288"/>
                        <a:ext cx="609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14"/>
          <p:cNvGraphicFramePr>
            <a:graphicFrameLocks noChangeAspect="1"/>
          </p:cNvGraphicFramePr>
          <p:nvPr/>
        </p:nvGraphicFramePr>
        <p:xfrm>
          <a:off x="6845300" y="1504288"/>
          <a:ext cx="596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11" imgW="596900" imgH="457200" progId="Equation.DSMT4">
                  <p:embed/>
                </p:oleObj>
              </mc:Choice>
              <mc:Fallback>
                <p:oleObj name="Equation" r:id="rId11" imgW="596900" imgH="457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504288"/>
                        <a:ext cx="596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15"/>
          <p:cNvGraphicFramePr>
            <a:graphicFrameLocks noChangeAspect="1"/>
          </p:cNvGraphicFramePr>
          <p:nvPr/>
        </p:nvGraphicFramePr>
        <p:xfrm>
          <a:off x="901700" y="2546636"/>
          <a:ext cx="838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Equation" r:id="rId13" imgW="837836" imgH="444307" progId="Equation.DSMT4">
                  <p:embed/>
                </p:oleObj>
              </mc:Choice>
              <mc:Fallback>
                <p:oleObj name="Equation" r:id="rId13" imgW="837836" imgH="444307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2546636"/>
                        <a:ext cx="838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br>
              <a:rPr lang="en-US" sz="3200" dirty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6148" name="TextBox 3"/>
          <p:cNvSpPr>
            <a:spLocks noChangeArrowheads="1"/>
          </p:cNvSpPr>
          <p:nvPr/>
        </p:nvSpPr>
        <p:spPr bwMode="auto">
          <a:xfrm>
            <a:off x="533400" y="109728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Radical Notation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a positive integer, then                (assuming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     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a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real number).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The expression   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  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called a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The symbol     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 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called a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If no index is given, it is understood to be 2. For </a:t>
            </a:r>
          </a:p>
          <a:p>
            <a:pPr marL="533400" indent="-533400" eaLnBrk="0" hangingPunct="0">
              <a:lnSpc>
                <a:spcPct val="130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example,</a:t>
            </a:r>
          </a:p>
        </p:txBody>
      </p:sp>
      <p:graphicFrame>
        <p:nvGraphicFramePr>
          <p:cNvPr id="6150" name="Object 36"/>
          <p:cNvGraphicFramePr>
            <a:graphicFrameLocks noChangeAspect="1"/>
          </p:cNvGraphicFramePr>
          <p:nvPr/>
        </p:nvGraphicFramePr>
        <p:xfrm>
          <a:off x="4838700" y="1428464"/>
          <a:ext cx="1143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1143000" imgH="647700" progId="Equation.DSMT4">
                  <p:embed/>
                </p:oleObj>
              </mc:Choice>
              <mc:Fallback>
                <p:oleObj name="Equation" r:id="rId3" imgW="1143000" imgH="6477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1428464"/>
                        <a:ext cx="1143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37"/>
          <p:cNvGraphicFramePr>
            <a:graphicFrameLocks noChangeAspect="1"/>
          </p:cNvGraphicFramePr>
          <p:nvPr/>
        </p:nvGraphicFramePr>
        <p:xfrm>
          <a:off x="2844800" y="2634964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482391" imgH="444307" progId="Equation.DSMT4">
                  <p:embed/>
                </p:oleObj>
              </mc:Choice>
              <mc:Fallback>
                <p:oleObj name="Equation" r:id="rId5" imgW="482391" imgH="444307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2634964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38"/>
          <p:cNvGraphicFramePr>
            <a:graphicFrameLocks noChangeAspect="1"/>
          </p:cNvGraphicFramePr>
          <p:nvPr/>
        </p:nvGraphicFramePr>
        <p:xfrm>
          <a:off x="2336800" y="3155664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457002" imgH="444307" progId="Equation.DSMT4">
                  <p:embed/>
                </p:oleObj>
              </mc:Choice>
              <mc:Fallback>
                <p:oleObj name="Equation" r:id="rId7" imgW="457002" imgH="444307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3155664"/>
                        <a:ext cx="457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39"/>
          <p:cNvGraphicFramePr>
            <a:graphicFrameLocks noChangeAspect="1"/>
          </p:cNvGraphicFramePr>
          <p:nvPr/>
        </p:nvGraphicFramePr>
        <p:xfrm>
          <a:off x="1917700" y="5073364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1943100" imgH="647700" progId="Equation.DSMT4">
                  <p:embed/>
                </p:oleObj>
              </mc:Choice>
              <mc:Fallback>
                <p:oleObj name="Equation" r:id="rId9" imgW="1943100" imgH="6477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5073364"/>
                        <a:ext cx="1943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41"/>
          <p:cNvGraphicFramePr>
            <a:graphicFrameLocks noChangeAspect="1"/>
          </p:cNvGraphicFramePr>
          <p:nvPr/>
        </p:nvGraphicFramePr>
        <p:xfrm>
          <a:off x="7543800" y="1618964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482391" imgH="444307" progId="Equation.DSMT4">
                  <p:embed/>
                </p:oleObj>
              </mc:Choice>
              <mc:Fallback>
                <p:oleObj name="Equation" r:id="rId11" imgW="482391" imgH="444307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1618964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067050" y="128896"/>
          <a:ext cx="3009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2" imgW="3009600" imgH="812520" progId="Equation.DSMT4">
                  <p:embed/>
                </p:oleObj>
              </mc:Choice>
              <mc:Fallback>
                <p:oleObj name="Equation" r:id="rId12" imgW="3009600" imgH="8125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128896"/>
                        <a:ext cx="30099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br>
              <a:rPr lang="en-US" sz="3200" dirty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172" name="Rectangle 16"/>
          <p:cNvSpPr>
            <a:spLocks/>
          </p:cNvSpPr>
          <p:nvPr/>
        </p:nvSpPr>
        <p:spPr bwMode="auto">
          <a:xfrm>
            <a:off x="457200" y="1280160"/>
            <a:ext cx="8229600" cy="3649663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533400" indent="-533400" eaLnBrk="0" hangingPunct="0">
              <a:lnSpc>
                <a:spcPct val="145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Special Notes about the Index </a:t>
            </a:r>
            <a:r>
              <a:rPr lang="en-US" sz="2800" b="1" i="1" dirty="0">
                <a:solidFill>
                  <a:srgbClr val="C00C08"/>
                </a:solidFill>
                <a:latin typeface="Calibri" pitchFamily="34" charset="0"/>
              </a:rPr>
              <a:t>n</a:t>
            </a: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:</a:t>
            </a:r>
          </a:p>
          <a:p>
            <a:pPr marL="533400" indent="-533400" eaLnBrk="0" hangingPunct="0">
              <a:lnSpc>
                <a:spcPct val="145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For the expression                     to be a real number:</a:t>
            </a:r>
          </a:p>
          <a:p>
            <a:pPr marL="533400" indent="-533400" eaLnBrk="0" hangingPunct="0">
              <a:lnSpc>
                <a:spcPct val="135000"/>
              </a:lnSpc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	when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nonnegative,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can be any index, and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2.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	when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negative,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must be odd. (If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negative and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even, then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      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nonreal.)</a:t>
            </a:r>
          </a:p>
        </p:txBody>
      </p:sp>
      <p:graphicFrame>
        <p:nvGraphicFramePr>
          <p:cNvPr id="7173" name="Object 17"/>
          <p:cNvGraphicFramePr>
            <a:graphicFrameLocks noChangeAspect="1"/>
          </p:cNvGraphicFramePr>
          <p:nvPr/>
        </p:nvGraphicFramePr>
        <p:xfrm>
          <a:off x="3298208" y="2432050"/>
          <a:ext cx="1511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1511280" imgH="761760" progId="Equation.DSMT4">
                  <p:embed/>
                </p:oleObj>
              </mc:Choice>
              <mc:Fallback>
                <p:oleObj name="Equation" r:id="rId3" imgW="1511280" imgH="7617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208" y="2432050"/>
                        <a:ext cx="15113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18"/>
          <p:cNvGraphicFramePr>
            <a:graphicFrameLocks noChangeAspect="1"/>
          </p:cNvGraphicFramePr>
          <p:nvPr/>
        </p:nvGraphicFramePr>
        <p:xfrm>
          <a:off x="3882408" y="430311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482391" imgH="444307" progId="Equation.DSMT4">
                  <p:embed/>
                </p:oleObj>
              </mc:Choice>
              <mc:Fallback>
                <p:oleObj name="Equation" r:id="rId5" imgW="482391" imgH="444307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2408" y="4303118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067050" y="128588"/>
          <a:ext cx="3009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3009600" imgH="812520" progId="Equation.DSMT4">
                  <p:embed/>
                </p:oleObj>
              </mc:Choice>
              <mc:Fallback>
                <p:oleObj name="Equation" r:id="rId7" imgW="300960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128588"/>
                        <a:ext cx="30099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Principal </a:t>
            </a:r>
            <a:r>
              <a:rPr lang="en-US" sz="3200" i="1" dirty="0">
                <a:solidFill>
                  <a:schemeClr val="accent1"/>
                </a:solidFill>
              </a:rPr>
              <a:t>n</a:t>
            </a:r>
            <a:r>
              <a:rPr lang="en-US" sz="3200" baseline="30000" dirty="0">
                <a:solidFill>
                  <a:schemeClr val="accent1"/>
                </a:solidFill>
              </a:rPr>
              <a:t>th</a:t>
            </a:r>
            <a:r>
              <a:rPr lang="en-US" sz="3200" dirty="0">
                <a:solidFill>
                  <a:schemeClr val="accent1"/>
                </a:solidFill>
              </a:rPr>
              <a:t> Roots</a:t>
            </a:r>
          </a:p>
        </p:txBody>
      </p:sp>
      <p:sp>
        <p:nvSpPr>
          <p:cNvPr id="8201" name="Rectangle 56"/>
          <p:cNvSpPr>
            <a:spLocks noChangeArrowheads="1"/>
          </p:cNvSpPr>
          <p:nvPr/>
        </p:nvSpPr>
        <p:spPr bwMode="auto">
          <a:xfrm>
            <a:off x="6400800" y="4632325"/>
            <a:ext cx="2362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Any even root of a </a:t>
            </a:r>
          </a:p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negative number is </a:t>
            </a:r>
          </a:p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nonreal.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530352" y="1371600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3" imgW="1015920" imgH="622080" progId="Equation.DSMT4">
                  <p:embed/>
                </p:oleObj>
              </mc:Choice>
              <mc:Fallback>
                <p:oleObj name="Equation" r:id="rId3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593935" y="1561769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5" imgW="939600" imgH="444240" progId="Equation.DSMT4">
                  <p:embed/>
                </p:oleObj>
              </mc:Choice>
              <mc:Fallback>
                <p:oleObj name="Equation" r:id="rId5" imgW="9396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935" y="1561769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581318" y="1687821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7" imgW="571320" imgH="330120" progId="Equation.DSMT4">
                  <p:embed/>
                </p:oleObj>
              </mc:Choice>
              <mc:Fallback>
                <p:oleObj name="Equation" r:id="rId7" imgW="5713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318" y="1687821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200400" y="1590013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9" imgW="2361960" imgH="469800" progId="Equation.DSMT4">
                  <p:embed/>
                </p:oleObj>
              </mc:Choice>
              <mc:Fallback>
                <p:oleObj name="Equation" r:id="rId9" imgW="23619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590013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30352" y="2083417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Equation" r:id="rId11" imgW="1015920" imgH="622080" progId="Equation.DSMT4">
                  <p:embed/>
                </p:oleObj>
              </mc:Choice>
              <mc:Fallback>
                <p:oleObj name="Equation" r:id="rId11" imgW="101592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83417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602085" y="2283773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13" imgW="914400" imgH="444240" progId="Equation.DSMT4">
                  <p:embed/>
                </p:oleObj>
              </mc:Choice>
              <mc:Fallback>
                <p:oleObj name="Equation" r:id="rId13" imgW="9144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2085" y="2283773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572218" y="2414565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15" imgW="558720" imgH="330120" progId="Equation.DSMT4">
                  <p:embed/>
                </p:oleObj>
              </mc:Choice>
              <mc:Fallback>
                <p:oleObj name="Equation" r:id="rId15" imgW="55872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2218" y="2414565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186752" y="2311069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17" imgW="2361960" imgH="469800" progId="Equation.DSMT4">
                  <p:embed/>
                </p:oleObj>
              </mc:Choice>
              <mc:Fallback>
                <p:oleObj name="Equation" r:id="rId17" imgW="236196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752" y="2311069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530352" y="2830821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19" imgW="1282680" imgH="672840" progId="Equation.DSMT4">
                  <p:embed/>
                </p:oleObj>
              </mc:Choice>
              <mc:Fallback>
                <p:oleObj name="Equation" r:id="rId19" imgW="1282680" imgH="6728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30821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1868785" y="2983221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21" imgW="965160" imgH="444240" progId="Equation.DSMT4">
                  <p:embed/>
                </p:oleObj>
              </mc:Choice>
              <mc:Fallback>
                <p:oleObj name="Equation" r:id="rId21" imgW="96516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785" y="2983221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2889718" y="3127661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Equation" r:id="rId23" imgW="774360" imgH="330120" progId="Equation.DSMT4">
                  <p:embed/>
                </p:oleObj>
              </mc:Choice>
              <mc:Fallback>
                <p:oleObj name="Equation" r:id="rId23" imgW="774360" imgH="3301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718" y="3127661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720152" y="2983221"/>
          <a:ext cx="284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25" imgW="2844720" imgH="533160" progId="Equation.DSMT4">
                  <p:embed/>
                </p:oleObj>
              </mc:Choice>
              <mc:Fallback>
                <p:oleObj name="Equation" r:id="rId25" imgW="2844720" imgH="5331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0152" y="2983221"/>
                        <a:ext cx="284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530352" y="3579173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27" imgW="2044440" imgH="672840" progId="Equation.DSMT4">
                  <p:embed/>
                </p:oleObj>
              </mc:Choice>
              <mc:Fallback>
                <p:oleObj name="Equation" r:id="rId27" imgW="2044440" imgH="6728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79173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/>
        </p:nvGraphicFramePr>
        <p:xfrm>
          <a:off x="2623267" y="3745221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29" imgW="1726920" imgH="444240" progId="Equation.DSMT4">
                  <p:embed/>
                </p:oleObj>
              </mc:Choice>
              <mc:Fallback>
                <p:oleObj name="Equation" r:id="rId29" imgW="1726920" imgH="4442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3267" y="3745221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/>
        </p:nvGraphicFramePr>
        <p:xfrm>
          <a:off x="4398682" y="3862365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Equation" r:id="rId31" imgW="838080" imgH="330120" progId="Equation.DSMT4">
                  <p:embed/>
                </p:oleObj>
              </mc:Choice>
              <mc:Fallback>
                <p:oleObj name="Equation" r:id="rId31" imgW="838080" imgH="3301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8682" y="3862365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/>
        </p:nvGraphicFramePr>
        <p:xfrm>
          <a:off x="5285096" y="3731573"/>
          <a:ext cx="3670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33" imgW="3670200" imgH="533160" progId="Equation.DSMT4">
                  <p:embed/>
                </p:oleObj>
              </mc:Choice>
              <mc:Fallback>
                <p:oleObj name="Equation" r:id="rId33" imgW="3670200" imgH="5331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5096" y="3731573"/>
                        <a:ext cx="3670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/>
        </p:nvGraphicFramePr>
        <p:xfrm>
          <a:off x="530352" y="4384389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35" imgW="1460160" imgH="672840" progId="Equation.DSMT4">
                  <p:embed/>
                </p:oleObj>
              </mc:Choice>
              <mc:Fallback>
                <p:oleObj name="Equation" r:id="rId35" imgW="1460160" imgH="6728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84389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2108200" y="4519921"/>
          <a:ext cx="421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37" imgW="4216320" imgH="444240" progId="Equation.DSMT4">
                  <p:embed/>
                </p:oleObj>
              </mc:Choice>
              <mc:Fallback>
                <p:oleObj name="Equation" r:id="rId37" imgW="421632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519921"/>
                        <a:ext cx="421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Rational Exponents of the Form			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9220" name="TextBox 3"/>
          <p:cNvSpPr>
            <a:spLocks noChangeArrowheads="1"/>
          </p:cNvSpPr>
          <p:nvPr/>
        </p:nvSpPr>
        <p:spPr bwMode="auto">
          <a:xfrm>
            <a:off x="533400" y="1280160"/>
            <a:ext cx="8229600" cy="42672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Summary of the Rules for Exponents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For nonzero real numbers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and rational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numbers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m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The exponent 1:            (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any real number.)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The exponent 0:  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The product rule:</a:t>
            </a:r>
          </a:p>
          <a:p>
            <a:pPr marL="533400" indent="-533400" eaLnBrk="0" hangingPunct="0">
              <a:lnSpc>
                <a:spcPct val="25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The quotient rule: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9221" name="Object 47"/>
          <p:cNvGraphicFramePr>
            <a:graphicFrameLocks noChangeAspect="1"/>
          </p:cNvGraphicFramePr>
          <p:nvPr/>
        </p:nvGraphicFramePr>
        <p:xfrm>
          <a:off x="3022600" y="2860675"/>
          <a:ext cx="87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876240" imgH="380880" progId="Equation.DSMT4">
                  <p:embed/>
                </p:oleObj>
              </mc:Choice>
              <mc:Fallback>
                <p:oleObj name="Equation" r:id="rId3" imgW="876240" imgH="3808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2860675"/>
                        <a:ext cx="876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48"/>
          <p:cNvGraphicFramePr>
            <a:graphicFrameLocks noChangeAspect="1"/>
          </p:cNvGraphicFramePr>
          <p:nvPr/>
        </p:nvGraphicFramePr>
        <p:xfrm>
          <a:off x="3003550" y="3355975"/>
          <a:ext cx="19573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1955520" imgH="482400" progId="Equation.DSMT4">
                  <p:embed/>
                </p:oleObj>
              </mc:Choice>
              <mc:Fallback>
                <p:oleObj name="Equation" r:id="rId5" imgW="1955520" imgH="4824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3355975"/>
                        <a:ext cx="1957388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49"/>
          <p:cNvGraphicFramePr>
            <a:graphicFrameLocks noChangeAspect="1"/>
          </p:cNvGraphicFramePr>
          <p:nvPr/>
        </p:nvGraphicFramePr>
        <p:xfrm>
          <a:off x="3162300" y="3889375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7" imgW="1904760" imgH="380880" progId="Equation.DSMT4">
                  <p:embed/>
                </p:oleObj>
              </mc:Choice>
              <mc:Fallback>
                <p:oleObj name="Equation" r:id="rId7" imgW="1904760" imgH="38088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889375"/>
                        <a:ext cx="190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50"/>
          <p:cNvGraphicFramePr>
            <a:graphicFrameLocks noChangeAspect="1"/>
          </p:cNvGraphicFramePr>
          <p:nvPr/>
        </p:nvGraphicFramePr>
        <p:xfrm>
          <a:off x="3286125" y="4395788"/>
          <a:ext cx="1447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9" imgW="1447560" imgH="876240" progId="Equation.DSMT4">
                  <p:embed/>
                </p:oleObj>
              </mc:Choice>
              <mc:Fallback>
                <p:oleObj name="Equation" r:id="rId9" imgW="1447560" imgH="87624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4395788"/>
                        <a:ext cx="14478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214096"/>
              </p:ext>
            </p:extLst>
          </p:nvPr>
        </p:nvGraphicFramePr>
        <p:xfrm>
          <a:off x="6172200" y="76200"/>
          <a:ext cx="19812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1" imgW="2973600" imgH="1344600" progId="Equation.DSMT4">
                  <p:embed/>
                </p:oleObj>
              </mc:Choice>
              <mc:Fallback>
                <p:oleObj name="Equation" r:id="rId11" imgW="2973600" imgH="13446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76200"/>
                        <a:ext cx="1981200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Rational Exponents of the Form</a:t>
            </a:r>
            <a:r>
              <a:rPr lang="en-US" sz="3200" dirty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0243" name="TextBox 3"/>
          <p:cNvSpPr>
            <a:spLocks noChangeArrowheads="1"/>
          </p:cNvSpPr>
          <p:nvPr/>
        </p:nvSpPr>
        <p:spPr bwMode="auto">
          <a:xfrm>
            <a:off x="533400" y="1280160"/>
            <a:ext cx="8229600" cy="464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Summary of the Rules for Exponents (cont.)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Negative exponents:</a:t>
            </a:r>
          </a:p>
          <a:p>
            <a:pPr marL="533400" indent="-533400" eaLnBrk="0" hangingPunct="0">
              <a:lnSpc>
                <a:spcPct val="60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Power rule: </a:t>
            </a:r>
          </a:p>
          <a:p>
            <a:pPr marL="533400" indent="-533400" eaLnBrk="0" hangingPunct="0">
              <a:lnSpc>
                <a:spcPct val="45000"/>
              </a:lnSpc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Power of a product: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Power of a quotient:  </a:t>
            </a:r>
          </a:p>
        </p:txBody>
      </p:sp>
      <p:graphicFrame>
        <p:nvGraphicFramePr>
          <p:cNvPr id="10244" name="Object 34"/>
          <p:cNvGraphicFramePr>
            <a:graphicFrameLocks noChangeAspect="1"/>
          </p:cNvGraphicFramePr>
          <p:nvPr/>
        </p:nvGraphicFramePr>
        <p:xfrm>
          <a:off x="3651250" y="2174875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2616120" imgH="838080" progId="Equation.DSMT4">
                  <p:embed/>
                </p:oleObj>
              </mc:Choice>
              <mc:Fallback>
                <p:oleObj name="Equation" r:id="rId3" imgW="2616120" imgH="8380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174875"/>
                        <a:ext cx="261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35"/>
          <p:cNvGraphicFramePr>
            <a:graphicFrameLocks noChangeAspect="1"/>
          </p:cNvGraphicFramePr>
          <p:nvPr/>
        </p:nvGraphicFramePr>
        <p:xfrm>
          <a:off x="2349500" y="3114675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1650960" imgH="634680" progId="Equation.DSMT4">
                  <p:embed/>
                </p:oleObj>
              </mc:Choice>
              <mc:Fallback>
                <p:oleObj name="Equation" r:id="rId5" imgW="1650960" imgH="6346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3114675"/>
                        <a:ext cx="1651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36"/>
          <p:cNvGraphicFramePr>
            <a:graphicFrameLocks noChangeAspect="1"/>
          </p:cNvGraphicFramePr>
          <p:nvPr/>
        </p:nvGraphicFramePr>
        <p:xfrm>
          <a:off x="3556948" y="3978275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1790640" imgH="533160" progId="Equation.DSMT4">
                  <p:embed/>
                </p:oleObj>
              </mc:Choice>
              <mc:Fallback>
                <p:oleObj name="Equation" r:id="rId7" imgW="1790640" imgH="53316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948" y="3978275"/>
                        <a:ext cx="1790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37"/>
          <p:cNvGraphicFramePr>
            <a:graphicFrameLocks noChangeAspect="1"/>
          </p:cNvGraphicFramePr>
          <p:nvPr/>
        </p:nvGraphicFramePr>
        <p:xfrm>
          <a:off x="3639498" y="4765675"/>
          <a:ext cx="1536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9" imgW="1536480" imgH="990360" progId="Equation.DSMT4">
                  <p:embed/>
                </p:oleObj>
              </mc:Choice>
              <mc:Fallback>
                <p:oleObj name="Equation" r:id="rId9" imgW="1536480" imgH="99036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9498" y="4765675"/>
                        <a:ext cx="15367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6172200" y="89848"/>
          <a:ext cx="19812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1" imgW="2973600" imgH="1344600" progId="Equation.DSMT4">
                  <p:embed/>
                </p:oleObj>
              </mc:Choice>
              <mc:Fallback>
                <p:oleObj name="Equation" r:id="rId11" imgW="2973600" imgH="1344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89848"/>
                        <a:ext cx="1981200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Rational Exponents of the Form</a:t>
            </a:r>
            <a:r>
              <a:rPr lang="en-US" sz="3200" dirty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267" name="Object 33"/>
          <p:cNvGraphicFramePr>
            <a:graphicFrameLocks noChangeAspect="1"/>
          </p:cNvGraphicFramePr>
          <p:nvPr/>
        </p:nvGraphicFramePr>
        <p:xfrm>
          <a:off x="3276600" y="12573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573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extBox 3"/>
          <p:cNvSpPr>
            <a:spLocks noChangeArrowheads="1"/>
          </p:cNvSpPr>
          <p:nvPr/>
        </p:nvSpPr>
        <p:spPr bwMode="auto">
          <a:xfrm>
            <a:off x="533400" y="1280160"/>
            <a:ext cx="8229600" cy="41910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a positive integer, </a:t>
            </a:r>
            <a:r>
              <a:rPr lang="en-US" sz="2800" b="0" i="1" dirty="0">
                <a:solidFill>
                  <a:srgbClr val="000000"/>
                </a:solidFill>
                <a:latin typeface="Calibri" pitchFamily="34" charset="0"/>
              </a:rPr>
              <a:t>m </a:t>
            </a: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is any integer, and       is a 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real number, then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0" dirty="0">
                <a:solidFill>
                  <a:srgbClr val="000000"/>
                </a:solidFill>
                <a:latin typeface="Calibri" pitchFamily="34" charset="0"/>
              </a:rPr>
              <a:t>In radical notation:</a:t>
            </a: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sz="2800" b="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1269" name="Object 37"/>
          <p:cNvGraphicFramePr>
            <a:graphicFrameLocks noChangeAspect="1"/>
          </p:cNvGraphicFramePr>
          <p:nvPr/>
        </p:nvGraphicFramePr>
        <p:xfrm>
          <a:off x="7162800" y="1602472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5" imgW="368140" imgH="622030" progId="Equation.DSMT4">
                  <p:embed/>
                </p:oleObj>
              </mc:Choice>
              <mc:Fallback>
                <p:oleObj name="Equation" r:id="rId5" imgW="368140" imgH="62203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602472"/>
                        <a:ext cx="368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38"/>
          <p:cNvGraphicFramePr>
            <a:graphicFrameLocks noChangeAspect="1"/>
          </p:cNvGraphicFramePr>
          <p:nvPr/>
        </p:nvGraphicFramePr>
        <p:xfrm>
          <a:off x="3124200" y="2944504"/>
          <a:ext cx="2895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7" imgW="2895480" imgH="749160" progId="Equation.DSMT4">
                  <p:embed/>
                </p:oleObj>
              </mc:Choice>
              <mc:Fallback>
                <p:oleObj name="Equation" r:id="rId7" imgW="2895480" imgH="74916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944504"/>
                        <a:ext cx="28956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39"/>
          <p:cNvGraphicFramePr>
            <a:graphicFrameLocks noChangeAspect="1"/>
          </p:cNvGraphicFramePr>
          <p:nvPr/>
        </p:nvGraphicFramePr>
        <p:xfrm>
          <a:off x="3175000" y="4457700"/>
          <a:ext cx="2794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9" imgW="2793960" imgH="799920" progId="Equation.DSMT4">
                  <p:embed/>
                </p:oleObj>
              </mc:Choice>
              <mc:Fallback>
                <p:oleObj name="Equation" r:id="rId9" imgW="2793960" imgH="79992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4457700"/>
                        <a:ext cx="27940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35"/>
          <p:cNvGraphicFramePr>
            <a:graphicFrameLocks noChangeAspect="1"/>
          </p:cNvGraphicFramePr>
          <p:nvPr/>
        </p:nvGraphicFramePr>
        <p:xfrm>
          <a:off x="6172200" y="90487"/>
          <a:ext cx="19812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1" imgW="2973600" imgH="1344600" progId="Equation.DSMT4">
                  <p:embed/>
                </p:oleObj>
              </mc:Choice>
              <mc:Fallback>
                <p:oleObj name="Equation" r:id="rId11" imgW="2973600" imgH="13446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90487"/>
                        <a:ext cx="1981200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971800" y="1219200"/>
          <a:ext cx="3092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3" imgW="4816080" imgH="938880" progId="Equation.DSMT4">
                  <p:embed/>
                </p:oleObj>
              </mc:Choice>
              <mc:Fallback>
                <p:oleObj name="Equation" r:id="rId13" imgW="4816080" imgH="938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219200"/>
                        <a:ext cx="309245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Conversion from Exponential Notation to Radical Notation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Assume that each variable represents a positive real </a:t>
            </a: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number. Each expression is changed to an equivalent </a:t>
            </a: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expression in either radical or exponential notation.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293" name="Rectangle 41"/>
          <p:cNvSpPr>
            <a:spLocks noChangeArrowheads="1"/>
          </p:cNvSpPr>
          <p:nvPr/>
        </p:nvSpPr>
        <p:spPr bwMode="auto">
          <a:xfrm>
            <a:off x="2971800" y="30734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Note that the index, 3, is the denominator in the rational exponent.</a:t>
            </a:r>
          </a:p>
        </p:txBody>
      </p:sp>
      <p:sp>
        <p:nvSpPr>
          <p:cNvPr id="12295" name="Rectangle 43"/>
          <p:cNvSpPr>
            <a:spLocks noChangeArrowheads="1"/>
          </p:cNvSpPr>
          <p:nvPr/>
        </p:nvSpPr>
        <p:spPr bwMode="auto">
          <a:xfrm>
            <a:off x="2971800" y="413385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Note that the coefficient, 3, is not affected by the exponent.</a:t>
            </a:r>
          </a:p>
        </p:txBody>
      </p:sp>
      <p:sp>
        <p:nvSpPr>
          <p:cNvPr id="12297" name="Rectangle 45"/>
          <p:cNvSpPr>
            <a:spLocks noChangeArrowheads="1"/>
          </p:cNvSpPr>
          <p:nvPr/>
        </p:nvSpPr>
        <p:spPr bwMode="auto">
          <a:xfrm>
            <a:off x="2971800" y="5041900"/>
            <a:ext cx="5105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Note that </a:t>
            </a:r>
            <a:r>
              <a:rPr lang="en-US" sz="2000" b="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1 is the understood coefficient.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0352" y="28194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850680" imgH="622080" progId="Equation.DSMT4">
                  <p:embed/>
                </p:oleObj>
              </mc:Choice>
              <mc:Fallback>
                <p:oleObj name="Equation" r:id="rId3" imgW="8506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94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447800" y="29718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901440" imgH="495000" progId="Equation.DSMT4">
                  <p:embed/>
                </p:oleObj>
              </mc:Choice>
              <mc:Fallback>
                <p:oleObj name="Equation" r:id="rId5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30352" y="3817960"/>
          <a:ext cx="1028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1028520" imgH="622080" progId="Equation.DSMT4">
                  <p:embed/>
                </p:oleObj>
              </mc:Choice>
              <mc:Fallback>
                <p:oleObj name="Equation" r:id="rId7" imgW="10285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17960"/>
                        <a:ext cx="1028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621808" y="3974152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1079280" imgH="495000" progId="Equation.DSMT4">
                  <p:embed/>
                </p:oleObj>
              </mc:Choice>
              <mc:Fallback>
                <p:oleObj name="Equation" r:id="rId9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1808" y="3974152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30352" y="473236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1" imgW="1054080" imgH="622080" progId="Equation.DSMT4">
                  <p:embed/>
                </p:oleObj>
              </mc:Choice>
              <mc:Fallback>
                <p:oleObj name="Equation" r:id="rId11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3236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1676400" y="4888552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3" imgW="1104840" imgH="495000" progId="Equation.DSMT4">
                  <p:embed/>
                </p:oleObj>
              </mc:Choice>
              <mc:Fallback>
                <p:oleObj name="Equation" r:id="rId13" imgW="11048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888552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5" grpId="0"/>
      <p:bldP spid="1229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744</Words>
  <Application>Microsoft Office PowerPoint</Application>
  <PresentationFormat>On-screen Show (4:3)</PresentationFormat>
  <Paragraphs>131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Calibri</vt:lpstr>
      <vt:lpstr>Symbol</vt:lpstr>
      <vt:lpstr>Courier New</vt:lpstr>
      <vt:lpstr>Arial</vt:lpstr>
      <vt:lpstr>Office Theme</vt:lpstr>
      <vt:lpstr>Equation</vt:lpstr>
      <vt:lpstr>Section 9.3</vt:lpstr>
      <vt:lpstr>Objectives</vt:lpstr>
      <vt:lpstr> </vt:lpstr>
      <vt:lpstr> </vt:lpstr>
      <vt:lpstr>Example 1: Evaluating Principal nth Roots</vt:lpstr>
      <vt:lpstr>Rational Exponents of the Form   </vt:lpstr>
      <vt:lpstr>Rational Exponents of the Form   </vt:lpstr>
      <vt:lpstr>Rational Exponents of the Form   </vt:lpstr>
      <vt:lpstr>Example 2: Conversion from Exponential Notation to Radical Notation</vt:lpstr>
      <vt:lpstr>Example 2: Conversion from Exponential Notation to Radical Notation (cont.)</vt:lpstr>
      <vt:lpstr>Simplifying Expressions with Rational Exponents</vt:lpstr>
      <vt:lpstr>Example 3: Simplifying Expressions with Rational Exponents</vt:lpstr>
      <vt:lpstr>Example 3: Simplifying Expressions with Rational Exponents (cont.)</vt:lpstr>
      <vt:lpstr>Example 3: Simplifying Expressions with Rational Exponents (cont.)</vt:lpstr>
      <vt:lpstr>Example 4: Simplifying Radical Notation by Changing to Exponential Notation</vt:lpstr>
      <vt:lpstr>Example 4: Simplifying Radical Notation by Changing to Exponential Notation (cont.)</vt:lpstr>
      <vt:lpstr>Evaluating Roots with a TI-84 Plus Calculator (The        key)   </vt:lpstr>
      <vt:lpstr>Example 5: Evaluating Rational Exponents with a Calculator</vt:lpstr>
      <vt:lpstr>Example 5: Evaluating Rational Exponents with a Calculator (cont.)</vt:lpstr>
      <vt:lpstr>Example 5: Evaluating Rational Exponents with a Calculator (cont.)</vt:lpstr>
      <vt:lpstr>Example 5: Evaluating Rational Exponents with a Calculator (cont.)</vt:lpstr>
      <vt:lpstr>Practice Problems</vt:lpstr>
      <vt:lpstr>Practice Problem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2016-10-04T19:46:24Z</dcterms:modified>
</cp:coreProperties>
</file>