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CCFFCC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e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152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1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0" Type="http://schemas.openxmlformats.org/officeDocument/2006/relationships/image" Target="../media/image149.wmf"/><Relationship Id="rId4" Type="http://schemas.openxmlformats.org/officeDocument/2006/relationships/image" Target="../media/image144.wmf"/><Relationship Id="rId9" Type="http://schemas.openxmlformats.org/officeDocument/2006/relationships/image" Target="../media/image1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D69D-BC57-43A5-813A-EE1C888119A6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E463-8742-483E-AC9B-5D47FAD07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4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28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7" Type="http://schemas.openxmlformats.org/officeDocument/2006/relationships/image" Target="../media/image1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oleObject" Target="../embeddings/oleObject120.bin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4.wmf"/><Relationship Id="rId5" Type="http://schemas.openxmlformats.org/officeDocument/2006/relationships/image" Target="../media/image125.png"/><Relationship Id="rId10" Type="http://schemas.openxmlformats.org/officeDocument/2006/relationships/oleObject" Target="../embeddings/oleObject123.bin"/><Relationship Id="rId4" Type="http://schemas.openxmlformats.org/officeDocument/2006/relationships/image" Target="../media/image121.wmf"/><Relationship Id="rId9" Type="http://schemas.openxmlformats.org/officeDocument/2006/relationships/image" Target="../media/image1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28.png"/><Relationship Id="rId4" Type="http://schemas.openxmlformats.org/officeDocument/2006/relationships/image" Target="../media/image1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3.bin"/><Relationship Id="rId25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0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oleObject" Target="../embeddings/oleObject136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28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45.bin"/><Relationship Id="rId25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48.wmf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2.bin"/><Relationship Id="rId24" Type="http://schemas.openxmlformats.org/officeDocument/2006/relationships/oleObject" Target="../embeddings/oleObject149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image" Target="../media/image149.wmf"/><Relationship Id="rId28" Type="http://schemas.openxmlformats.org/officeDocument/2006/relationships/image" Target="../media/image151.wmf"/><Relationship Id="rId10" Type="http://schemas.openxmlformats.org/officeDocument/2006/relationships/image" Target="../media/image144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6.wmf"/><Relationship Id="rId22" Type="http://schemas.openxmlformats.org/officeDocument/2006/relationships/oleObject" Target="../embeddings/oleObject148.bin"/><Relationship Id="rId27" Type="http://schemas.openxmlformats.org/officeDocument/2006/relationships/oleObject" Target="../embeddings/oleObject151.bin"/><Relationship Id="rId30" Type="http://schemas.openxmlformats.org/officeDocument/2006/relationships/image" Target="../media/image15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Operations with Radicals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Multiplication of Radicals (cont.)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21437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13316" name="Object 42"/>
          <p:cNvGraphicFramePr>
            <a:graphicFrameLocks noChangeAspect="1"/>
          </p:cNvGraphicFramePr>
          <p:nvPr/>
        </p:nvGraphicFramePr>
        <p:xfrm>
          <a:off x="530352" y="1371600"/>
          <a:ext cx="3289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3289300" imgH="660400" progId="Equation.DSMT4">
                  <p:embed/>
                </p:oleObj>
              </mc:Choice>
              <mc:Fallback>
                <p:oleObj name="Equation" r:id="rId3" imgW="3289300" imgH="660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3289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44"/>
          <p:cNvGraphicFramePr>
            <a:graphicFrameLocks noChangeAspect="1"/>
          </p:cNvGraphicFramePr>
          <p:nvPr/>
        </p:nvGraphicFramePr>
        <p:xfrm>
          <a:off x="5562600" y="2927350"/>
          <a:ext cx="227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2273300" imgH="355600" progId="Equation.DSMT4">
                  <p:embed/>
                </p:oleObj>
              </mc:Choice>
              <mc:Fallback>
                <p:oleObj name="Equation" r:id="rId5" imgW="2273300" imgH="355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27350"/>
                        <a:ext cx="2273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30352" y="2784144"/>
          <a:ext cx="273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7" imgW="2730240" imgH="622080" progId="Equation.DSMT4">
                  <p:embed/>
                </p:oleObj>
              </mc:Choice>
              <mc:Fallback>
                <p:oleObj name="Equation" r:id="rId7" imgW="273024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84144"/>
                        <a:ext cx="2730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352800" y="2743200"/>
          <a:ext cx="2095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9" imgW="2095200" imgH="672840" progId="Equation.DSMT4">
                  <p:embed/>
                </p:oleObj>
              </mc:Choice>
              <mc:Fallback>
                <p:oleObj name="Equation" r:id="rId9" imgW="209520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2095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352800" y="3581400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1" imgW="1307880" imgH="291960" progId="Equation.DSMT4">
                  <p:embed/>
                </p:oleObj>
              </mc:Choice>
              <mc:Fallback>
                <p:oleObj name="Equation" r:id="rId11" imgW="13078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308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Rationalizing Denominators of Rational Expressions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4340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45110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533400" indent="-533400" algn="ctr" eaLnBrk="0" hangingPunct="0">
              <a:lnSpc>
                <a:spcPct val="3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To Rationalize a Denominator Containing a Square Root or a Cube Root</a:t>
            </a:r>
          </a:p>
          <a:p>
            <a:pPr marL="463550" indent="-463550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If the denominator contains a square root, multiply both the numerator and denominator by an expression that will give a denominator with no square roots.</a:t>
            </a:r>
          </a:p>
          <a:p>
            <a:pPr marL="463550" indent="-463550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2.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If the denominator contains a cube root, multiply both the numerator and denominator by an expression that will give a denominator with no cube roots.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Rationalizing the Denominator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14859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each radical expression so that the denominator contains no radicals. Assume all variables represent positive numbers.</a:t>
            </a:r>
          </a:p>
          <a:p>
            <a:pPr>
              <a:buFont typeface="Courier New" pitchFamily="49" charset="0"/>
              <a:buNone/>
              <a:tabLst>
                <a:tab pos="14859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  <a:tabLst>
                <a:tab pos="14859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  <a:tabLst>
                <a:tab pos="14859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	</a:t>
            </a:r>
            <a:r>
              <a:rPr lang="en-US" i="0" dirty="0">
                <a:solidFill>
                  <a:schemeClr val="tx1"/>
                </a:solidFill>
              </a:rPr>
              <a:t>Multiply the numerator and denominator by </a:t>
            </a:r>
          </a:p>
          <a:p>
            <a:pPr>
              <a:buFont typeface="Courier New" pitchFamily="49" charset="0"/>
              <a:buNone/>
              <a:tabLst>
                <a:tab pos="1485900" algn="l"/>
              </a:tabLst>
            </a:pPr>
            <a:r>
              <a:rPr lang="en-US" i="0" dirty="0">
                <a:solidFill>
                  <a:schemeClr val="tx1"/>
                </a:solidFill>
              </a:rPr>
              <a:t>	       because                a perfect square.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  <a:tabLst>
                <a:tab pos="14859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5364" name="Object 45"/>
          <p:cNvGraphicFramePr>
            <a:graphicFrameLocks noChangeAspect="1"/>
          </p:cNvGraphicFramePr>
          <p:nvPr/>
        </p:nvGraphicFramePr>
        <p:xfrm>
          <a:off x="530352" y="2667000"/>
          <a:ext cx="1016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016000" imgH="965200" progId="Equation.DSMT4">
                  <p:embed/>
                </p:oleObj>
              </mc:Choice>
              <mc:Fallback>
                <p:oleObj name="Equation" r:id="rId3" imgW="1016000" imgH="9652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67000"/>
                        <a:ext cx="1016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6"/>
          <p:cNvGraphicFramePr>
            <a:graphicFrameLocks noChangeAspect="1"/>
          </p:cNvGraphicFramePr>
          <p:nvPr/>
        </p:nvGraphicFramePr>
        <p:xfrm>
          <a:off x="2032000" y="4178300"/>
          <a:ext cx="46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469696" imgH="444307" progId="Equation.DSMT4">
                  <p:embed/>
                </p:oleObj>
              </mc:Choice>
              <mc:Fallback>
                <p:oleObj name="Equation" r:id="rId5" imgW="469696" imgH="444307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178300"/>
                        <a:ext cx="469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47"/>
          <p:cNvGraphicFramePr>
            <a:graphicFrameLocks noChangeAspect="1"/>
          </p:cNvGraphicFramePr>
          <p:nvPr/>
        </p:nvGraphicFramePr>
        <p:xfrm>
          <a:off x="3860800" y="4318000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1129810" imgH="330057" progId="Equation.DSMT4">
                  <p:embed/>
                </p:oleObj>
              </mc:Choice>
              <mc:Fallback>
                <p:oleObj name="Equation" r:id="rId7" imgW="1129810" imgH="330057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318000"/>
                        <a:ext cx="1130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042312" y="4894428"/>
          <a:ext cx="53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9" imgW="533160" imgH="965160" progId="Equation.DSMT4">
                  <p:embed/>
                </p:oleObj>
              </mc:Choice>
              <mc:Fallback>
                <p:oleObj name="Equation" r:id="rId9" imgW="53316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312" y="4894428"/>
                        <a:ext cx="53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595048" y="4894428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1" imgW="1447560" imgH="965160" progId="Equation.DSMT4">
                  <p:embed/>
                </p:oleObj>
              </mc:Choice>
              <mc:Fallback>
                <p:oleObj name="Equation" r:id="rId11" imgW="1447560" imgH="965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048" y="4894428"/>
                        <a:ext cx="1447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064456" y="4894428"/>
          <a:ext cx="977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3" imgW="977760" imgH="965160" progId="Equation.DSMT4">
                  <p:embed/>
                </p:oleObj>
              </mc:Choice>
              <mc:Fallback>
                <p:oleObj name="Equation" r:id="rId13" imgW="977760" imgH="965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456" y="4894428"/>
                        <a:ext cx="977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6082352" y="4919828"/>
          <a:ext cx="977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5" imgW="977760" imgH="914400" progId="Equation.DSMT4">
                  <p:embed/>
                </p:oleObj>
              </mc:Choice>
              <mc:Fallback>
                <p:oleObj name="Equation" r:id="rId15" imgW="97776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352" y="4919828"/>
                        <a:ext cx="977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Rationalizing the Denominator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because              	           a perfect square expression.</a:t>
            </a:r>
            <a:endParaRPr lang="en-US" b="1" i="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8" name="Object 30"/>
          <p:cNvGraphicFramePr>
            <a:graphicFrameLocks noChangeAspect="1"/>
          </p:cNvGraphicFramePr>
          <p:nvPr/>
        </p:nvGraphicFramePr>
        <p:xfrm>
          <a:off x="530352" y="1371600"/>
          <a:ext cx="137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371600" imgH="939800" progId="Equation.DSMT4">
                  <p:embed/>
                </p:oleObj>
              </mc:Choice>
              <mc:Fallback>
                <p:oleObj name="Equation" r:id="rId3" imgW="1371600" imgH="939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371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1"/>
          <p:cNvGraphicFramePr>
            <a:graphicFrameLocks noChangeAspect="1"/>
          </p:cNvGraphicFramePr>
          <p:nvPr/>
        </p:nvGraphicFramePr>
        <p:xfrm>
          <a:off x="7010400" y="3035300"/>
          <a:ext cx="660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660113" imgH="444307" progId="Equation.DSMT4">
                  <p:embed/>
                </p:oleObj>
              </mc:Choice>
              <mc:Fallback>
                <p:oleObj name="Equation" r:id="rId5" imgW="660113" imgH="444307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35300"/>
                        <a:ext cx="660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5"/>
          <p:cNvGraphicFramePr>
            <a:graphicFrameLocks noChangeAspect="1"/>
          </p:cNvGraphicFramePr>
          <p:nvPr/>
        </p:nvGraphicFramePr>
        <p:xfrm>
          <a:off x="1879600" y="3568700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7" imgW="2171700" imgH="419100" progId="Equation.DSMT4">
                  <p:embed/>
                </p:oleObj>
              </mc:Choice>
              <mc:Fallback>
                <p:oleObj name="Equation" r:id="rId7" imgW="2171700" imgH="4191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568700"/>
                        <a:ext cx="2171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219200" y="4337524"/>
          <a:ext cx="88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9" imgW="888840" imgH="939600" progId="Equation.DSMT4">
                  <p:embed/>
                </p:oleObj>
              </mc:Choice>
              <mc:Fallback>
                <p:oleObj name="Equation" r:id="rId9" imgW="88884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37524"/>
                        <a:ext cx="889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2125497" y="4324824"/>
          <a:ext cx="1155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1" imgW="1155600" imgH="965160" progId="Equation.DSMT4">
                  <p:embed/>
                </p:oleObj>
              </mc:Choice>
              <mc:Fallback>
                <p:oleObj name="Equation" r:id="rId11" imgW="1155600" imgH="965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497" y="4324824"/>
                        <a:ext cx="1155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298494" y="4324824"/>
          <a:ext cx="1993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3" imgW="1993680" imgH="965160" progId="Equation.DSMT4">
                  <p:embed/>
                </p:oleObj>
              </mc:Choice>
              <mc:Fallback>
                <p:oleObj name="Equation" r:id="rId13" imgW="1993680" imgH="965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94" y="4324824"/>
                        <a:ext cx="1993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309691" y="4299424"/>
          <a:ext cx="1308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5" imgW="1307880" imgH="1015920" progId="Equation.DSMT4">
                  <p:embed/>
                </p:oleObj>
              </mc:Choice>
              <mc:Fallback>
                <p:oleObj name="Equation" r:id="rId15" imgW="1307880" imgH="1015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691" y="4299424"/>
                        <a:ext cx="1308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6635088" y="4350224"/>
          <a:ext cx="115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7" imgW="1155600" imgH="914400" progId="Equation.DSMT4">
                  <p:embed/>
                </p:oleObj>
              </mc:Choice>
              <mc:Fallback>
                <p:oleObj name="Equation" r:id="rId17" imgW="115560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088" y="4350224"/>
                        <a:ext cx="115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Rationalizing the Denominator 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 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because                              a perfect cube expression.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48"/>
          <p:cNvGraphicFramePr>
            <a:graphicFrameLocks noChangeAspect="1"/>
          </p:cNvGraphicFramePr>
          <p:nvPr/>
        </p:nvGraphicFramePr>
        <p:xfrm>
          <a:off x="530352" y="1371600"/>
          <a:ext cx="1371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1371600" imgH="952500" progId="Equation.DSMT4">
                  <p:embed/>
                </p:oleObj>
              </mc:Choice>
              <mc:Fallback>
                <p:oleObj name="Equation" r:id="rId3" imgW="1371600" imgH="9525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3716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9"/>
          <p:cNvGraphicFramePr>
            <a:graphicFrameLocks noChangeAspect="1"/>
          </p:cNvGraphicFramePr>
          <p:nvPr/>
        </p:nvGraphicFramePr>
        <p:xfrm>
          <a:off x="7035800" y="2781300"/>
          <a:ext cx="78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787400" imgH="558800" progId="Equation.DSMT4">
                  <p:embed/>
                </p:oleObj>
              </mc:Choice>
              <mc:Fallback>
                <p:oleObj name="Equation" r:id="rId5" imgW="787400" imgH="558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781300"/>
                        <a:ext cx="787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50"/>
          <p:cNvGraphicFramePr>
            <a:graphicFrameLocks noChangeAspect="1"/>
          </p:cNvGraphicFramePr>
          <p:nvPr/>
        </p:nvGraphicFramePr>
        <p:xfrm>
          <a:off x="1816100" y="3352800"/>
          <a:ext cx="2311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2311400" imgH="444500" progId="Equation.DSMT4">
                  <p:embed/>
                </p:oleObj>
              </mc:Choice>
              <mc:Fallback>
                <p:oleObj name="Equation" r:id="rId7" imgW="2311400" imgH="4445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352800"/>
                        <a:ext cx="2311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371600" y="4124656"/>
          <a:ext cx="889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9" imgW="888840" imgH="952200" progId="Equation.DSMT4">
                  <p:embed/>
                </p:oleObj>
              </mc:Choice>
              <mc:Fallback>
                <p:oleObj name="Equation" r:id="rId9" imgW="88884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24656"/>
                        <a:ext cx="889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341033" y="4035425"/>
          <a:ext cx="2133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1" imgW="2133360" imgH="1130040" progId="Equation.DSMT4">
                  <p:embed/>
                </p:oleObj>
              </mc:Choice>
              <mc:Fallback>
                <p:oleObj name="Equation" r:id="rId11" imgW="2133360" imgH="1130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033" y="4035425"/>
                        <a:ext cx="21336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555066" y="4035756"/>
          <a:ext cx="13081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3" imgW="1307880" imgH="1130040" progId="Equation.DSMT4">
                  <p:embed/>
                </p:oleObj>
              </mc:Choice>
              <mc:Fallback>
                <p:oleObj name="Equation" r:id="rId13" imgW="1307880" imgH="1130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066" y="4035756"/>
                        <a:ext cx="13081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943600" y="4086556"/>
          <a:ext cx="1295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5" imgW="1295280" imgH="1028520" progId="Equation.DSMT4">
                  <p:embed/>
                </p:oleObj>
              </mc:Choice>
              <mc:Fallback>
                <p:oleObj name="Equation" r:id="rId15" imgW="1295280" imgH="10285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086556"/>
                        <a:ext cx="1295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Rationalizing Denominators of Rational Expressions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6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38068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 eaLnBrk="0" hangingPunct="0">
              <a:lnSpc>
                <a:spcPct val="3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To Rationalize a Denominator Containing a Sum or Difference Involving Square Roots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If the denominator of a fraction contains a sum or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difference involving a square root, rationalize the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denominator by multiplying both the numerator and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denominator by the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conjugate of the denominator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If the denominator is of the form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−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, multiply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both the numerator and denominator by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Rationalizing Denominators of Rational Expressions</a:t>
            </a:r>
          </a:p>
        </p:txBody>
      </p:sp>
      <p:sp>
        <p:nvSpPr>
          <p:cNvPr id="19459" name="AutoShape 3"/>
          <p:cNvSpPr>
            <a:spLocks noGrp="1" noChangeAspect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0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29495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 eaLnBrk="0" hangingPunct="0">
              <a:lnSpc>
                <a:spcPct val="3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To Rationalize a Denominator Containing a Sum or Difference Involving Square Roots (cont.)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2.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If the denominator is of the form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, multiply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both the numerator and denominator by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−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The new denominator will be the difference of two </a:t>
            </a: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squares and therefore will not contain a radical term.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each expression by rationalizing the denominator.</a:t>
            </a: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 	     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15"/>
          <p:cNvGraphicFramePr>
            <a:graphicFrameLocks noChangeAspect="1"/>
          </p:cNvGraphicFramePr>
          <p:nvPr/>
        </p:nvGraphicFramePr>
        <p:xfrm>
          <a:off x="3276600" y="1790700"/>
          <a:ext cx="9144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443345" imgH="738909" progId="Equation.DSMT4">
                  <p:embed/>
                </p:oleObj>
              </mc:Choice>
              <mc:Fallback>
                <p:oleObj name="Equation" r:id="rId3" imgW="443345" imgH="73890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9"/>
          <p:cNvGraphicFramePr>
            <a:graphicFrameLocks noChangeAspect="1"/>
          </p:cNvGraphicFramePr>
          <p:nvPr/>
        </p:nvGraphicFramePr>
        <p:xfrm>
          <a:off x="535958" y="2286000"/>
          <a:ext cx="1498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498600" imgH="876300" progId="Equation.DSMT4">
                  <p:embed/>
                </p:oleObj>
              </mc:Choice>
              <mc:Fallback>
                <p:oleObj name="Equation" r:id="rId5" imgW="1498600" imgH="876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58" y="2286000"/>
                        <a:ext cx="1498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0"/>
          <p:cNvGraphicFramePr>
            <a:graphicFrameLocks noChangeAspect="1"/>
          </p:cNvGraphicFramePr>
          <p:nvPr/>
        </p:nvGraphicFramePr>
        <p:xfrm>
          <a:off x="7061200" y="3782704"/>
          <a:ext cx="102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1028254" imgH="444307" progId="Equation.DSMT4">
                  <p:embed/>
                </p:oleObj>
              </mc:Choice>
              <mc:Fallback>
                <p:oleObj name="Equation" r:id="rId7" imgW="1028254" imgH="44430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3782704"/>
                        <a:ext cx="1028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22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457677" imgH="793306" progId="Equation.DSMT4">
                  <p:embed/>
                </p:oleObj>
              </mc:Choice>
              <mc:Fallback>
                <p:oleObj name="Equation" r:id="rId9" imgW="457677" imgH="7933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24"/>
          <p:cNvGraphicFramePr>
            <a:graphicFrameLocks noChangeAspect="1"/>
          </p:cNvGraphicFramePr>
          <p:nvPr/>
        </p:nvGraphicFramePr>
        <p:xfrm>
          <a:off x="4762500" y="4925704"/>
          <a:ext cx="378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1" imgW="3784320" imgH="342720" progId="Equation.DSMT4">
                  <p:embed/>
                </p:oleObj>
              </mc:Choice>
              <mc:Fallback>
                <p:oleObj name="Equation" r:id="rId11" imgW="3784320" imgH="342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4925704"/>
                        <a:ext cx="3784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535958" y="4677768"/>
          <a:ext cx="101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13" imgW="1015920" imgH="888840" progId="Equation.DSMT4">
                  <p:embed/>
                </p:oleObj>
              </mc:Choice>
              <mc:Fallback>
                <p:oleObj name="Equation" r:id="rId13" imgW="1015920" imgH="888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58" y="4677768"/>
                        <a:ext cx="1016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676400" y="4468504"/>
          <a:ext cx="2743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5" imgW="2743200" imgH="1282680" progId="Equation.DSMT4">
                  <p:embed/>
                </p:oleObj>
              </mc:Choice>
              <mc:Fallback>
                <p:oleObj name="Equation" r:id="rId15" imgW="2743200" imgH="1282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68504"/>
                        <a:ext cx="27432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 (cont.)</a:t>
            </a:r>
          </a:p>
        </p:txBody>
      </p:sp>
      <p:sp>
        <p:nvSpPr>
          <p:cNvPr id="21509" name="Rectangle 31"/>
          <p:cNvSpPr>
            <a:spLocks noChangeArrowheads="1"/>
          </p:cNvSpPr>
          <p:nvPr/>
        </p:nvSpPr>
        <p:spPr bwMode="auto">
          <a:xfrm>
            <a:off x="3733800" y="1594798"/>
            <a:ext cx="420624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The denominator is the difference of two squares.</a:t>
            </a:r>
          </a:p>
        </p:txBody>
      </p:sp>
      <p:sp>
        <p:nvSpPr>
          <p:cNvPr id="21510" name="Rectangle 32"/>
          <p:cNvSpPr>
            <a:spLocks noChangeArrowheads="1"/>
          </p:cNvSpPr>
          <p:nvPr/>
        </p:nvSpPr>
        <p:spPr bwMode="auto">
          <a:xfrm>
            <a:off x="3733800" y="3855184"/>
            <a:ext cx="4206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The denominator is a rational number. Note that the numerator is now irrational.  However, this is generally preferred over having an irrational denominator.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670050" y="1169988"/>
          <a:ext cx="1816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1815840" imgH="1346040" progId="Equation.DSMT4">
                  <p:embed/>
                </p:oleObj>
              </mc:Choice>
              <mc:Fallback>
                <p:oleObj name="Equation" r:id="rId3" imgW="1815840" imgH="1346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1169988"/>
                        <a:ext cx="1816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670050" y="2684992"/>
          <a:ext cx="1727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1726920" imgH="1041120" progId="Equation.DSMT4">
                  <p:embed/>
                </p:oleObj>
              </mc:Choice>
              <mc:Fallback>
                <p:oleObj name="Equation" r:id="rId5" imgW="1726920" imgH="1041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684992"/>
                        <a:ext cx="1727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670050" y="3895196"/>
          <a:ext cx="1727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7" imgW="1726920" imgH="1041120" progId="Equation.DSMT4">
                  <p:embed/>
                </p:oleObj>
              </mc:Choice>
              <mc:Fallback>
                <p:oleObj name="Equation" r:id="rId7" imgW="1726920" imgH="1041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895196"/>
                        <a:ext cx="1727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670050" y="51054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9" imgW="1295280" imgH="914400" progId="Equation.DSMT4">
                  <p:embed/>
                </p:oleObj>
              </mc:Choice>
              <mc:Fallback>
                <p:oleObj name="Equation" r:id="rId9" imgW="1295280" imgH="914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5105400"/>
                        <a:ext cx="1295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895600" y="47244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1" imgW="139680" imgH="190440" progId="Equation.DSMT4">
                  <p:embed/>
                </p:oleObj>
              </mc:Choice>
              <mc:Fallback>
                <p:oleObj name="Equation" r:id="rId11" imgW="139680" imgH="190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1905000" y="40386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540000" y="46482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 (cont.)</a:t>
            </a:r>
          </a:p>
        </p:txBody>
      </p:sp>
      <p:sp>
        <p:nvSpPr>
          <p:cNvPr id="22531" name="Rectangle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22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3"/>
          <p:cNvGraphicFramePr>
            <a:graphicFrameLocks noChangeAspect="1"/>
          </p:cNvGraphicFramePr>
          <p:nvPr/>
        </p:nvGraphicFramePr>
        <p:xfrm>
          <a:off x="533400" y="1371600"/>
          <a:ext cx="149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498600" imgH="889000" progId="Equation.DSMT4">
                  <p:embed/>
                </p:oleObj>
              </mc:Choice>
              <mc:Fallback>
                <p:oleObj name="Equation" r:id="rId5" imgW="1498600" imgH="889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498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25"/>
          <p:cNvGraphicFramePr>
            <a:graphicFrameLocks noChangeAspect="1"/>
          </p:cNvGraphicFramePr>
          <p:nvPr/>
        </p:nvGraphicFramePr>
        <p:xfrm>
          <a:off x="7010400" y="2846696"/>
          <a:ext cx="101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7" imgW="1015559" imgH="444307" progId="Equation.DSMT4">
                  <p:embed/>
                </p:oleObj>
              </mc:Choice>
              <mc:Fallback>
                <p:oleObj name="Equation" r:id="rId7" imgW="1015559" imgH="44430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46696"/>
                        <a:ext cx="1016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33400" y="3657600"/>
          <a:ext cx="1003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9" imgW="1002960" imgH="888840" progId="Equation.DSMT4">
                  <p:embed/>
                </p:oleObj>
              </mc:Choice>
              <mc:Fallback>
                <p:oleObj name="Equation" r:id="rId9" imgW="100296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1003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647825" y="3455988"/>
          <a:ext cx="273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1" imgW="2730240" imgH="1282680" progId="Equation.DSMT4">
                  <p:embed/>
                </p:oleObj>
              </mc:Choice>
              <mc:Fallback>
                <p:oleObj name="Equation" r:id="rId11" imgW="2730240" imgH="1282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3455988"/>
                        <a:ext cx="27305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489450" y="3492500"/>
          <a:ext cx="1905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3" imgW="1904760" imgH="1041120" progId="Equation.DSMT4">
                  <p:embed/>
                </p:oleObj>
              </mc:Choice>
              <mc:Fallback>
                <p:oleObj name="Equation" r:id="rId13" imgW="1904760" imgH="1041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492500"/>
                        <a:ext cx="1905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489450" y="4679950"/>
          <a:ext cx="1905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5" imgW="1904760" imgH="1041120" progId="Equation.DSMT4">
                  <p:embed/>
                </p:oleObj>
              </mc:Choice>
              <mc:Fallback>
                <p:oleObj name="Equation" r:id="rId15" imgW="1904760" imgH="1041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679950"/>
                        <a:ext cx="1905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565900" y="5029200"/>
          <a:ext cx="1231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7" imgW="1231560" imgH="444240" progId="Equation.DSMT4">
                  <p:embed/>
                </p:oleObj>
              </mc:Choice>
              <mc:Fallback>
                <p:oleObj name="Equation" r:id="rId17" imgW="123156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029200"/>
                        <a:ext cx="1231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 flipH="1" flipV="1">
            <a:off x="4826000" y="4838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461000" y="54483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Perform arithmetic operations with radical expressions.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Rationalize the denominators of radicals.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a graphing calculator to evaluate radical expressions.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 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2415028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7" name="Object 21"/>
          <p:cNvGraphicFramePr>
            <a:graphicFrameLocks noChangeAspect="1"/>
          </p:cNvGraphicFramePr>
          <p:nvPr/>
        </p:nvGraphicFramePr>
        <p:xfrm>
          <a:off x="530352" y="1371600"/>
          <a:ext cx="1752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1752600" imgH="876300" progId="Equation.DSMT4">
                  <p:embed/>
                </p:oleObj>
              </mc:Choice>
              <mc:Fallback>
                <p:oleObj name="Equation" r:id="rId3" imgW="1752600" imgH="876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752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7010400" y="2971800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1282700" imgH="444500" progId="Equation.DSMT4">
                  <p:embed/>
                </p:oleObj>
              </mc:Choice>
              <mc:Fallback>
                <p:oleObj name="Equation" r:id="rId5" imgW="1282700" imgH="4445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1282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0352" y="3943350"/>
          <a:ext cx="1270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7" imgW="1269720" imgH="888840" progId="Equation.DSMT4">
                  <p:embed/>
                </p:oleObj>
              </mc:Choice>
              <mc:Fallback>
                <p:oleObj name="Equation" r:id="rId7" imgW="126972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943350"/>
                        <a:ext cx="1270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943100" y="3746500"/>
          <a:ext cx="3251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9" imgW="3251160" imgH="1282680" progId="Equation.DSMT4">
                  <p:embed/>
                </p:oleObj>
              </mc:Choice>
              <mc:Fallback>
                <p:oleObj name="Equation" r:id="rId9" imgW="3251160" imgH="1282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746500"/>
                        <a:ext cx="32512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27650" y="3930650"/>
          <a:ext cx="154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1" imgW="1549080" imgH="914400" progId="Equation.DSMT4">
                  <p:embed/>
                </p:oleObj>
              </mc:Choice>
              <mc:Fallback>
                <p:oleObj name="Equation" r:id="rId11" imgW="1549080" imgH="914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3930650"/>
                        <a:ext cx="1549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991350" y="3930650"/>
          <a:ext cx="154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3" imgW="1549080" imgH="914400" progId="Equation.DSMT4">
                  <p:embed/>
                </p:oleObj>
              </mc:Choice>
              <mc:Fallback>
                <p:oleObj name="Equation" r:id="rId13" imgW="154908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3930650"/>
                        <a:ext cx="1549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 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19"/>
          <p:cNvGraphicFramePr>
            <a:graphicFrameLocks noChangeAspect="1"/>
          </p:cNvGraphicFramePr>
          <p:nvPr/>
        </p:nvGraphicFramePr>
        <p:xfrm>
          <a:off x="530352" y="1371600"/>
          <a:ext cx="1498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1498600" imgH="876300" progId="Equation.DSMT4">
                  <p:embed/>
                </p:oleObj>
              </mc:Choice>
              <mc:Fallback>
                <p:oleObj name="Equation" r:id="rId3" imgW="1498600" imgH="876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498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7061200" y="2832100"/>
          <a:ext cx="101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5" imgW="1015559" imgH="444307" progId="Equation.DSMT4">
                  <p:embed/>
                </p:oleObj>
              </mc:Choice>
              <mc:Fallback>
                <p:oleObj name="Equation" r:id="rId5" imgW="1015559" imgH="44430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832100"/>
                        <a:ext cx="1016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0352" y="3549650"/>
          <a:ext cx="1003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7" imgW="1002960" imgH="888840" progId="Equation.DSMT4">
                  <p:embed/>
                </p:oleObj>
              </mc:Choice>
              <mc:Fallback>
                <p:oleObj name="Equation" r:id="rId7" imgW="100296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49650"/>
                        <a:ext cx="1003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649413" y="3352800"/>
          <a:ext cx="2717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9" imgW="2717640" imgH="1282680" progId="Equation.DSMT4">
                  <p:embed/>
                </p:oleObj>
              </mc:Choice>
              <mc:Fallback>
                <p:oleObj name="Equation" r:id="rId9" imgW="2717640" imgH="1282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352800"/>
                        <a:ext cx="2717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475163" y="3384550"/>
          <a:ext cx="1727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1" imgW="1726920" imgH="1041120" progId="Equation.DSMT4">
                  <p:embed/>
                </p:oleObj>
              </mc:Choice>
              <mc:Fallback>
                <p:oleObj name="Equation" r:id="rId11" imgW="1726920" imgH="1041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3384550"/>
                        <a:ext cx="1727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318250" y="3536950"/>
          <a:ext cx="148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13" imgW="1485720" imgH="914400" progId="Equation.DSMT4">
                  <p:embed/>
                </p:oleObj>
              </mc:Choice>
              <mc:Fallback>
                <p:oleObj name="Equation" r:id="rId13" imgW="1485720" imgH="914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3536950"/>
                        <a:ext cx="1485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4: Rationalizing a Denominator with a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Sum or Difference Involving a Square Root (cont.)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numerator and denominator by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30352" y="1371600"/>
          <a:ext cx="1778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1777229" imgH="952087" progId="Equation.DSMT4">
                  <p:embed/>
                </p:oleObj>
              </mc:Choice>
              <mc:Fallback>
                <p:oleObj name="Equation" r:id="rId3" imgW="1777229" imgH="95208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778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048500" y="2819400"/>
          <a:ext cx="130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5" imgW="1715400" imgH="646920" progId="Equation.DSMT4">
                  <p:embed/>
                </p:oleObj>
              </mc:Choice>
              <mc:Fallback>
                <p:oleObj name="Equation" r:id="rId5" imgW="1715400" imgH="646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2819400"/>
                        <a:ext cx="1308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30352" y="3698544"/>
          <a:ext cx="1295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7" imgW="1295280" imgH="952200" progId="Equation.DSMT4">
                  <p:embed/>
                </p:oleObj>
              </mc:Choice>
              <mc:Fallback>
                <p:oleObj name="Equation" r:id="rId7" imgW="129528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698544"/>
                        <a:ext cx="1295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981200" y="3505200"/>
          <a:ext cx="3289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9" imgW="3288960" imgH="1282680" progId="Equation.DSMT4">
                  <p:embed/>
                </p:oleObj>
              </mc:Choice>
              <mc:Fallback>
                <p:oleObj name="Equation" r:id="rId9" imgW="3288960" imgH="1282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2893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410200" y="3524250"/>
          <a:ext cx="2781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1" imgW="2781000" imgH="1104840" progId="Equation.DSMT4">
                  <p:embed/>
                </p:oleObj>
              </mc:Choice>
              <mc:Fallback>
                <p:oleObj name="Equation" r:id="rId11" imgW="2781000" imgH="1104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24250"/>
                        <a:ext cx="27813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410200" y="49530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3" imgW="1523880" imgH="507960" progId="Equation.DSMT4">
                  <p:embed/>
                </p:oleObj>
              </mc:Choice>
              <mc:Fallback>
                <p:oleObj name="Equation" r:id="rId13" imgW="152388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53000"/>
                        <a:ext cx="152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8340000" flipH="1" flipV="1">
            <a:off x="5752563" y="3653468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8340000" flipH="1" flipV="1">
            <a:off x="6464837" y="4301169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Using a TI-84 Graphing Calculator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Evaluate Radical Expressions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Use a TI-84 Plus graphing calculator to evaluate each </a:t>
            </a:r>
          </a:p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expression. Round answers to 4 decimal places.</a:t>
            </a:r>
          </a:p>
          <a:p>
            <a:pPr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The display should appear as follows.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546100" y="2282825"/>
          <a:ext cx="160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282825"/>
                        <a:ext cx="1600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527050" y="5432425"/>
          <a:ext cx="538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5384520" imgH="444240" progId="Equation.DSMT4">
                  <p:embed/>
                </p:oleObj>
              </mc:Choice>
              <mc:Fallback>
                <p:oleObj name="Equation" r:id="rId5" imgW="538452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432425"/>
                        <a:ext cx="5384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6096000" y="5301061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Rounded to 4 decimal places.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71800" y="3449306"/>
            <a:ext cx="2743200" cy="1877545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Using a TI-84 Graphing Calculator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Evaluate Radical Expressions (cont.)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5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The display should appear as follows.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590550" y="1420504"/>
          <a:ext cx="290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2908300" imgH="660400" progId="Equation.DSMT4">
                  <p:embed/>
                </p:oleObj>
              </mc:Choice>
              <mc:Fallback>
                <p:oleObj name="Equation" r:id="rId3" imgW="29083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420504"/>
                        <a:ext cx="2908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6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52454"/>
            <a:ext cx="2667000" cy="18256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530352" y="5199063"/>
          <a:ext cx="4178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4178160" imgH="622080" progId="Equation.DSMT4">
                  <p:embed/>
                </p:oleObj>
              </mc:Choice>
              <mc:Fallback>
                <p:oleObj name="Equation" r:id="rId6" imgW="4178160" imgH="622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99063"/>
                        <a:ext cx="4178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019800" y="3179454"/>
            <a:ext cx="2590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Note that the right parenthesis on 2 must be included.  Otherwise, the calculator will interpret the expression as           </a:t>
            </a:r>
          </a:p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             which is not intended. </a:t>
            </a:r>
          </a:p>
        </p:txBody>
      </p:sp>
      <p:graphicFrame>
        <p:nvGraphicFramePr>
          <p:cNvPr id="27656" name="Object 9"/>
          <p:cNvGraphicFramePr>
            <a:graphicFrameLocks noChangeAspect="1"/>
          </p:cNvGraphicFramePr>
          <p:nvPr/>
        </p:nvGraphicFramePr>
        <p:xfrm>
          <a:off x="7924800" y="4728854"/>
          <a:ext cx="838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8" imgW="876240" imgH="431640" progId="Equation.DSMT4">
                  <p:embed/>
                </p:oleObj>
              </mc:Choice>
              <mc:Fallback>
                <p:oleObj name="Equation" r:id="rId8" imgW="8762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728854"/>
                        <a:ext cx="8382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0"/>
          <p:cNvGraphicFramePr>
            <a:graphicFrameLocks noChangeAspect="1"/>
          </p:cNvGraphicFramePr>
          <p:nvPr/>
        </p:nvGraphicFramePr>
        <p:xfrm>
          <a:off x="6096000" y="4997142"/>
          <a:ext cx="685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0" imgW="749160" imgH="469800" progId="Equation.DSMT4">
                  <p:embed/>
                </p:oleObj>
              </mc:Choice>
              <mc:Fallback>
                <p:oleObj name="Equation" r:id="rId10" imgW="74916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97142"/>
                        <a:ext cx="6858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Using a TI-84 Graphing Calculator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Evaluate Radical Expressions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The display should appear as follows.</a:t>
            </a: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603250" y="12954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1752600" imgH="889000" progId="Equation.DSMT4">
                  <p:embed/>
                </p:oleObj>
              </mc:Choice>
              <mc:Fallback>
                <p:oleObj name="Equation" r:id="rId3" imgW="1752600" imgH="889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95400"/>
                        <a:ext cx="175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6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03563"/>
            <a:ext cx="2667000" cy="1824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603250" y="5003800"/>
          <a:ext cx="5575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6" imgW="5574960" imgH="888840" progId="Equation.DSMT4">
                  <p:embed/>
                </p:oleObj>
              </mc:Choice>
              <mc:Fallback>
                <p:oleObj name="Equation" r:id="rId6" imgW="557496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003800"/>
                        <a:ext cx="5575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248400" y="5232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Rounded to 4 decimal places.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299200" y="3556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Count the parentheses in 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29700" name="TextBox 3"/>
          <p:cNvSpPr>
            <a:spLocks noChangeArrowheads="1"/>
          </p:cNvSpPr>
          <p:nvPr/>
        </p:nvSpPr>
        <p:spPr bwMode="auto">
          <a:xfrm>
            <a:off x="533400" y="1097280"/>
            <a:ext cx="8226425" cy="48768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Simplify each expression. Assume that all variables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represent positive numbers.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				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9701" name="Object 13"/>
          <p:cNvGraphicFramePr>
            <a:graphicFrameLocks noChangeAspect="1"/>
          </p:cNvGraphicFramePr>
          <p:nvPr/>
        </p:nvGraphicFramePr>
        <p:xfrm>
          <a:off x="635000" y="2262496"/>
          <a:ext cx="240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3" imgW="2400300" imgH="444500" progId="Equation.DSMT4">
                  <p:embed/>
                </p:oleObj>
              </mc:Choice>
              <mc:Fallback>
                <p:oleObj name="Equation" r:id="rId3" imgW="2400300" imgH="444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262496"/>
                        <a:ext cx="2400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15"/>
          <p:cNvGraphicFramePr>
            <a:graphicFrameLocks noChangeAspect="1"/>
          </p:cNvGraphicFramePr>
          <p:nvPr/>
        </p:nvGraphicFramePr>
        <p:xfrm>
          <a:off x="4356100" y="2237096"/>
          <a:ext cx="280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5" imgW="2806700" imgH="444500" progId="Equation.DSMT4">
                  <p:embed/>
                </p:oleObj>
              </mc:Choice>
              <mc:Fallback>
                <p:oleObj name="Equation" r:id="rId5" imgW="2806700" imgH="444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237096"/>
                        <a:ext cx="2806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7"/>
          <p:cNvGraphicFramePr>
            <a:graphicFrameLocks noChangeAspect="1"/>
          </p:cNvGraphicFramePr>
          <p:nvPr/>
        </p:nvGraphicFramePr>
        <p:xfrm>
          <a:off x="622300" y="3037196"/>
          <a:ext cx="337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7" imgW="3378200" imgH="444500" progId="Equation.DSMT4">
                  <p:embed/>
                </p:oleObj>
              </mc:Choice>
              <mc:Fallback>
                <p:oleObj name="Equation" r:id="rId7" imgW="3378200" imgH="444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037196"/>
                        <a:ext cx="337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9"/>
          <p:cNvGraphicFramePr>
            <a:graphicFrameLocks noChangeAspect="1"/>
          </p:cNvGraphicFramePr>
          <p:nvPr/>
        </p:nvGraphicFramePr>
        <p:xfrm>
          <a:off x="4343400" y="2986396"/>
          <a:ext cx="255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9" imgW="2552700" imgH="495300" progId="Equation.DSMT4">
                  <p:embed/>
                </p:oleObj>
              </mc:Choice>
              <mc:Fallback>
                <p:oleObj name="Equation" r:id="rId9" imgW="2552700" imgH="495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986396"/>
                        <a:ext cx="2552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20"/>
          <p:cNvGraphicFramePr>
            <a:graphicFrameLocks noChangeAspect="1"/>
          </p:cNvGraphicFramePr>
          <p:nvPr/>
        </p:nvGraphicFramePr>
        <p:xfrm>
          <a:off x="7239000" y="2745096"/>
          <a:ext cx="1333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1" imgW="1333500" imgH="939800" progId="Equation.DSMT4">
                  <p:embed/>
                </p:oleObj>
              </mc:Choice>
              <mc:Fallback>
                <p:oleObj name="Equation" r:id="rId11" imgW="1333500" imgH="939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45096"/>
                        <a:ext cx="13335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21"/>
          <p:cNvGraphicFramePr>
            <a:graphicFrameLocks noChangeAspect="1"/>
          </p:cNvGraphicFramePr>
          <p:nvPr/>
        </p:nvGraphicFramePr>
        <p:xfrm>
          <a:off x="622300" y="3786496"/>
          <a:ext cx="1638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13" imgW="1638300" imgH="1016000" progId="Equation.DSMT4">
                  <p:embed/>
                </p:oleObj>
              </mc:Choice>
              <mc:Fallback>
                <p:oleObj name="Equation" r:id="rId13" imgW="1638300" imgH="1016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786496"/>
                        <a:ext cx="16383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22"/>
          <p:cNvGraphicFramePr>
            <a:graphicFrameLocks noChangeAspect="1"/>
          </p:cNvGraphicFramePr>
          <p:nvPr/>
        </p:nvGraphicFramePr>
        <p:xfrm>
          <a:off x="2667000" y="3862696"/>
          <a:ext cx="1765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15" imgW="1765300" imgH="889000" progId="Equation.DSMT4">
                  <p:embed/>
                </p:oleObj>
              </mc:Choice>
              <mc:Fallback>
                <p:oleObj name="Equation" r:id="rId15" imgW="1765300" imgH="889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62696"/>
                        <a:ext cx="1765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23"/>
          <p:cNvGraphicFramePr>
            <a:graphicFrameLocks noChangeAspect="1"/>
          </p:cNvGraphicFramePr>
          <p:nvPr/>
        </p:nvGraphicFramePr>
        <p:xfrm>
          <a:off x="4673600" y="3849996"/>
          <a:ext cx="1790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17" imgW="1790700" imgH="889000" progId="Equation.DSMT4">
                  <p:embed/>
                </p:oleObj>
              </mc:Choice>
              <mc:Fallback>
                <p:oleObj name="Equation" r:id="rId17" imgW="1790700" imgH="889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849996"/>
                        <a:ext cx="17907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24"/>
          <p:cNvGraphicFramePr>
            <a:graphicFrameLocks noChangeAspect="1"/>
          </p:cNvGraphicFramePr>
          <p:nvPr/>
        </p:nvGraphicFramePr>
        <p:xfrm>
          <a:off x="6642100" y="3926196"/>
          <a:ext cx="2044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19" imgW="2044700" imgH="698500" progId="Equation.DSMT4">
                  <p:embed/>
                </p:oleObj>
              </mc:Choice>
              <mc:Fallback>
                <p:oleObj name="Equation" r:id="rId19" imgW="2044700" imgH="698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926196"/>
                        <a:ext cx="20447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25"/>
          <p:cNvGraphicFramePr>
            <a:graphicFrameLocks noChangeAspect="1"/>
          </p:cNvGraphicFramePr>
          <p:nvPr/>
        </p:nvGraphicFramePr>
        <p:xfrm>
          <a:off x="609600" y="5107296"/>
          <a:ext cx="1866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21" imgW="1866900" imgH="698500" progId="Equation.DSMT4">
                  <p:embed/>
                </p:oleObj>
              </mc:Choice>
              <mc:Fallback>
                <p:oleObj name="Equation" r:id="rId21" imgW="1866900" imgH="6985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7296"/>
                        <a:ext cx="18669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26"/>
          <p:cNvGraphicFramePr>
            <a:graphicFrameLocks noChangeAspect="1"/>
          </p:cNvGraphicFramePr>
          <p:nvPr/>
        </p:nvGraphicFramePr>
        <p:xfrm>
          <a:off x="2819400" y="5094596"/>
          <a:ext cx="2146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23" imgW="2146300" imgH="698500" progId="Equation.DSMT4">
                  <p:embed/>
                </p:oleObj>
              </mc:Choice>
              <mc:Fallback>
                <p:oleObj name="Equation" r:id="rId23" imgW="2146300" imgH="6985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94596"/>
                        <a:ext cx="2146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27"/>
          <p:cNvGraphicFramePr>
            <a:graphicFrameLocks noChangeAspect="1"/>
          </p:cNvGraphicFramePr>
          <p:nvPr/>
        </p:nvGraphicFramePr>
        <p:xfrm>
          <a:off x="5334000" y="4916796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25" imgW="2032000" imgH="965200" progId="Equation.DSMT4">
                  <p:embed/>
                </p:oleObj>
              </mc:Choice>
              <mc:Fallback>
                <p:oleObj name="Equation" r:id="rId25" imgW="2032000" imgH="965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6796"/>
                        <a:ext cx="2032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30724" name="Object 16"/>
          <p:cNvGraphicFramePr>
            <a:graphicFrameLocks noChangeAspect="1"/>
          </p:cNvGraphicFramePr>
          <p:nvPr/>
        </p:nvGraphicFramePr>
        <p:xfrm>
          <a:off x="469900" y="1270000"/>
          <a:ext cx="152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1524000" imgH="444500" progId="Equation.DSMT4">
                  <p:embed/>
                </p:oleObj>
              </mc:Choice>
              <mc:Fallback>
                <p:oleObj name="Equation" r:id="rId3" imgW="1524000" imgH="444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70000"/>
                        <a:ext cx="1524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17"/>
          <p:cNvGraphicFramePr>
            <a:graphicFrameLocks noChangeAspect="1"/>
          </p:cNvGraphicFramePr>
          <p:nvPr/>
        </p:nvGraphicFramePr>
        <p:xfrm>
          <a:off x="2298700" y="1270000"/>
          <a:ext cx="2057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2057400" imgH="444500" progId="Equation.DSMT4">
                  <p:embed/>
                </p:oleObj>
              </mc:Choice>
              <mc:Fallback>
                <p:oleObj name="Equation" r:id="rId5" imgW="2057400" imgH="444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1270000"/>
                        <a:ext cx="2057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18"/>
          <p:cNvGraphicFramePr>
            <a:graphicFrameLocks noChangeAspect="1"/>
          </p:cNvGraphicFramePr>
          <p:nvPr/>
        </p:nvGraphicFramePr>
        <p:xfrm>
          <a:off x="4673600" y="1270000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7" imgW="1307532" imgH="444307" progId="Equation.DSMT4">
                  <p:embed/>
                </p:oleObj>
              </mc:Choice>
              <mc:Fallback>
                <p:oleObj name="Equation" r:id="rId7" imgW="1307532" imgH="44430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1270000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9"/>
          <p:cNvGraphicFramePr>
            <a:graphicFrameLocks noChangeAspect="1"/>
          </p:cNvGraphicFramePr>
          <p:nvPr/>
        </p:nvGraphicFramePr>
        <p:xfrm>
          <a:off x="6705600" y="1219200"/>
          <a:ext cx="1485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9" imgW="1485255" imgH="495085" progId="Equation.DSMT4">
                  <p:embed/>
                </p:oleObj>
              </mc:Choice>
              <mc:Fallback>
                <p:oleObj name="Equation" r:id="rId9" imgW="1485255" imgH="49508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19200"/>
                        <a:ext cx="1485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20"/>
          <p:cNvGraphicFramePr>
            <a:graphicFrameLocks noChangeAspect="1"/>
          </p:cNvGraphicFramePr>
          <p:nvPr/>
        </p:nvGraphicFramePr>
        <p:xfrm>
          <a:off x="457200" y="1993900"/>
          <a:ext cx="101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1" imgW="1016000" imgH="914400" progId="Equation.DSMT4">
                  <p:embed/>
                </p:oleObj>
              </mc:Choice>
              <mc:Fallback>
                <p:oleObj name="Equation" r:id="rId11" imgW="1016000" imgH="914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3900"/>
                        <a:ext cx="1016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21"/>
          <p:cNvGraphicFramePr>
            <a:graphicFrameLocks noChangeAspect="1"/>
          </p:cNvGraphicFramePr>
          <p:nvPr/>
        </p:nvGraphicFramePr>
        <p:xfrm>
          <a:off x="2286000" y="1943100"/>
          <a:ext cx="1333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13" imgW="1333500" imgH="965200" progId="Equation.DSMT4">
                  <p:embed/>
                </p:oleObj>
              </mc:Choice>
              <mc:Fallback>
                <p:oleObj name="Equation" r:id="rId13" imgW="1333500" imgH="965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43100"/>
                        <a:ext cx="13335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22"/>
          <p:cNvGraphicFramePr>
            <a:graphicFrameLocks noChangeAspect="1"/>
          </p:cNvGraphicFramePr>
          <p:nvPr/>
        </p:nvGraphicFramePr>
        <p:xfrm>
          <a:off x="4648200" y="2222500"/>
          <a:ext cx="171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15" imgW="1714500" imgH="444500" progId="Equation.DSMT4">
                  <p:embed/>
                </p:oleObj>
              </mc:Choice>
              <mc:Fallback>
                <p:oleObj name="Equation" r:id="rId15" imgW="1714500" imgH="4445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22500"/>
                        <a:ext cx="1714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23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17" imgW="457677" imgH="793306" progId="Equation.DSMT4">
                  <p:embed/>
                </p:oleObj>
              </mc:Choice>
              <mc:Fallback>
                <p:oleObj name="Equation" r:id="rId17" imgW="457677" imgH="79330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4"/>
          <p:cNvGraphicFramePr>
            <a:graphicFrameLocks noChangeAspect="1"/>
          </p:cNvGraphicFramePr>
          <p:nvPr/>
        </p:nvGraphicFramePr>
        <p:xfrm>
          <a:off x="6692900" y="2222500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19" imgW="1726451" imgH="444307" progId="Equation.DSMT4">
                  <p:embed/>
                </p:oleObj>
              </mc:Choice>
              <mc:Fallback>
                <p:oleObj name="Equation" r:id="rId19" imgW="1726451" imgH="444307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2222500"/>
                        <a:ext cx="172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25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21" imgW="457677" imgH="793306" progId="Equation.DSMT4">
                  <p:embed/>
                </p:oleObj>
              </mc:Choice>
              <mc:Fallback>
                <p:oleObj name="Equation" r:id="rId21" imgW="457677" imgH="79330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26"/>
          <p:cNvGraphicFramePr>
            <a:graphicFrameLocks noChangeAspect="1"/>
          </p:cNvGraphicFramePr>
          <p:nvPr/>
        </p:nvGraphicFramePr>
        <p:xfrm>
          <a:off x="444500" y="3213100"/>
          <a:ext cx="161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22" imgW="1612900" imgH="444500" progId="Equation.DSMT4">
                  <p:embed/>
                </p:oleObj>
              </mc:Choice>
              <mc:Fallback>
                <p:oleObj name="Equation" r:id="rId22" imgW="1612900" imgH="4445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3213100"/>
                        <a:ext cx="1612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27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24" imgW="457677" imgH="793306" progId="Equation.DSMT4">
                  <p:embed/>
                </p:oleObj>
              </mc:Choice>
              <mc:Fallback>
                <p:oleObj name="Equation" r:id="rId24" imgW="457677" imgH="79330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28"/>
          <p:cNvGraphicFramePr>
            <a:graphicFrameLocks noChangeAspect="1"/>
          </p:cNvGraphicFramePr>
          <p:nvPr/>
        </p:nvGraphicFramePr>
        <p:xfrm>
          <a:off x="2247900" y="3225800"/>
          <a:ext cx="186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25" imgW="1866900" imgH="508000" progId="Equation.DSMT4">
                  <p:embed/>
                </p:oleObj>
              </mc:Choice>
              <mc:Fallback>
                <p:oleObj name="Equation" r:id="rId25" imgW="1866900" imgH="508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225800"/>
                        <a:ext cx="18669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29"/>
          <p:cNvGraphicFramePr>
            <a:graphicFrameLocks noChangeAspect="1"/>
          </p:cNvGraphicFramePr>
          <p:nvPr/>
        </p:nvGraphicFramePr>
        <p:xfrm>
          <a:off x="4470400" y="3225800"/>
          <a:ext cx="187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27" imgW="1879600" imgH="508000" progId="Equation.DSMT4">
                  <p:embed/>
                </p:oleObj>
              </mc:Choice>
              <mc:Fallback>
                <p:oleObj name="Equation" r:id="rId27" imgW="1879600" imgH="5080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225800"/>
                        <a:ext cx="1879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8" name="Object 30"/>
          <p:cNvGraphicFramePr>
            <a:graphicFrameLocks noChangeAspect="1"/>
          </p:cNvGraphicFramePr>
          <p:nvPr/>
        </p:nvGraphicFramePr>
        <p:xfrm>
          <a:off x="381000" y="4127500"/>
          <a:ext cx="406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29" imgW="4064000" imgH="914400" progId="Equation.DSMT4">
                  <p:embed/>
                </p:oleObj>
              </mc:Choice>
              <mc:Fallback>
                <p:oleObj name="Equation" r:id="rId29" imgW="4064000" imgH="914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27500"/>
                        <a:ext cx="406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Example 1: Addition and Subtraction with Radicals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Perform the indicated operation and simplify, if possible. Assume that all variables are positive.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6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	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6149" name="Object 41"/>
          <p:cNvGraphicFramePr>
            <a:graphicFrameLocks noChangeAspect="1"/>
          </p:cNvGraphicFramePr>
          <p:nvPr/>
        </p:nvGraphicFramePr>
        <p:xfrm>
          <a:off x="546100" y="2424752"/>
          <a:ext cx="243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438400" imgH="444500" progId="Equation.DSMT4">
                  <p:embed/>
                </p:oleObj>
              </mc:Choice>
              <mc:Fallback>
                <p:oleObj name="Equation" r:id="rId3" imgW="2438400" imgH="4445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424752"/>
                        <a:ext cx="2438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75512" y="3149600"/>
          <a:ext cx="194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942920" imgH="444240" progId="Equation.DSMT4">
                  <p:embed/>
                </p:oleObj>
              </mc:Choice>
              <mc:Fallback>
                <p:oleObj name="Equation" r:id="rId5" imgW="194292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512" y="3149600"/>
                        <a:ext cx="1943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948752" y="3149600"/>
          <a:ext cx="267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2679480" imgH="444240" progId="Equation.DSMT4">
                  <p:embed/>
                </p:oleObj>
              </mc:Choice>
              <mc:Fallback>
                <p:oleObj name="Equation" r:id="rId7" imgW="267948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752" y="3149600"/>
                        <a:ext cx="2679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48752" y="3757936"/>
          <a:ext cx="220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2209680" imgH="444240" progId="Equation.DSMT4">
                  <p:embed/>
                </p:oleObj>
              </mc:Choice>
              <mc:Fallback>
                <p:oleObj name="Equation" r:id="rId9" imgW="220968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752" y="3757936"/>
                        <a:ext cx="220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948752" y="4366272"/>
          <a:ext cx="1854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imgW="1854000" imgH="520560" progId="Equation.DSMT4">
                  <p:embed/>
                </p:oleObj>
              </mc:Choice>
              <mc:Fallback>
                <p:oleObj name="Equation" r:id="rId11" imgW="185400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752" y="4366272"/>
                        <a:ext cx="1854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948752" y="5050808"/>
          <a:ext cx="110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3" imgW="1104840" imgH="444240" progId="Equation.DSMT4">
                  <p:embed/>
                </p:oleObj>
              </mc:Choice>
              <mc:Fallback>
                <p:oleObj name="Equation" r:id="rId13" imgW="110484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752" y="5050808"/>
                        <a:ext cx="1104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Example 1: Addition and Subtraction with Radicals (cont.)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7173" name="Object 21"/>
          <p:cNvGraphicFramePr>
            <a:graphicFrameLocks noChangeAspect="1"/>
          </p:cNvGraphicFramePr>
          <p:nvPr/>
        </p:nvGraphicFramePr>
        <p:xfrm>
          <a:off x="530352" y="1327150"/>
          <a:ext cx="297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27150"/>
                        <a:ext cx="2971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3"/>
          <p:cNvSpPr>
            <a:spLocks noChangeArrowheads="1"/>
          </p:cNvSpPr>
          <p:nvPr/>
        </p:nvSpPr>
        <p:spPr bwMode="auto">
          <a:xfrm>
            <a:off x="6019800" y="3321050"/>
            <a:ext cx="2362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Note that       and   are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not</a:t>
            </a:r>
            <a:r>
              <a:rPr lang="en-US" sz="2000" b="0" dirty="0">
                <a:solidFill>
                  <a:srgbClr val="008080"/>
                </a:solidFill>
                <a:latin typeface="Calibri" pitchFamily="34" charset="0"/>
              </a:rPr>
              <a:t> like radicals.  Therefore, the last expression is already fully simplified.</a:t>
            </a:r>
          </a:p>
        </p:txBody>
      </p:sp>
      <p:graphicFrame>
        <p:nvGraphicFramePr>
          <p:cNvPr id="7176" name="Object 24"/>
          <p:cNvGraphicFramePr>
            <a:graphicFrameLocks noChangeAspect="1"/>
          </p:cNvGraphicFramePr>
          <p:nvPr/>
        </p:nvGraphicFramePr>
        <p:xfrm>
          <a:off x="7112000" y="3321050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342720" imgH="330120" progId="Equation.DSMT4">
                  <p:embed/>
                </p:oleObj>
              </mc:Choice>
              <mc:Fallback>
                <p:oleObj name="Equation" r:id="rId5" imgW="342720" imgH="3301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321050"/>
                        <a:ext cx="342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25"/>
          <p:cNvGraphicFramePr>
            <a:graphicFrameLocks noChangeAspect="1"/>
          </p:cNvGraphicFramePr>
          <p:nvPr/>
        </p:nvGraphicFramePr>
        <p:xfrm>
          <a:off x="7937500" y="3333750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7" imgW="342720" imgH="330120" progId="Equation.DSMT4">
                  <p:embed/>
                </p:oleObj>
              </mc:Choice>
              <mc:Fallback>
                <p:oleObj name="Equation" r:id="rId7" imgW="342720" imgH="3301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3333750"/>
                        <a:ext cx="342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30352" y="2653352"/>
          <a:ext cx="247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9" imgW="2476440" imgH="444240" progId="Equation.DSMT4">
                  <p:embed/>
                </p:oleObj>
              </mc:Choice>
              <mc:Fallback>
                <p:oleObj name="Equation" r:id="rId9" imgW="247644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53352"/>
                        <a:ext cx="247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048000" y="2653352"/>
          <a:ext cx="321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1" imgW="3213000" imgH="444240" progId="Equation.DSMT4">
                  <p:embed/>
                </p:oleObj>
              </mc:Choice>
              <mc:Fallback>
                <p:oleObj name="Equation" r:id="rId11" imgW="321300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53352"/>
                        <a:ext cx="3213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048000" y="3270912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3" imgW="2717640" imgH="444240" progId="Equation.DSMT4">
                  <p:embed/>
                </p:oleObj>
              </mc:Choice>
              <mc:Fallback>
                <p:oleObj name="Equation" r:id="rId13" imgW="271764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0912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048000" y="3858904"/>
          <a:ext cx="2552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5" imgW="2552400" imgH="520560" progId="Equation.DSMT4">
                  <p:embed/>
                </p:oleObj>
              </mc:Choice>
              <mc:Fallback>
                <p:oleObj name="Equation" r:id="rId15" imgW="2552400" imgH="520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58904"/>
                        <a:ext cx="2552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041650" y="4510088"/>
          <a:ext cx="182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7" imgW="1828800" imgH="444240" progId="Equation.DSMT4">
                  <p:embed/>
                </p:oleObj>
              </mc:Choice>
              <mc:Fallback>
                <p:oleObj name="Equation" r:id="rId17" imgW="182880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510088"/>
                        <a:ext cx="182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Addition and Subtraction with Radicals (cont.)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 algn="just">
              <a:lnSpc>
                <a:spcPct val="80000"/>
              </a:lnSpc>
              <a:buFont typeface="Courier New" pitchFamily="49" charset="0"/>
              <a:buNone/>
            </a:pPr>
            <a:endParaRPr lang="en-US" b="1" i="0" dirty="0"/>
          </a:p>
          <a:p>
            <a:pPr marL="533400" indent="-533400">
              <a:lnSpc>
                <a:spcPct val="1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lnSpc>
                <a:spcPct val="80000"/>
              </a:lnSpc>
              <a:buFont typeface="Courier New" pitchFamily="49" charset="0"/>
              <a:buNone/>
            </a:pPr>
            <a:endParaRPr lang="en-US" b="1" i="0" dirty="0"/>
          </a:p>
        </p:txBody>
      </p:sp>
      <p:graphicFrame>
        <p:nvGraphicFramePr>
          <p:cNvPr id="8196" name="Object 58"/>
          <p:cNvGraphicFramePr>
            <a:graphicFrameLocks noChangeAspect="1"/>
          </p:cNvGraphicFramePr>
          <p:nvPr/>
        </p:nvGraphicFramePr>
        <p:xfrm>
          <a:off x="533400" y="1371600"/>
          <a:ext cx="2273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2273300" imgH="444500" progId="Equation.DSMT4">
                  <p:embed/>
                </p:oleObj>
              </mc:Choice>
              <mc:Fallback>
                <p:oleObj name="Equation" r:id="rId3" imgW="2273300" imgH="4445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2273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891352" y="1965656"/>
          <a:ext cx="1778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1777680" imgH="444240" progId="Equation.DSMT4">
                  <p:embed/>
                </p:oleObj>
              </mc:Choice>
              <mc:Fallback>
                <p:oleObj name="Equation" r:id="rId5" imgW="17776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352" y="1965656"/>
                        <a:ext cx="1778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671248" y="1965656"/>
          <a:ext cx="219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7" imgW="2197080" imgH="444240" progId="Equation.DSMT4">
                  <p:embed/>
                </p:oleObj>
              </mc:Choice>
              <mc:Fallback>
                <p:oleObj name="Equation" r:id="rId7" imgW="219708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48" y="1965656"/>
                        <a:ext cx="219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671248" y="2639704"/>
          <a:ext cx="2032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9" imgW="2031840" imgH="444240" progId="Equation.DSMT4">
                  <p:embed/>
                </p:oleObj>
              </mc:Choice>
              <mc:Fallback>
                <p:oleObj name="Equation" r:id="rId9" imgW="203184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48" y="2639704"/>
                        <a:ext cx="2032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671248" y="3241344"/>
          <a:ext cx="182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1" imgW="1828800" imgH="520560" progId="Equation.DSMT4">
                  <p:embed/>
                </p:oleObj>
              </mc:Choice>
              <mc:Fallback>
                <p:oleObj name="Equation" r:id="rId11" imgW="182880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48" y="3241344"/>
                        <a:ext cx="1828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671248" y="3886200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3" imgW="1155600" imgH="444240" progId="Equation.DSMT4">
                  <p:embed/>
                </p:oleObj>
              </mc:Choice>
              <mc:Fallback>
                <p:oleObj name="Equation" r:id="rId13" imgW="115560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48" y="3886200"/>
                        <a:ext cx="115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Addition and Subtraction with Radicals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50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220" name="Object 52"/>
          <p:cNvGraphicFramePr>
            <a:graphicFrameLocks noChangeAspect="1"/>
          </p:cNvGraphicFramePr>
          <p:nvPr/>
        </p:nvGraphicFramePr>
        <p:xfrm>
          <a:off x="530352" y="13716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794000" imgH="520700" progId="Equation.DSMT4">
                  <p:embed/>
                </p:oleObj>
              </mc:Choice>
              <mc:Fallback>
                <p:oleObj name="Equation" r:id="rId3" imgW="2794000" imgH="5207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967552" y="2070100"/>
          <a:ext cx="231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2311200" imgH="520560" progId="Equation.DSMT4">
                  <p:embed/>
                </p:oleObj>
              </mc:Choice>
              <mc:Fallback>
                <p:oleObj name="Equation" r:id="rId5" imgW="231120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552" y="2070100"/>
                        <a:ext cx="231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80848" y="2062140"/>
          <a:ext cx="349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3492360" imgH="520560" progId="Equation.DSMT4">
                  <p:embed/>
                </p:oleObj>
              </mc:Choice>
              <mc:Fallback>
                <p:oleObj name="Equation" r:id="rId7" imgW="349236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48" y="2062140"/>
                        <a:ext cx="3492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280848" y="2685388"/>
          <a:ext cx="2552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9" imgW="2552400" imgH="507960" progId="Equation.DSMT4">
                  <p:embed/>
                </p:oleObj>
              </mc:Choice>
              <mc:Fallback>
                <p:oleObj name="Equation" r:id="rId9" imgW="2552400" imgH="50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48" y="2685388"/>
                        <a:ext cx="2552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280848" y="3289300"/>
          <a:ext cx="1485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1" imgW="1485720" imgH="507960" progId="Equation.DSMT4">
                  <p:embed/>
                </p:oleObj>
              </mc:Choice>
              <mc:Fallback>
                <p:oleObj name="Equation" r:id="rId11" imgW="148572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48" y="3289300"/>
                        <a:ext cx="1485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Multiplication of Radicals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and simplify the following expressions.</a:t>
            </a:r>
          </a:p>
          <a:p>
            <a:pPr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>
              <a:lnSpc>
                <a:spcPct val="22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algn="just">
              <a:lnSpc>
                <a:spcPct val="22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0244" name="Object 38"/>
          <p:cNvGraphicFramePr>
            <a:graphicFrameLocks noChangeAspect="1"/>
          </p:cNvGraphicFramePr>
          <p:nvPr/>
        </p:nvGraphicFramePr>
        <p:xfrm>
          <a:off x="530352" y="1981200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3" imgW="1726451" imgH="444307" progId="Equation.DSMT4">
                  <p:embed/>
                </p:oleObj>
              </mc:Choice>
              <mc:Fallback>
                <p:oleObj name="Equation" r:id="rId3" imgW="1726451" imgH="444307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81200"/>
                        <a:ext cx="172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9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1"/>
          <p:cNvGraphicFramePr>
            <a:graphicFrameLocks noChangeAspect="1"/>
          </p:cNvGraphicFramePr>
          <p:nvPr/>
        </p:nvGraphicFramePr>
        <p:xfrm>
          <a:off x="530352" y="3486150"/>
          <a:ext cx="261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7" imgW="2616200" imgH="660400" progId="Equation.DSMT4">
                  <p:embed/>
                </p:oleObj>
              </mc:Choice>
              <mc:Fallback>
                <p:oleObj name="Equation" r:id="rId7" imgW="2616200" imgH="6604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486150"/>
                        <a:ext cx="261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905000" y="2696192"/>
          <a:ext cx="121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9" imgW="1218960" imgH="444240" progId="Equation.DSMT4">
                  <p:embed/>
                </p:oleObj>
              </mc:Choice>
              <mc:Fallback>
                <p:oleObj name="Equation" r:id="rId9" imgW="121896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96192"/>
                        <a:ext cx="1219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159456" y="2682544"/>
          <a:ext cx="1917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1" imgW="1917360" imgH="444240" progId="Equation.DSMT4">
                  <p:embed/>
                </p:oleObj>
              </mc:Choice>
              <mc:Fallback>
                <p:oleObj name="Equation" r:id="rId11" imgW="191736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456" y="2682544"/>
                        <a:ext cx="1917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132696" y="2606344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3" imgW="1688760" imgH="672840" progId="Equation.DSMT4">
                  <p:embed/>
                </p:oleObj>
              </mc:Choice>
              <mc:Fallback>
                <p:oleObj name="Equation" r:id="rId13" imgW="1688760" imgH="672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96" y="2606344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858000" y="2676856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5" imgW="914400" imgH="444240" progId="Equation.DSMT4">
                  <p:embed/>
                </p:oleObj>
              </mc:Choice>
              <mc:Fallback>
                <p:oleObj name="Equation" r:id="rId15" imgW="91440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76856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30352" y="4765344"/>
          <a:ext cx="209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7" imgW="2095200" imgH="622080" progId="Equation.DSMT4">
                  <p:embed/>
                </p:oleObj>
              </mc:Choice>
              <mc:Fallback>
                <p:oleObj name="Equation" r:id="rId17" imgW="209520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765344"/>
                        <a:ext cx="2095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2729552" y="4786952"/>
          <a:ext cx="284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9" imgW="2844720" imgH="444240" progId="Equation.DSMT4">
                  <p:embed/>
                </p:oleObj>
              </mc:Choice>
              <mc:Fallback>
                <p:oleObj name="Equation" r:id="rId19" imgW="2844720" imgH="444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52" y="4786952"/>
                        <a:ext cx="284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603544" y="4724400"/>
          <a:ext cx="3136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21" imgW="3136680" imgH="672840" progId="Equation.DSMT4">
                  <p:embed/>
                </p:oleObj>
              </mc:Choice>
              <mc:Fallback>
                <p:oleObj name="Equation" r:id="rId21" imgW="3136680" imgH="6728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544" y="4724400"/>
                        <a:ext cx="3136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2729552" y="5322248"/>
          <a:ext cx="266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23" imgW="2666880" imgH="672840" progId="Equation.DSMT4">
                  <p:embed/>
                </p:oleObj>
              </mc:Choice>
              <mc:Fallback>
                <p:oleObj name="Equation" r:id="rId23" imgW="2666880" imgH="6728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52" y="5322248"/>
                        <a:ext cx="2667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5418138" y="5384800"/>
          <a:ext cx="139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25" imgW="1396800" imgH="444240" progId="Equation.DSMT4">
                  <p:embed/>
                </p:oleObj>
              </mc:Choice>
              <mc:Fallback>
                <p:oleObj name="Equation" r:id="rId25" imgW="139680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5384800"/>
                        <a:ext cx="1397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Multiplication of Radicals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268" name="Object 41"/>
          <p:cNvGraphicFramePr>
            <a:graphicFrameLocks noChangeAspect="1"/>
          </p:cNvGraphicFramePr>
          <p:nvPr/>
        </p:nvGraphicFramePr>
        <p:xfrm>
          <a:off x="533400" y="1371600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3060700" imgH="660400" progId="Equation.DSMT4">
                  <p:embed/>
                </p:oleObj>
              </mc:Choice>
              <mc:Fallback>
                <p:oleObj name="Equation" r:id="rId3" imgW="3060700" imgH="6604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3060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33400" y="2250744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1257120" imgH="304560" progId="Equation.DSMT4">
                  <p:embed/>
                </p:oleObj>
              </mc:Choice>
              <mc:Fallback>
                <p:oleObj name="Equation" r:id="rId5" imgW="1257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50744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969448" y="2111992"/>
          <a:ext cx="2527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7" imgW="2527200" imgH="622080" progId="Equation.DSMT4">
                  <p:embed/>
                </p:oleObj>
              </mc:Choice>
              <mc:Fallback>
                <p:oleObj name="Equation" r:id="rId7" imgW="25272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48" y="2111992"/>
                        <a:ext cx="2527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546600" y="2071048"/>
          <a:ext cx="4216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9" imgW="4216320" imgH="672840" progId="Equation.DSMT4">
                  <p:embed/>
                </p:oleObj>
              </mc:Choice>
              <mc:Fallback>
                <p:oleObj name="Equation" r:id="rId9" imgW="4216320" imgH="672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071048"/>
                        <a:ext cx="4216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546600" y="2868304"/>
          <a:ext cx="3111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1" imgW="3111480" imgH="444240" progId="Equation.DSMT4">
                  <p:embed/>
                </p:oleObj>
              </mc:Choice>
              <mc:Fallback>
                <p:oleObj name="Equation" r:id="rId11" imgW="311148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868304"/>
                        <a:ext cx="3111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546600" y="3483592"/>
          <a:ext cx="2781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3" imgW="2781000" imgH="520560" progId="Equation.DSMT4">
                  <p:embed/>
                </p:oleObj>
              </mc:Choice>
              <mc:Fallback>
                <p:oleObj name="Equation" r:id="rId13" imgW="2781000" imgH="520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483592"/>
                        <a:ext cx="2781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4540250" y="4137025"/>
          <a:ext cx="156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5" imgW="1562040" imgH="444240" progId="Equation.DSMT4">
                  <p:embed/>
                </p:oleObj>
              </mc:Choice>
              <mc:Fallback>
                <p:oleObj name="Equation" r:id="rId15" imgW="156204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4137025"/>
                        <a:ext cx="1562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Multiplication of Radicals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2106304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</p:txBody>
      </p:sp>
      <p:graphicFrame>
        <p:nvGraphicFramePr>
          <p:cNvPr id="12292" name="Object 46"/>
          <p:cNvGraphicFramePr>
            <a:graphicFrameLocks noChangeAspect="1"/>
          </p:cNvGraphicFramePr>
          <p:nvPr/>
        </p:nvGraphicFramePr>
        <p:xfrm>
          <a:off x="530352" y="1371600"/>
          <a:ext cx="2070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2070100" imgH="698500" progId="Equation.DSMT4">
                  <p:embed/>
                </p:oleObj>
              </mc:Choice>
              <mc:Fallback>
                <p:oleObj name="Equation" r:id="rId3" imgW="2070100" imgH="698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070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48"/>
          <p:cNvGraphicFramePr>
            <a:graphicFrameLocks noChangeAspect="1"/>
          </p:cNvGraphicFramePr>
          <p:nvPr/>
        </p:nvGraphicFramePr>
        <p:xfrm>
          <a:off x="6019800" y="2882900"/>
          <a:ext cx="2298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2298600" imgH="393480" progId="Equation.DSMT4">
                  <p:embed/>
                </p:oleObj>
              </mc:Choice>
              <mc:Fallback>
                <p:oleObj name="Equation" r:id="rId5" imgW="229860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82900"/>
                        <a:ext cx="2298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30352" y="2715904"/>
          <a:ext cx="1549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1549080" imgH="672840" progId="Equation.DSMT4">
                  <p:embed/>
                </p:oleObj>
              </mc:Choice>
              <mc:Fallback>
                <p:oleObj name="Equation" r:id="rId7" imgW="1549080" imgH="672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15904"/>
                        <a:ext cx="1549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149475" y="2688608"/>
          <a:ext cx="3530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3530520" imgH="672840" progId="Equation.DSMT4">
                  <p:embed/>
                </p:oleObj>
              </mc:Choice>
              <mc:Fallback>
                <p:oleObj name="Equation" r:id="rId9" imgW="353052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88608"/>
                        <a:ext cx="3530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149475" y="3526808"/>
          <a:ext cx="2032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1" imgW="2031840" imgH="444240" progId="Equation.DSMT4">
                  <p:embed/>
                </p:oleObj>
              </mc:Choice>
              <mc:Fallback>
                <p:oleObj name="Equation" r:id="rId11" imgW="203184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526808"/>
                        <a:ext cx="2032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149475" y="4174508"/>
          <a:ext cx="1993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3" imgW="1993680" imgH="444240" progId="Equation.DSMT4">
                  <p:embed/>
                </p:oleObj>
              </mc:Choice>
              <mc:Fallback>
                <p:oleObj name="Equation" r:id="rId13" imgW="199368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74508"/>
                        <a:ext cx="1993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149475" y="4803158"/>
          <a:ext cx="170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5" imgW="1701720" imgH="444240" progId="Equation.DSMT4">
                  <p:embed/>
                </p:oleObj>
              </mc:Choice>
              <mc:Fallback>
                <p:oleObj name="Equation" r:id="rId15" imgW="170172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803158"/>
                        <a:ext cx="1701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2149475" y="5431808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7" imgW="1422360" imgH="444240" progId="Equation.DSMT4">
                  <p:embed/>
                </p:oleObj>
              </mc:Choice>
              <mc:Fallback>
                <p:oleObj name="Equation" r:id="rId17" imgW="142236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5431808"/>
                        <a:ext cx="1422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565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Courier New</vt:lpstr>
      <vt:lpstr>Arial</vt:lpstr>
      <vt:lpstr>Office Theme</vt:lpstr>
      <vt:lpstr>Equation</vt:lpstr>
      <vt:lpstr>Section 9.4</vt:lpstr>
      <vt:lpstr>Objectives</vt:lpstr>
      <vt:lpstr>Example 1: Addition and Subtraction with Radicals</vt:lpstr>
      <vt:lpstr>Example 1: Addition and Subtraction with Radicals (cont.)</vt:lpstr>
      <vt:lpstr>Example 1: Addition and Subtraction with Radicals (cont.)</vt:lpstr>
      <vt:lpstr>Example 1: Addition and Subtraction with Radicals (cont.)</vt:lpstr>
      <vt:lpstr>Example 2: Multiplication of Radicals</vt:lpstr>
      <vt:lpstr>Example 2: Multiplication of Radicals (cont.)</vt:lpstr>
      <vt:lpstr>Example 2: Multiplication of Radicals (cont.)</vt:lpstr>
      <vt:lpstr>Example 2: Multiplication of Radicals (cont.)</vt:lpstr>
      <vt:lpstr>Rationalizing Denominators of Rational Expressions</vt:lpstr>
      <vt:lpstr>Example 3: Rationalizing the Denominator</vt:lpstr>
      <vt:lpstr>Example 3: Rationalizing the Denominator (cont.)</vt:lpstr>
      <vt:lpstr>Example 3: Rationalizing the Denominator (cont.)</vt:lpstr>
      <vt:lpstr>Rationalizing Denominators of Rational Expressions</vt:lpstr>
      <vt:lpstr>Rationalizing Denominators of Rational Expressions</vt:lpstr>
      <vt:lpstr>Example 4: Rationalizing a Denominator with a Sum or Difference Involving a Square Root</vt:lpstr>
      <vt:lpstr>Example 4: Rationalizing a Denominator with a Sum or Difference Involving a Square Root (cont.)</vt:lpstr>
      <vt:lpstr>Example 4: Rationalizing a Denominator with a Sum or Difference Involving a Square Root (cont.)</vt:lpstr>
      <vt:lpstr>Example 4: Rationalizing a Denominator with a Sum or Difference Involving a Square Root (cont.)</vt:lpstr>
      <vt:lpstr>Example 4: Rationalizing a Denominator with a Sum or Difference Involving a Square Root (cont.)</vt:lpstr>
      <vt:lpstr>Example 4: Rationalizing a Denominator with a Sum or Difference Involving a Square Root (cont.)</vt:lpstr>
      <vt:lpstr>Example 5: Using a TI-84 Graphing Calculator to Evaluate Radical Expressions</vt:lpstr>
      <vt:lpstr>Example 5: Using a TI-84 Graphing Calculator to Evaluate Radical Expressions (cont.)</vt:lpstr>
      <vt:lpstr>Example 5: Using a TI-84 Graphing Calculator to Evaluate Radical Expressions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2</cp:revision>
  <dcterms:created xsi:type="dcterms:W3CDTF">2013-04-26T14:43:13Z</dcterms:created>
  <dcterms:modified xsi:type="dcterms:W3CDTF">2016-10-04T19:47:43Z</dcterms:modified>
</cp:coreProperties>
</file>