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81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embeddedFontLst>
    <p:embeddedFont>
      <p:font typeface="Ti86pc" panose="020B0609020003040203" pitchFamily="49" charset="0"/>
      <p:regular r:id="rId29"/>
    </p:embeddedFont>
    <p:embeddedFont>
      <p:font typeface="Calibri" panose="020F0502020204030204" pitchFamily="34" charset="0"/>
      <p:regular r:id="rId30"/>
      <p:bold r:id="rId31"/>
      <p:italic r:id="rId32"/>
      <p:boldItalic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08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4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2.fntdata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7942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A97BC-9D3D-4187-B43B-E6FA237C448A}" type="datetimeFigureOut">
              <a:rPr lang="en-US" smtClean="0"/>
              <a:pPr/>
              <a:t>7/27/2017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64329B-6D48-4A39-9528-EEB3176FDA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587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4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2.png"/><Relationship Id="rId5" Type="http://schemas.openxmlformats.org/officeDocument/2006/relationships/image" Target="../media/image26.png"/><Relationship Id="rId4" Type="http://schemas.openxmlformats.org/officeDocument/2006/relationships/image" Target="../media/image30.wmf"/><Relationship Id="rId9" Type="http://schemas.openxmlformats.org/officeDocument/2006/relationships/image" Target="../media/image3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0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1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9.6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Functions with Radicals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2: Evaluating Radical Functions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Complete each table by finding the corresponding </a:t>
            </a:r>
            <a:r>
              <a:rPr lang="en-US" i="1" dirty="0" smtClean="0">
                <a:solidFill>
                  <a:schemeClr val="tx1"/>
                </a:solidFill>
              </a:rPr>
              <a:t>f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) values for the given values of 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  <p:graphicFrame>
        <p:nvGraphicFramePr>
          <p:cNvPr id="13355" name="Object 69"/>
          <p:cNvGraphicFramePr>
            <a:graphicFrameLocks noChangeAspect="1"/>
          </p:cNvGraphicFramePr>
          <p:nvPr/>
        </p:nvGraphicFramePr>
        <p:xfrm>
          <a:off x="530352" y="2286000"/>
          <a:ext cx="222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2222500" imgH="533400" progId="Equation.DSMT4">
                  <p:embed/>
                </p:oleObj>
              </mc:Choice>
              <mc:Fallback>
                <p:oleObj name="Equation" r:id="rId3" imgW="2222500" imgH="533400" progId="Equation.DSMT4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86000"/>
                        <a:ext cx="2222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56" name="Object 70"/>
          <p:cNvGraphicFramePr>
            <a:graphicFrameLocks noChangeAspect="1"/>
          </p:cNvGraphicFramePr>
          <p:nvPr/>
        </p:nvGraphicFramePr>
        <p:xfrm>
          <a:off x="4572000" y="2286000"/>
          <a:ext cx="2527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2527300" imgH="533400" progId="Equation.DSMT4">
                  <p:embed/>
                </p:oleObj>
              </mc:Choice>
              <mc:Fallback>
                <p:oleObj name="Equation" r:id="rId5" imgW="2527300" imgH="533400" progId="Equation.DSMT4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286000"/>
                        <a:ext cx="25273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143000" y="3124200"/>
          <a:ext cx="2794126" cy="2657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3699"/>
                <a:gridCol w="1490427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7777" marR="9777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(</a:t>
                      </a: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7777" marR="97777" anchor="ctr" horzOverflow="overflow"/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7777" marR="9777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?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7777" marR="97777" anchor="ctr" horzOverflow="overflow"/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7777" marR="9777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?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7777" marR="97777" anchor="ctr" horzOverflow="overflow"/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7777" marR="9777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?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7777" marR="97777" anchor="ctr" horzOverflow="overflow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149158" y="3124200"/>
          <a:ext cx="2851842" cy="2657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3699"/>
                <a:gridCol w="1548143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7777" marR="9777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(</a:t>
                      </a: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7777" marR="97777" anchor="ctr" horzOverflow="overflow"/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7777" marR="9777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?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7777" marR="97777" anchor="ctr" horzOverflow="overflow"/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7777" marR="9777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?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7777" marR="97777" anchor="ctr" horzOverflow="overflow"/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82" charset="2"/>
                        </a:rPr>
                        <a:t>-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7777" marR="97777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?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7777" marR="97777" anchor="ctr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031193" y="1905000"/>
          <a:ext cx="3076485" cy="3267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121"/>
                <a:gridCol w="2307364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(</a:t>
                      </a: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4993593" y="1905000"/>
          <a:ext cx="3845607" cy="3267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121"/>
                <a:gridCol w="3076486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(</a:t>
                      </a: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82" charset="2"/>
                        </a:rPr>
                        <a:t>-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</a:tr>
            </a:tbl>
          </a:graphicData>
        </a:graphic>
      </p:graphicFrame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2: Evaluating Radical Functions (cont.)</a:t>
            </a:r>
          </a:p>
        </p:txBody>
      </p:sp>
      <p:sp>
        <p:nvSpPr>
          <p:cNvPr id="1433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519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b="1" i="0" dirty="0" smtClean="0">
                <a:solidFill>
                  <a:schemeClr val="tx1"/>
                </a:solidFill>
              </a:rPr>
              <a:t>Solutions</a:t>
            </a:r>
            <a:endParaRPr lang="en-US" sz="280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14378" name="Object 111"/>
          <p:cNvGraphicFramePr>
            <a:graphicFrameLocks noChangeAspect="1"/>
          </p:cNvGraphicFramePr>
          <p:nvPr/>
        </p:nvGraphicFramePr>
        <p:xfrm>
          <a:off x="1974850" y="2765425"/>
          <a:ext cx="1168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3" imgW="1168200" imgH="444240" progId="Equation.DSMT4">
                  <p:embed/>
                </p:oleObj>
              </mc:Choice>
              <mc:Fallback>
                <p:oleObj name="Equation" r:id="rId3" imgW="1168200" imgH="444240" progId="Equation.DSMT4">
                  <p:embed/>
                  <p:pic>
                    <p:nvPicPr>
                      <p:cNvPr id="0" name="Object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2765425"/>
                        <a:ext cx="1168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79" name="Object 113"/>
          <p:cNvGraphicFramePr>
            <a:graphicFrameLocks noChangeAspect="1"/>
          </p:cNvGraphicFramePr>
          <p:nvPr/>
        </p:nvGraphicFramePr>
        <p:xfrm>
          <a:off x="1968500" y="3679825"/>
          <a:ext cx="1993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5" imgW="1993680" imgH="444240" progId="Equation.DSMT4">
                  <p:embed/>
                </p:oleObj>
              </mc:Choice>
              <mc:Fallback>
                <p:oleObj name="Equation" r:id="rId5" imgW="1993680" imgH="444240" progId="Equation.DSMT4">
                  <p:embed/>
                  <p:pic>
                    <p:nvPicPr>
                      <p:cNvPr id="0" name="Object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3679825"/>
                        <a:ext cx="1993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80" name="Object 115"/>
          <p:cNvGraphicFramePr>
            <a:graphicFrameLocks noChangeAspect="1"/>
          </p:cNvGraphicFramePr>
          <p:nvPr/>
        </p:nvGraphicFramePr>
        <p:xfrm>
          <a:off x="1974850" y="4518025"/>
          <a:ext cx="1943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7" imgW="1942920" imgH="444240" progId="Equation.DSMT4">
                  <p:embed/>
                </p:oleObj>
              </mc:Choice>
              <mc:Fallback>
                <p:oleObj name="Equation" r:id="rId7" imgW="1942920" imgH="444240" progId="Equation.DSMT4">
                  <p:embed/>
                  <p:pic>
                    <p:nvPicPr>
                      <p:cNvPr id="0" name="Object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4518025"/>
                        <a:ext cx="1943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81" name="Object 123"/>
          <p:cNvGraphicFramePr>
            <a:graphicFrameLocks noChangeAspect="1"/>
          </p:cNvGraphicFramePr>
          <p:nvPr/>
        </p:nvGraphicFramePr>
        <p:xfrm>
          <a:off x="5848350" y="2803525"/>
          <a:ext cx="2260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9" imgW="2260440" imgH="444240" progId="Equation.DSMT4">
                  <p:embed/>
                </p:oleObj>
              </mc:Choice>
              <mc:Fallback>
                <p:oleObj name="Equation" r:id="rId9" imgW="2260440" imgH="444240" progId="Equation.DSMT4">
                  <p:embed/>
                  <p:pic>
                    <p:nvPicPr>
                      <p:cNvPr id="0" name="Object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8350" y="2803525"/>
                        <a:ext cx="2260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82" name="Object 126"/>
          <p:cNvGraphicFramePr>
            <a:graphicFrameLocks noChangeAspect="1"/>
          </p:cNvGraphicFramePr>
          <p:nvPr/>
        </p:nvGraphicFramePr>
        <p:xfrm>
          <a:off x="5842000" y="3679825"/>
          <a:ext cx="2654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11" imgW="2654280" imgH="444240" progId="Equation.DSMT4">
                  <p:embed/>
                </p:oleObj>
              </mc:Choice>
              <mc:Fallback>
                <p:oleObj name="Equation" r:id="rId11" imgW="2654280" imgH="444240" progId="Equation.DSMT4">
                  <p:embed/>
                  <p:pic>
                    <p:nvPicPr>
                      <p:cNvPr id="0" name="Object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3679825"/>
                        <a:ext cx="2654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83" name="Object 132"/>
          <p:cNvGraphicFramePr>
            <a:graphicFrameLocks noChangeAspect="1"/>
          </p:cNvGraphicFramePr>
          <p:nvPr/>
        </p:nvGraphicFramePr>
        <p:xfrm>
          <a:off x="5842000" y="4551363"/>
          <a:ext cx="2870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13" imgW="2869920" imgH="444240" progId="Equation.DSMT4">
                  <p:embed/>
                </p:oleObj>
              </mc:Choice>
              <mc:Fallback>
                <p:oleObj name="Equation" r:id="rId13" imgW="2869920" imgH="444240" progId="Equation.DSMT4">
                  <p:embed/>
                  <p:pic>
                    <p:nvPicPr>
                      <p:cNvPr id="0" name="Object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4551363"/>
                        <a:ext cx="2870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1991380"/>
            <a:ext cx="4587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b="1" dirty="0" smtClean="0">
                <a:latin typeface="Calibri" pitchFamily="34" charset="0"/>
              </a:rPr>
              <a:t>a.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19600" y="1991380"/>
            <a:ext cx="4732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b="1" dirty="0" smtClean="0">
                <a:latin typeface="Calibri" pitchFamily="34" charset="0"/>
              </a:rPr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3: Graphing a Radical Function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3944938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Graph the function </a:t>
            </a:r>
          </a:p>
          <a:p>
            <a:pPr marL="0" indent="0">
              <a:buFont typeface="Courier New" pitchFamily="49" charset="0"/>
              <a:buNone/>
              <a:tabLst>
                <a:tab pos="3944938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3944938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For the domain we have</a:t>
            </a:r>
          </a:p>
          <a:p>
            <a:pPr marL="0" indent="0" algn="ctr">
              <a:buFont typeface="Courier New" pitchFamily="49" charset="0"/>
              <a:buNone/>
              <a:tabLst>
                <a:tab pos="3944938" algn="l"/>
              </a:tabLst>
            </a:pPr>
            <a:r>
              <a:rPr lang="en-US" i="1" dirty="0" smtClean="0">
                <a:solidFill>
                  <a:srgbClr val="00007D"/>
                </a:solidFill>
              </a:rPr>
              <a:t>x</a:t>
            </a:r>
            <a:r>
              <a:rPr lang="en-US" i="0" dirty="0" smtClean="0">
                <a:solidFill>
                  <a:srgbClr val="00007D"/>
                </a:solidFill>
              </a:rPr>
              <a:t> + 5 ≥ 0</a:t>
            </a:r>
          </a:p>
          <a:p>
            <a:pPr marL="0" indent="0">
              <a:buFont typeface="Courier New" pitchFamily="49" charset="0"/>
              <a:buNone/>
              <a:tabLst>
                <a:tab pos="3944938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	</a:t>
            </a:r>
            <a:r>
              <a:rPr lang="en-US" i="1" dirty="0" smtClean="0">
                <a:solidFill>
                  <a:srgbClr val="00007D"/>
                </a:solidFill>
              </a:rPr>
              <a:t>x</a:t>
            </a:r>
            <a:r>
              <a:rPr lang="en-US" i="0" dirty="0" smtClean="0">
                <a:solidFill>
                  <a:srgbClr val="00007D"/>
                </a:solidFill>
              </a:rPr>
              <a:t> ≥ –5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3944938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To see the nature of the graph we select a few values for 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i="0" dirty="0" smtClean="0">
                <a:solidFill>
                  <a:schemeClr val="tx1"/>
                </a:solidFill>
              </a:rPr>
              <a:t> in the domain and find the corresponding values of </a:t>
            </a:r>
            <a:r>
              <a:rPr lang="en-US" i="1" dirty="0" smtClean="0">
                <a:solidFill>
                  <a:schemeClr val="tx1"/>
                </a:solidFill>
              </a:rPr>
              <a:t>y</a:t>
            </a:r>
            <a:r>
              <a:rPr lang="en-US" i="0" dirty="0" smtClean="0">
                <a:solidFill>
                  <a:schemeClr val="tx1"/>
                </a:solidFill>
              </a:rPr>
              <a:t>.  Then we plot the points on a graph.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416300" y="1295400"/>
          <a:ext cx="1536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1536700" imgH="482600" progId="Equation.DSMT4">
                  <p:embed/>
                </p:oleObj>
              </mc:Choice>
              <mc:Fallback>
                <p:oleObj name="Equation" r:id="rId3" imgW="1536700" imgH="482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1295400"/>
                        <a:ext cx="1536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3: Graphing a Radical Function (cont.)</a:t>
            </a:r>
          </a:p>
        </p:txBody>
      </p:sp>
      <p:graphicFrame>
        <p:nvGraphicFramePr>
          <p:cNvPr id="943139" name="Group 35"/>
          <p:cNvGraphicFramePr>
            <a:graphicFrameLocks noGrp="1"/>
          </p:cNvGraphicFramePr>
          <p:nvPr>
            <p:ph idx="1"/>
          </p:nvPr>
        </p:nvGraphicFramePr>
        <p:xfrm>
          <a:off x="762000" y="1279525"/>
          <a:ext cx="3352800" cy="41449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2057400"/>
              </a:tblGrid>
              <a:tr h="6921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anchor="ctr" horzOverflow="overflow"/>
                </a:tc>
              </a:tr>
              <a:tr h="688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82" charset="2"/>
                        </a:rPr>
                        <a:t>-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anchor="ctr" horzOverflow="overflow"/>
                </a:tc>
              </a:tr>
              <a:tr h="6921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82" charset="2"/>
                        </a:rPr>
                        <a:t>-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anchor="ctr" horzOverflow="overflow"/>
                </a:tc>
              </a:tr>
              <a:tr h="6905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82" charset="2"/>
                        </a:rPr>
                        <a:t>-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anchor="ctr" horzOverflow="overflow"/>
                </a:tc>
              </a:tr>
              <a:tr h="688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anchor="ctr" horzOverflow="overflow"/>
                </a:tc>
              </a:tr>
              <a:tr h="6921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86331" marR="186331" anchor="ctr" horzOverflow="overflow"/>
                </a:tc>
              </a:tr>
            </a:tbl>
          </a:graphicData>
        </a:graphic>
      </p:graphicFrame>
      <p:pic>
        <p:nvPicPr>
          <p:cNvPr id="16387" name="Picture 6" descr="Combo2E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466851"/>
            <a:ext cx="3657600" cy="3646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411" name="Object 36"/>
          <p:cNvGraphicFramePr>
            <a:graphicFrameLocks noChangeAspect="1"/>
          </p:cNvGraphicFramePr>
          <p:nvPr/>
        </p:nvGraphicFramePr>
        <p:xfrm>
          <a:off x="2419350" y="3505200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4" imgW="1396800" imgH="444240" progId="Equation.DSMT4">
                  <p:embed/>
                </p:oleObj>
              </mc:Choice>
              <mc:Fallback>
                <p:oleObj name="Equation" r:id="rId4" imgW="1396800" imgH="44424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505200"/>
                        <a:ext cx="1397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2" name="Object 37"/>
          <p:cNvGraphicFramePr>
            <a:graphicFrameLocks noChangeAspect="1"/>
          </p:cNvGraphicFramePr>
          <p:nvPr/>
        </p:nvGraphicFramePr>
        <p:xfrm>
          <a:off x="2343150" y="4191000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6" imgW="1422360" imgH="444240" progId="Equation.DSMT4">
                  <p:embed/>
                </p:oleObj>
              </mc:Choice>
              <mc:Fallback>
                <p:oleObj name="Equation" r:id="rId6" imgW="1422360" imgH="44424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4191000"/>
                        <a:ext cx="1422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3: Graphing a Radical Function (cont.)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 that             is the principal square root.  This means that </a:t>
            </a:r>
            <a:r>
              <a:rPr lang="en-US" i="1" dirty="0" smtClean="0"/>
              <a:t>y </a:t>
            </a:r>
            <a:r>
              <a:rPr lang="en-US" dirty="0" smtClean="0"/>
              <a:t>≥ 0.  Thus the point (</a:t>
            </a:r>
            <a:r>
              <a:rPr lang="en-US" dirty="0" smtClean="0">
                <a:latin typeface="Symbol" pitchFamily="18" charset="2"/>
              </a:rPr>
              <a:t>-</a:t>
            </a:r>
            <a:r>
              <a:rPr lang="en-US" dirty="0" smtClean="0"/>
              <a:t>5, 0) is on the </a:t>
            </a:r>
            <a:br>
              <a:rPr lang="en-US" dirty="0" smtClean="0"/>
            </a:br>
            <a:r>
              <a:rPr lang="en-US" i="1" dirty="0" smtClean="0"/>
              <a:t>x­-</a:t>
            </a:r>
            <a:r>
              <a:rPr lang="en-US" dirty="0" smtClean="0"/>
              <a:t>axis and the remaining points on the graph are above the </a:t>
            </a:r>
            <a:r>
              <a:rPr lang="en-US" i="1" dirty="0" smtClean="0"/>
              <a:t>x</a:t>
            </a:r>
            <a:r>
              <a:rPr lang="en-US" dirty="0" smtClean="0"/>
              <a:t>-axis.  So, we can complete the graph by drawing a smooth curve that passes through the selected points.  The graph of the function is shown on next slide.</a:t>
            </a:r>
          </a:p>
          <a:p>
            <a:endParaRPr lang="en-US" dirty="0"/>
          </a:p>
        </p:txBody>
      </p:sp>
      <p:graphicFrame>
        <p:nvGraphicFramePr>
          <p:cNvPr id="17412" name="Object 31"/>
          <p:cNvGraphicFramePr>
            <a:graphicFrameLocks noChangeAspect="1"/>
          </p:cNvGraphicFramePr>
          <p:nvPr/>
        </p:nvGraphicFramePr>
        <p:xfrm>
          <a:off x="1930400" y="1270000"/>
          <a:ext cx="96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965200" imgH="444500" progId="Equation.DSMT4">
                  <p:embed/>
                </p:oleObj>
              </mc:Choice>
              <mc:Fallback>
                <p:oleObj name="Equation" r:id="rId3" imgW="965200" imgH="4445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1270000"/>
                        <a:ext cx="965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3: Graphing a Radical Function (cont.)</a:t>
            </a:r>
          </a:p>
        </p:txBody>
      </p:sp>
      <p:pic>
        <p:nvPicPr>
          <p:cNvPr id="17413" name="Picture 32" descr="Combo2E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219200"/>
            <a:ext cx="3657600" cy="3646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 anchor="b"/>
          <a:lstStyle/>
          <a:p>
            <a:r>
              <a:rPr lang="en-US" dirty="0" smtClean="0"/>
              <a:t>We see that the domain is [</a:t>
            </a:r>
            <a:r>
              <a:rPr lang="en-US" dirty="0" smtClean="0">
                <a:latin typeface="Symbol" pitchFamily="18" charset="2"/>
              </a:rPr>
              <a:t>-</a:t>
            </a:r>
            <a:r>
              <a:rPr lang="en-US" dirty="0" smtClean="0"/>
              <a:t>5, 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) and the range is [0, 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3: Graphing a Radical Function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8435" name="Rectangle 6"/>
          <p:cNvSpPr>
            <a:spLocks noChangeArrowheads="1"/>
          </p:cNvSpPr>
          <p:nvPr/>
        </p:nvSpPr>
        <p:spPr bwMode="auto">
          <a:xfrm>
            <a:off x="455613" y="1295400"/>
            <a:ext cx="8226425" cy="251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672"/>
              </a:spcBef>
            </a:pPr>
            <a:r>
              <a:rPr lang="en-US" sz="2800" dirty="0"/>
              <a:t>To use a TI-84 Plus graphing calculator to graph this function,</a:t>
            </a:r>
          </a:p>
          <a:p>
            <a:pPr>
              <a:spcBef>
                <a:spcPts val="672"/>
              </a:spcBef>
            </a:pPr>
            <a:r>
              <a:rPr lang="en-US" sz="2800" b="1" dirty="0"/>
              <a:t>Step 1</a:t>
            </a:r>
            <a:r>
              <a:rPr lang="en-US" sz="2800" b="1" dirty="0" smtClean="0"/>
              <a:t>:</a:t>
            </a:r>
          </a:p>
          <a:p>
            <a:pPr>
              <a:spcBef>
                <a:spcPts val="672"/>
              </a:spcBef>
            </a:pPr>
            <a:r>
              <a:rPr lang="en-US" sz="2800" dirty="0" smtClean="0"/>
              <a:t>Press                  and </a:t>
            </a:r>
            <a:r>
              <a:rPr lang="en-US" sz="2800" dirty="0"/>
              <a:t>enter the function as shown:</a:t>
            </a:r>
          </a:p>
          <a:p>
            <a:pPr>
              <a:spcBef>
                <a:spcPts val="672"/>
              </a:spcBef>
            </a:pPr>
            <a:endParaRPr lang="en-US" sz="2800" dirty="0"/>
          </a:p>
        </p:txBody>
      </p:sp>
      <p:pic>
        <p:nvPicPr>
          <p:cNvPr id="18436" name="Picture 7" descr="Combo2E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0" y="2895602"/>
            <a:ext cx="1188720" cy="29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8" descr="Combo2E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3581400"/>
            <a:ext cx="2743200" cy="1876349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3: Graphing a Radical Function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455613" y="1295400"/>
            <a:ext cx="8226425" cy="1564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672"/>
              </a:spcBef>
            </a:pPr>
            <a:r>
              <a:rPr lang="en-US" sz="2800" b="1" dirty="0"/>
              <a:t>Step 2:</a:t>
            </a:r>
          </a:p>
          <a:p>
            <a:pPr>
              <a:spcBef>
                <a:spcPts val="672"/>
              </a:spcBef>
            </a:pPr>
            <a:r>
              <a:rPr lang="en-US" sz="2800" dirty="0"/>
              <a:t>Press                 </a:t>
            </a:r>
            <a:r>
              <a:rPr lang="en-US" sz="2800" dirty="0" smtClean="0"/>
              <a:t>. (</a:t>
            </a:r>
            <a:r>
              <a:rPr lang="en-US" sz="2800" dirty="0"/>
              <a:t>You may need to adjust the </a:t>
            </a:r>
          </a:p>
          <a:p>
            <a:pPr>
              <a:spcBef>
                <a:spcPts val="672"/>
              </a:spcBef>
            </a:pPr>
            <a:r>
              <a:rPr lang="en-US" sz="2800" dirty="0"/>
              <a:t>window.)  The result will be the graph as shown here:</a:t>
            </a:r>
          </a:p>
        </p:txBody>
      </p:sp>
      <p:pic>
        <p:nvPicPr>
          <p:cNvPr id="19460" name="Picture 4" descr="Combo2E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6525" y="1963740"/>
            <a:ext cx="1188720" cy="29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5" descr="Combo2E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3368676"/>
            <a:ext cx="2743200" cy="1876349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tx1"/>
                </a:solidFill>
              </a:rPr>
              <a:t>Example 4: Using a TI-84 Plus to Graph a</a:t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-US" sz="3200" dirty="0" smtClean="0">
                <a:solidFill>
                  <a:schemeClr val="tx1"/>
                </a:solidFill>
              </a:rPr>
              <a:t>Radical Function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089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  <a:tab pos="14859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</a:t>
            </a:r>
            <a:r>
              <a:rPr lang="en-US" i="0" dirty="0" smtClean="0">
                <a:solidFill>
                  <a:schemeClr val="tx1"/>
                </a:solidFill>
              </a:rPr>
              <a:t>	Use the </a:t>
            </a:r>
            <a:r>
              <a:rPr lang="en-US" i="0" dirty="0" smtClean="0">
                <a:solidFill>
                  <a:srgbClr val="0000FF"/>
                </a:solidFill>
                <a:latin typeface="Ti86pc" pitchFamily="49" charset="0"/>
              </a:rPr>
              <a:t>TABLE</a:t>
            </a:r>
            <a:r>
              <a:rPr lang="en-US" i="0" dirty="0" smtClean="0">
                <a:solidFill>
                  <a:schemeClr val="tx1"/>
                </a:solidFill>
              </a:rPr>
              <a:t> feature of a TI-84 Plus graphing 	calculator to locate many points on the graph of the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  <a:tab pos="14859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	function </a:t>
            </a:r>
          </a:p>
          <a:p>
            <a:pPr>
              <a:spcBef>
                <a:spcPts val="672"/>
              </a:spcBef>
              <a:tabLst>
                <a:tab pos="463550" algn="l"/>
                <a:tab pos="14859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	</a:t>
            </a:r>
            <a:r>
              <a:rPr lang="en-US" i="0" dirty="0" smtClean="0">
                <a:solidFill>
                  <a:schemeClr val="tx1"/>
                </a:solidFill>
              </a:rPr>
              <a:t>Using the </a:t>
            </a:r>
            <a:r>
              <a:rPr lang="en-US" dirty="0" smtClean="0">
                <a:solidFill>
                  <a:srgbClr val="0000FF"/>
                </a:solidFill>
                <a:latin typeface="Ti86pc" pitchFamily="49" charset="0"/>
              </a:rPr>
              <a:t>TABLE</a:t>
            </a:r>
            <a:r>
              <a:rPr lang="en-US" b="1" i="0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feature of a TI-84 Plus: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  <a:tab pos="14859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Step 1:	</a:t>
            </a:r>
            <a:r>
              <a:rPr lang="en-US" i="0" dirty="0" smtClean="0">
                <a:solidFill>
                  <a:schemeClr val="tx1"/>
                </a:solidFill>
              </a:rPr>
              <a:t>Press                  and enter the function as 		follows: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  <a:tab pos="14859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		1.</a:t>
            </a:r>
            <a:r>
              <a:rPr lang="en-US" i="0" dirty="0" smtClean="0">
                <a:solidFill>
                  <a:schemeClr val="tx1"/>
                </a:solidFill>
              </a:rPr>
              <a:t>	 Press           .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  <a:tab pos="14859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		2.</a:t>
            </a:r>
            <a:r>
              <a:rPr lang="en-US" i="0" dirty="0" smtClean="0">
                <a:solidFill>
                  <a:schemeClr val="tx1"/>
                </a:solidFill>
              </a:rPr>
              <a:t>	 Choose </a:t>
            </a:r>
            <a:r>
              <a:rPr lang="en-US" i="0" dirty="0" smtClean="0">
                <a:solidFill>
                  <a:schemeClr val="tx1"/>
                </a:solidFill>
                <a:latin typeface="Ti86pc" pitchFamily="49" charset="0"/>
              </a:rPr>
              <a:t>4: 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  <a:tab pos="14859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		3.</a:t>
            </a:r>
            <a:r>
              <a:rPr lang="en-US" i="0" dirty="0" smtClean="0">
                <a:solidFill>
                  <a:schemeClr val="tx1"/>
                </a:solidFill>
              </a:rPr>
              <a:t>	 Enter </a:t>
            </a:r>
            <a:r>
              <a:rPr lang="en-US" i="0" dirty="0" smtClean="0">
                <a:solidFill>
                  <a:schemeClr val="tx1"/>
                </a:solidFill>
                <a:latin typeface="Ti86pc" pitchFamily="49" charset="0"/>
              </a:rPr>
              <a:t>2x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  <a:latin typeface="Ti86pc" pitchFamily="49" charset="0"/>
              </a:rPr>
              <a:t>3)</a:t>
            </a:r>
            <a:r>
              <a:rPr lang="en-US" i="0" dirty="0" smtClean="0">
                <a:solidFill>
                  <a:schemeClr val="tx1"/>
                </a:solidFill>
              </a:rPr>
              <a:t> and press           .</a:t>
            </a:r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2279650" y="2208213"/>
          <a:ext cx="1714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3" imgW="1714320" imgH="482400" progId="Equation.DSMT4">
                  <p:embed/>
                </p:oleObj>
              </mc:Choice>
              <mc:Fallback>
                <p:oleObj name="Equation" r:id="rId3" imgW="171432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2208213"/>
                        <a:ext cx="1714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485" name="Picture 5" descr="Combo2E_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95600" y="3429002"/>
            <a:ext cx="1188720" cy="295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6" descr="Combo2E_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89950" y="4344679"/>
            <a:ext cx="74865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4032250" y="4718050"/>
          <a:ext cx="685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7" imgW="685800" imgH="482400" progId="Equation.DSMT4">
                  <p:embed/>
                </p:oleObj>
              </mc:Choice>
              <mc:Fallback>
                <p:oleObj name="Equation" r:id="rId7" imgW="685800" imgH="482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2250" y="4718050"/>
                        <a:ext cx="685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09580" y="5372100"/>
            <a:ext cx="7484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tx1"/>
                </a:solidFill>
              </a:rPr>
              <a:t>Example 4: Using a TI-84 Plus to Graph a</a:t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-US" sz="3200" dirty="0" smtClean="0">
                <a:solidFill>
                  <a:schemeClr val="tx1"/>
                </a:solidFill>
              </a:rPr>
              <a:t>Radical Function 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Step 2:</a:t>
            </a:r>
            <a:r>
              <a:rPr lang="en-US" i="0" dirty="0" smtClean="0">
                <a:solidFill>
                  <a:schemeClr val="tx1"/>
                </a:solidFill>
              </a:rPr>
              <a:t>	</a:t>
            </a:r>
            <a:br>
              <a:rPr lang="en-US" i="0" dirty="0" smtClean="0">
                <a:solidFill>
                  <a:schemeClr val="tx1"/>
                </a:solidFill>
              </a:rPr>
            </a:br>
            <a:r>
              <a:rPr lang="en-US" i="0" dirty="0" smtClean="0">
                <a:solidFill>
                  <a:schemeClr val="tx1"/>
                </a:solidFill>
              </a:rPr>
              <a:t>Press</a:t>
            </a:r>
            <a:r>
              <a:rPr lang="en-US" i="0" dirty="0" smtClean="0">
                <a:solidFill>
                  <a:srgbClr val="FF9900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  <a:latin typeface="Ti86pc" pitchFamily="49" charset="0"/>
              </a:rPr>
              <a:t>TBLSET</a:t>
            </a:r>
            <a:r>
              <a:rPr lang="en-US" i="0" dirty="0" smtClean="0">
                <a:solidFill>
                  <a:schemeClr val="tx1"/>
                </a:solidFill>
              </a:rPr>
              <a:t> (which is                              ) and set the display as shown here: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</p:txBody>
      </p:sp>
      <p:pic>
        <p:nvPicPr>
          <p:cNvPr id="21508" name="Picture 9" descr="Combo2E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5896" y="1844040"/>
            <a:ext cx="748145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10" descr="Combo2E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7907" y="1844041"/>
            <a:ext cx="1371600" cy="340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11" descr="Combo2E_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2921971"/>
            <a:ext cx="2743200" cy="1876349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Recognize radical functions.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Evaluate radical functions.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Find the domain and range of radical functions.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Graph radical functions.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tx1"/>
                </a:solidFill>
              </a:rPr>
              <a:t>Example 4: Using a TI-84 Plus to Graph a</a:t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-US" sz="3200" dirty="0" smtClean="0">
                <a:solidFill>
                  <a:schemeClr val="tx1"/>
                </a:solidFill>
              </a:rPr>
              <a:t>Radical Function (cont.)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805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Step 3:</a:t>
            </a:r>
            <a:r>
              <a:rPr lang="en-US" i="0" dirty="0" smtClean="0">
                <a:solidFill>
                  <a:schemeClr val="tx1"/>
                </a:solidFill>
              </a:rPr>
              <a:t>	</a:t>
            </a:r>
            <a:br>
              <a:rPr lang="en-US" i="0" dirty="0" smtClean="0">
                <a:solidFill>
                  <a:schemeClr val="tx1"/>
                </a:solidFill>
              </a:rPr>
            </a:br>
            <a:r>
              <a:rPr lang="en-US" i="0" dirty="0" smtClean="0">
                <a:solidFill>
                  <a:schemeClr val="tx1"/>
                </a:solidFill>
              </a:rPr>
              <a:t>Press</a:t>
            </a:r>
            <a:r>
              <a:rPr lang="en-US" i="0" dirty="0" smtClean="0">
                <a:solidFill>
                  <a:srgbClr val="FF9900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  <a:latin typeface="Ti86pc" pitchFamily="49" charset="0"/>
              </a:rPr>
              <a:t>TBLSET </a:t>
            </a:r>
            <a:r>
              <a:rPr lang="en-US" i="0" dirty="0" smtClean="0">
                <a:solidFill>
                  <a:schemeClr val="tx1"/>
                </a:solidFill>
              </a:rPr>
              <a:t>(which is                              ) and the </a:t>
            </a:r>
          </a:p>
          <a:p>
            <a:pPr marL="0" indent="0">
              <a:spcBef>
                <a:spcPct val="15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display  will appear as follows: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</p:txBody>
      </p:sp>
      <p:pic>
        <p:nvPicPr>
          <p:cNvPr id="22532" name="Picture 4" descr="Combo2E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8296" y="1849592"/>
            <a:ext cx="748145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7" descr="Combo2E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8882" y="1849593"/>
            <a:ext cx="1371600" cy="34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8" descr="Combo2E_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3185474"/>
            <a:ext cx="2743200" cy="1876349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tx1"/>
                </a:solidFill>
              </a:rPr>
              <a:t>Example 4: Using a TI-84 Plus to Graph a</a:t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-US" sz="3200" dirty="0" smtClean="0">
                <a:solidFill>
                  <a:schemeClr val="tx1"/>
                </a:solidFill>
              </a:rPr>
              <a:t>Radical Function 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b.</a:t>
            </a:r>
            <a:r>
              <a:rPr lang="en-US" i="0" dirty="0" smtClean="0">
                <a:solidFill>
                  <a:schemeClr val="tx1"/>
                </a:solidFill>
              </a:rPr>
              <a:t>	Plot several points (approximately) on a graph and 	then connect them with a smooth curve.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</p:txBody>
      </p:sp>
      <p:pic>
        <p:nvPicPr>
          <p:cNvPr id="23556" name="Picture 7" descr="Combo2E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2209800"/>
            <a:ext cx="3657600" cy="3646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57200" y="2743200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0"/>
              </a:spcBef>
              <a:tabLst>
                <a:tab pos="463550" algn="l"/>
              </a:tabLst>
            </a:pPr>
            <a:r>
              <a:rPr lang="en-US" sz="2800" dirty="0" smtClean="0"/>
              <a:t>Once your calculator is displaying the table, you may scroll up and down the display to find as many points as you like.  A few are shown here to see the nature of the graph.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tx1"/>
                </a:solidFill>
              </a:rPr>
              <a:t>Example 4: Using a TI-84 Plus to Graph a</a:t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-US" sz="3200" dirty="0" smtClean="0">
                <a:solidFill>
                  <a:schemeClr val="tx1"/>
                </a:solidFill>
              </a:rPr>
              <a:t>Radical Function (cont.)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4947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c.</a:t>
            </a:r>
            <a:r>
              <a:rPr lang="en-US" i="0" dirty="0" smtClean="0">
                <a:solidFill>
                  <a:schemeClr val="tx1"/>
                </a:solidFill>
              </a:rPr>
              <a:t>	Use a TI-84 Plus graphing calculator to graph the 	function.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Press                  and the display will appear with the curve as follows:</a:t>
            </a:r>
          </a:p>
          <a:p>
            <a:pPr marL="0" indent="0" algn="ctr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i="0" baseline="30000" dirty="0" smtClean="0">
              <a:solidFill>
                <a:schemeClr val="tx1"/>
              </a:solidFill>
              <a:latin typeface="TimesTen" pitchFamily="18" charset="0"/>
            </a:endParaRPr>
          </a:p>
        </p:txBody>
      </p:sp>
      <p:pic>
        <p:nvPicPr>
          <p:cNvPr id="24580" name="Picture 5" descr="Combo2E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922898"/>
            <a:ext cx="1280160" cy="318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6" descr="Combo2E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3872553"/>
            <a:ext cx="2743200" cy="1876349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063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Find the indicated value of the function.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548640" y="1911350"/>
          <a:ext cx="4991100" cy="219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4991040" imgH="2197080" progId="Equation.DSMT4">
                  <p:embed/>
                </p:oleObj>
              </mc:Choice>
              <mc:Fallback>
                <p:oleObj name="Equation" r:id="rId3" imgW="4991040" imgH="2197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911350"/>
                        <a:ext cx="4991100" cy="219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06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Use a calculator to estimate the value of the function accurate to 4 decimal places.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i="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26628" name="Object 5"/>
          <p:cNvGraphicFramePr>
            <a:graphicFrameLocks noChangeAspect="1"/>
          </p:cNvGraphicFramePr>
          <p:nvPr/>
        </p:nvGraphicFramePr>
        <p:xfrm>
          <a:off x="548640" y="2286000"/>
          <a:ext cx="55499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3" imgW="5549900" imgH="1346200" progId="Equation.DSMT4">
                  <p:embed/>
                </p:oleObj>
              </mc:Choice>
              <mc:Fallback>
                <p:oleObj name="Equation" r:id="rId3" imgW="5549900" imgH="1346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286000"/>
                        <a:ext cx="5549900" cy="1346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63550" indent="-46355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1.</a:t>
            </a:r>
            <a:r>
              <a:rPr lang="en-US" i="0" dirty="0" smtClean="0">
                <a:solidFill>
                  <a:srgbClr val="FF0000"/>
                </a:solidFill>
              </a:rPr>
              <a:t>   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2.</a:t>
            </a:r>
            <a:r>
              <a:rPr lang="en-US" i="0" dirty="0" smtClean="0">
                <a:solidFill>
                  <a:srgbClr val="FF0000"/>
                </a:solidFill>
              </a:rPr>
              <a:t> 	1  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3.</a:t>
            </a:r>
            <a:r>
              <a:rPr lang="en-US" i="0" dirty="0" smtClean="0">
                <a:solidFill>
                  <a:srgbClr val="FF0000"/>
                </a:solidFill>
              </a:rPr>
              <a:t> 	</a:t>
            </a:r>
            <a:r>
              <a:rPr lang="en-US" i="0" dirty="0" smtClean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 smtClean="0">
                <a:solidFill>
                  <a:srgbClr val="FF0000"/>
                </a:solidFill>
              </a:rPr>
              <a:t>2  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4.</a:t>
            </a:r>
            <a:r>
              <a:rPr lang="en-US" i="0" dirty="0" smtClean="0">
                <a:solidFill>
                  <a:srgbClr val="FF0000"/>
                </a:solidFill>
              </a:rPr>
              <a:t> 	2.6458  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5.</a:t>
            </a:r>
            <a:r>
              <a:rPr lang="en-US" i="0" dirty="0" smtClean="0">
                <a:solidFill>
                  <a:srgbClr val="FF0000"/>
                </a:solidFill>
              </a:rPr>
              <a:t> 	2.1544</a:t>
            </a:r>
          </a:p>
          <a:p>
            <a:pPr marL="463550" indent="-463550">
              <a:buFont typeface="Courier New" pitchFamily="49" charset="0"/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  <p:graphicFrame>
        <p:nvGraphicFramePr>
          <p:cNvPr id="27652" name="Object 5"/>
          <p:cNvGraphicFramePr>
            <a:graphicFrameLocks noChangeAspect="1"/>
          </p:cNvGraphicFramePr>
          <p:nvPr/>
        </p:nvGraphicFramePr>
        <p:xfrm>
          <a:off x="1019175" y="1295400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3" imgW="634725" imgH="444307" progId="Equation.DSMT4">
                  <p:embed/>
                </p:oleObj>
              </mc:Choice>
              <mc:Fallback>
                <p:oleObj name="Equation" r:id="rId3" imgW="634725" imgH="44430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175" y="1295400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Review of Functions and Function Notation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Relation, Domain, and Range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A </a:t>
            </a:r>
            <a:r>
              <a:rPr lang="en-US" b="1" i="0" dirty="0" smtClean="0">
                <a:solidFill>
                  <a:srgbClr val="C00000"/>
                </a:solidFill>
              </a:rPr>
              <a:t>relation</a:t>
            </a:r>
            <a:r>
              <a:rPr lang="en-US" i="0" dirty="0" smtClean="0">
                <a:solidFill>
                  <a:srgbClr val="000000"/>
                </a:solidFill>
              </a:rPr>
              <a:t> is a set of ordered pairs of real numbers.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</a:t>
            </a:r>
            <a:r>
              <a:rPr lang="en-US" b="1" i="0" dirty="0" smtClean="0">
                <a:solidFill>
                  <a:srgbClr val="C00000"/>
                </a:solidFill>
              </a:rPr>
              <a:t>domain</a:t>
            </a:r>
            <a:r>
              <a:rPr lang="en-US" i="0" dirty="0" smtClean="0">
                <a:solidFill>
                  <a:srgbClr val="000000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D</a:t>
            </a:r>
            <a:r>
              <a:rPr lang="en-US" i="0" dirty="0" smtClean="0">
                <a:solidFill>
                  <a:srgbClr val="000000"/>
                </a:solidFill>
              </a:rPr>
              <a:t> of a relation is the set of all first coordinates in the relation.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</a:t>
            </a:r>
            <a:r>
              <a:rPr lang="en-US" b="1" i="0" dirty="0" smtClean="0">
                <a:solidFill>
                  <a:srgbClr val="C00000"/>
                </a:solidFill>
              </a:rPr>
              <a:t>range</a:t>
            </a:r>
            <a:r>
              <a:rPr lang="en-US" i="0" dirty="0" smtClean="0">
                <a:solidFill>
                  <a:srgbClr val="000000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R</a:t>
            </a:r>
            <a:r>
              <a:rPr lang="en-US" i="0" dirty="0" smtClean="0">
                <a:solidFill>
                  <a:srgbClr val="000000"/>
                </a:solidFill>
              </a:rPr>
              <a:t> of a relation is the set of all second coordinates in the relation.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Review of Functions and Function Notation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1426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Function</a:t>
            </a: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A </a:t>
            </a:r>
            <a:r>
              <a:rPr lang="en-US" b="1" i="0" dirty="0" smtClean="0">
                <a:solidFill>
                  <a:srgbClr val="C00000"/>
                </a:solidFill>
              </a:rPr>
              <a:t>function</a:t>
            </a:r>
            <a:r>
              <a:rPr lang="en-US" i="0" dirty="0" smtClean="0">
                <a:solidFill>
                  <a:srgbClr val="000000"/>
                </a:solidFill>
              </a:rPr>
              <a:t> is a relation in which each domain element has exactly one corresponding range element.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Review of Functions and Function Notation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4514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Vertical Line Test</a:t>
            </a: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If </a:t>
            </a:r>
            <a:r>
              <a:rPr lang="en-US" b="1" i="0" dirty="0" smtClean="0">
                <a:solidFill>
                  <a:srgbClr val="C00000"/>
                </a:solidFill>
              </a:rPr>
              <a:t>any</a:t>
            </a:r>
            <a:r>
              <a:rPr lang="en-US" i="0" dirty="0" smtClean="0">
                <a:solidFill>
                  <a:srgbClr val="000000"/>
                </a:solidFill>
              </a:rPr>
              <a:t> vertical line intersects the graph of a relation at more than one point, then the relation is </a:t>
            </a:r>
            <a:r>
              <a:rPr lang="en-US" b="1" i="0" dirty="0" smtClean="0">
                <a:solidFill>
                  <a:srgbClr val="C00000"/>
                </a:solidFill>
              </a:rPr>
              <a:t>not</a:t>
            </a:r>
            <a:r>
              <a:rPr lang="en-US" i="0" dirty="0" smtClean="0">
                <a:solidFill>
                  <a:srgbClr val="000000"/>
                </a:solidFill>
              </a:rPr>
              <a:t> a function.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Evaluating Radical Functions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 algn="ctr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Radical Function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A </a:t>
            </a:r>
            <a:r>
              <a:rPr lang="en-US" b="1" i="0" dirty="0" smtClean="0">
                <a:solidFill>
                  <a:srgbClr val="C00000"/>
                </a:solidFill>
              </a:rPr>
              <a:t>radical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b="1" i="0" dirty="0" smtClean="0">
                <a:solidFill>
                  <a:srgbClr val="C00000"/>
                </a:solidFill>
              </a:rPr>
              <a:t>function</a:t>
            </a:r>
            <a:r>
              <a:rPr lang="en-US" i="0" dirty="0" smtClean="0">
                <a:solidFill>
                  <a:srgbClr val="000000"/>
                </a:solidFill>
              </a:rPr>
              <a:t> is a function of the form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in which the radicand contains a variable expression.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The </a:t>
            </a:r>
            <a:r>
              <a:rPr lang="en-US" b="1" i="0" dirty="0" smtClean="0">
                <a:solidFill>
                  <a:srgbClr val="C00000"/>
                </a:solidFill>
              </a:rPr>
              <a:t>domain</a:t>
            </a:r>
            <a:r>
              <a:rPr lang="en-US" i="0" dirty="0" smtClean="0">
                <a:solidFill>
                  <a:srgbClr val="000000"/>
                </a:solidFill>
              </a:rPr>
              <a:t> of such a function depends on the index,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i="0" dirty="0" smtClean="0">
                <a:solidFill>
                  <a:srgbClr val="000000"/>
                </a:solidFill>
              </a:rPr>
              <a:t>: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1.</a:t>
            </a:r>
            <a:r>
              <a:rPr lang="en-US" i="0" dirty="0" smtClean="0">
                <a:solidFill>
                  <a:srgbClr val="000000"/>
                </a:solidFill>
              </a:rPr>
              <a:t>	If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i="0" dirty="0" smtClean="0">
                <a:solidFill>
                  <a:srgbClr val="000000"/>
                </a:solidFill>
              </a:rPr>
              <a:t> is an even number, the domain is the set of all</a:t>
            </a:r>
            <a:r>
              <a:rPr lang="en-US" i="1" dirty="0" smtClean="0">
                <a:solidFill>
                  <a:srgbClr val="000000"/>
                </a:solidFill>
              </a:rPr>
              <a:t> x </a:t>
            </a:r>
            <a:r>
              <a:rPr lang="en-US" i="0" dirty="0" smtClean="0">
                <a:solidFill>
                  <a:srgbClr val="000000"/>
                </a:solidFill>
              </a:rPr>
              <a:t>	such that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2.</a:t>
            </a:r>
            <a:r>
              <a:rPr lang="en-US" i="0" dirty="0" smtClean="0">
                <a:solidFill>
                  <a:srgbClr val="000000"/>
                </a:solidFill>
              </a:rPr>
              <a:t>	If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i="0" dirty="0" smtClean="0">
                <a:solidFill>
                  <a:srgbClr val="000000"/>
                </a:solidFill>
              </a:rPr>
              <a:t> is an odd number, the domain is the set of all 	real numbers,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6781800" y="1779588"/>
          <a:ext cx="1447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1447560" imgH="571320" progId="Equation.DSMT4">
                  <p:embed/>
                </p:oleObj>
              </mc:Choice>
              <mc:Fallback>
                <p:oleObj name="Equation" r:id="rId3" imgW="144756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1779588"/>
                        <a:ext cx="14478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451100" y="4127808"/>
          <a:ext cx="1282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1282700" imgH="482600" progId="Equation.DSMT4">
                  <p:embed/>
                </p:oleObj>
              </mc:Choice>
              <mc:Fallback>
                <p:oleObj name="Equation" r:id="rId5" imgW="1282700" imgH="482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4127808"/>
                        <a:ext cx="1282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149600" y="5107296"/>
          <a:ext cx="1270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7" imgW="1269449" imgH="482391" progId="Equation.DSMT4">
                  <p:embed/>
                </p:oleObj>
              </mc:Choice>
              <mc:Fallback>
                <p:oleObj name="Equation" r:id="rId7" imgW="1269449" imgH="482391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5107296"/>
                        <a:ext cx="1270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1: Finding the Domain of a Radical Function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Determine the domain of each radical function.</a:t>
            </a: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	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Because the index is 2, the radicand must be nonnegative.  (That is, the expression under the radical sign cannot be negative.)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33400" y="1981200"/>
          <a:ext cx="2692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2692400" imgH="533400" progId="Equation.DSMT4">
                  <p:embed/>
                </p:oleObj>
              </mc:Choice>
              <mc:Fallback>
                <p:oleObj name="Equation" r:id="rId3" imgW="2692400" imgH="533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81200"/>
                        <a:ext cx="26924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1: Finding the Domain of a Radical Function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Thus we must have</a:t>
            </a: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and the domain is the interval of real numbers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1269" name="Object 6"/>
          <p:cNvGraphicFramePr>
            <a:graphicFrameLocks noChangeAspect="1"/>
          </p:cNvGraphicFramePr>
          <p:nvPr/>
        </p:nvGraphicFramePr>
        <p:xfrm>
          <a:off x="7340600" y="4191000"/>
          <a:ext cx="1346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3" imgW="1346200" imgH="939800" progId="Equation.DSMT4">
                  <p:embed/>
                </p:oleObj>
              </mc:Choice>
              <mc:Fallback>
                <p:oleObj name="Equation" r:id="rId3" imgW="1346200" imgH="939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0600" y="4191000"/>
                        <a:ext cx="13462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819400" y="2133600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5" imgW="1358640" imgH="291960" progId="Equation.DSMT4">
                  <p:embed/>
                </p:oleObj>
              </mc:Choice>
              <mc:Fallback>
                <p:oleObj name="Equation" r:id="rId5" imgW="1358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133600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290248" y="2729552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7" imgW="1079280" imgH="291960" progId="Equation.DSMT4">
                  <p:embed/>
                </p:oleObj>
              </mc:Choice>
              <mc:Fallback>
                <p:oleObj name="Equation" r:id="rId7" imgW="10792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0248" y="2729552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469944" y="3186752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9" imgW="1002960" imgH="838080" progId="Equation.DSMT4">
                  <p:embed/>
                </p:oleObj>
              </mc:Choice>
              <mc:Fallback>
                <p:oleObj name="Equation" r:id="rId9" imgW="1002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9944" y="3186752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1: Finding the Domain of a Radical Function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Because the index is 3, an odd number, the radicand may be any real number.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Thus the domain is the set of all real numbers </a:t>
            </a: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baseline="30000" dirty="0" smtClean="0">
              <a:solidFill>
                <a:schemeClr val="tx1"/>
              </a:solidFill>
              <a:latin typeface="TimesTen" pitchFamily="18" charset="0"/>
            </a:endParaRPr>
          </a:p>
        </p:txBody>
      </p:sp>
      <p:graphicFrame>
        <p:nvGraphicFramePr>
          <p:cNvPr id="12292" name="Object 6"/>
          <p:cNvGraphicFramePr>
            <a:graphicFrameLocks noChangeAspect="1"/>
          </p:cNvGraphicFramePr>
          <p:nvPr/>
        </p:nvGraphicFramePr>
        <p:xfrm>
          <a:off x="533400" y="1219200"/>
          <a:ext cx="2019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2019300" imgH="508000" progId="Equation.DSMT4">
                  <p:embed/>
                </p:oleObj>
              </mc:Choice>
              <mc:Fallback>
                <p:oleObj name="Equation" r:id="rId3" imgW="2019300" imgH="508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9200"/>
                        <a:ext cx="20193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7"/>
          <p:cNvGraphicFramePr>
            <a:graphicFrameLocks noChangeAspect="1"/>
          </p:cNvGraphicFramePr>
          <p:nvPr/>
        </p:nvGraphicFramePr>
        <p:xfrm>
          <a:off x="7239000" y="3313113"/>
          <a:ext cx="1270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1269449" imgH="482391" progId="Equation.DSMT4">
                  <p:embed/>
                </p:oleObj>
              </mc:Choice>
              <mc:Fallback>
                <p:oleObj name="Equation" r:id="rId5" imgW="1269449" imgH="482391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3313113"/>
                        <a:ext cx="1270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645</Words>
  <Application>Microsoft Office PowerPoint</Application>
  <PresentationFormat>On-screen Show (4:3)</PresentationFormat>
  <Paragraphs>143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Courier New</vt:lpstr>
      <vt:lpstr>TimesTen</vt:lpstr>
      <vt:lpstr>Ti86pc</vt:lpstr>
      <vt:lpstr>Calibri</vt:lpstr>
      <vt:lpstr>Symbol</vt:lpstr>
      <vt:lpstr>Arial</vt:lpstr>
      <vt:lpstr>Office Theme</vt:lpstr>
      <vt:lpstr>Equation</vt:lpstr>
      <vt:lpstr>Section 9.6</vt:lpstr>
      <vt:lpstr>Objectives</vt:lpstr>
      <vt:lpstr>Review of Functions and Function Notation</vt:lpstr>
      <vt:lpstr>Review of Functions and Function Notation</vt:lpstr>
      <vt:lpstr>Review of Functions and Function Notation</vt:lpstr>
      <vt:lpstr>Evaluating Radical Functions</vt:lpstr>
      <vt:lpstr>Example 1: Finding the Domain of a Radical Function</vt:lpstr>
      <vt:lpstr>Example 1: Finding the Domain of a Radical Function (cont.)</vt:lpstr>
      <vt:lpstr>Example 1: Finding the Domain of a Radical Function (cont.)</vt:lpstr>
      <vt:lpstr>Example 2: Evaluating Radical Functions</vt:lpstr>
      <vt:lpstr>Example 2: Evaluating Radical Functions (cont.)</vt:lpstr>
      <vt:lpstr>Example 3: Graphing a Radical Function</vt:lpstr>
      <vt:lpstr>Example 3: Graphing a Radical Function (cont.)</vt:lpstr>
      <vt:lpstr>Example 3: Graphing a Radical Function (cont.)</vt:lpstr>
      <vt:lpstr>Example 3: Graphing a Radical Function (cont.)</vt:lpstr>
      <vt:lpstr>Example 3: Graphing a Radical Function (cont.)</vt:lpstr>
      <vt:lpstr>Example 3: Graphing a Radical Function (cont.)</vt:lpstr>
      <vt:lpstr>Example 4: Using a TI-84 Plus to Graph a Radical Function</vt:lpstr>
      <vt:lpstr>Example 4: Using a TI-84 Plus to Graph a Radical Function (cont.)</vt:lpstr>
      <vt:lpstr>Example 4: Using a TI-84 Plus to Graph a Radical Function (cont.)</vt:lpstr>
      <vt:lpstr>Example 4: Using a TI-84 Plus to Graph a Radical Function (cont.)</vt:lpstr>
      <vt:lpstr>Example 4: Using a TI-84 Plus to Graph a Radical Function (cont.)</vt:lpstr>
      <vt:lpstr>Practice Problems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Kara Roche</cp:lastModifiedBy>
  <cp:revision>2</cp:revision>
  <dcterms:created xsi:type="dcterms:W3CDTF">2013-04-26T14:43:13Z</dcterms:created>
  <dcterms:modified xsi:type="dcterms:W3CDTF">2017-07-27T20:50:17Z</dcterms:modified>
</cp:coreProperties>
</file>