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18" Type="http://schemas.openxmlformats.org/officeDocument/2006/relationships/image" Target="../media/image23.wmf"/><Relationship Id="rId3" Type="http://schemas.openxmlformats.org/officeDocument/2006/relationships/image" Target="../media/image8.wmf"/><Relationship Id="rId7" Type="http://schemas.openxmlformats.org/officeDocument/2006/relationships/image" Target="../media/image12.wmf"/><Relationship Id="rId12" Type="http://schemas.openxmlformats.org/officeDocument/2006/relationships/image" Target="../media/image17.wmf"/><Relationship Id="rId17" Type="http://schemas.openxmlformats.org/officeDocument/2006/relationships/image" Target="../media/image22.wmf"/><Relationship Id="rId2" Type="http://schemas.openxmlformats.org/officeDocument/2006/relationships/image" Target="../media/image7.wmf"/><Relationship Id="rId16" Type="http://schemas.openxmlformats.org/officeDocument/2006/relationships/image" Target="../media/image21.wmf"/><Relationship Id="rId20" Type="http://schemas.openxmlformats.org/officeDocument/2006/relationships/image" Target="../media/image25.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5" Type="http://schemas.openxmlformats.org/officeDocument/2006/relationships/image" Target="../media/image20.wmf"/><Relationship Id="rId10" Type="http://schemas.openxmlformats.org/officeDocument/2006/relationships/image" Target="../media/image15.wmf"/><Relationship Id="rId19" Type="http://schemas.openxmlformats.org/officeDocument/2006/relationships/image" Target="../media/image24.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4" Type="http://schemas.openxmlformats.org/officeDocument/2006/relationships/image" Target="../media/image3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823107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D051E4-1B6B-4BE2-A4C3-39DF1B68926D}"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E5CEC0-0BD9-44F7-8200-C92D5D0B8D43}" type="slidenum">
              <a:rPr lang="en-US" smtClean="0"/>
              <a:pPr/>
              <a:t>‹#›</a:t>
            </a:fld>
            <a:endParaRPr lang="en-US" dirty="0"/>
          </a:p>
        </p:txBody>
      </p:sp>
    </p:spTree>
    <p:extLst>
      <p:ext uri="{BB962C8B-B14F-4D97-AF65-F5344CB8AC3E}">
        <p14:creationId xmlns:p14="http://schemas.microsoft.com/office/powerpoint/2010/main" val="3181514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7.wmf"/><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s>
</file>

<file path=ppt/slides/_rels/slide15.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6.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7.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5" Type="http://schemas.openxmlformats.org/officeDocument/2006/relationships/oleObject" Target="../embeddings/oleObject52.bin"/><Relationship Id="rId4" Type="http://schemas.openxmlformats.org/officeDocument/2006/relationships/image" Target="../media/image5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5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10.bin"/><Relationship Id="rId18" Type="http://schemas.openxmlformats.org/officeDocument/2006/relationships/image" Target="../media/image13.wmf"/><Relationship Id="rId26" Type="http://schemas.openxmlformats.org/officeDocument/2006/relationships/image" Target="../media/image17.wmf"/><Relationship Id="rId39" Type="http://schemas.openxmlformats.org/officeDocument/2006/relationships/oleObject" Target="../embeddings/oleObject23.bin"/><Relationship Id="rId21" Type="http://schemas.openxmlformats.org/officeDocument/2006/relationships/oleObject" Target="../embeddings/oleObject14.bin"/><Relationship Id="rId34" Type="http://schemas.openxmlformats.org/officeDocument/2006/relationships/image" Target="../media/image21.wmf"/><Relationship Id="rId42" Type="http://schemas.openxmlformats.org/officeDocument/2006/relationships/image" Target="../media/image25.wmf"/><Relationship Id="rId7" Type="http://schemas.openxmlformats.org/officeDocument/2006/relationships/oleObject" Target="../embeddings/oleObject7.bin"/><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29" Type="http://schemas.openxmlformats.org/officeDocument/2006/relationships/oleObject" Target="../embeddings/oleObject18.bin"/><Relationship Id="rId41" Type="http://schemas.openxmlformats.org/officeDocument/2006/relationships/oleObject" Target="../embeddings/oleObject24.bin"/><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9.bin"/><Relationship Id="rId24" Type="http://schemas.openxmlformats.org/officeDocument/2006/relationships/image" Target="../media/image16.wmf"/><Relationship Id="rId32" Type="http://schemas.openxmlformats.org/officeDocument/2006/relationships/image" Target="../media/image20.wmf"/><Relationship Id="rId37" Type="http://schemas.openxmlformats.org/officeDocument/2006/relationships/oleObject" Target="../embeddings/oleObject22.bin"/><Relationship Id="rId40" Type="http://schemas.openxmlformats.org/officeDocument/2006/relationships/image" Target="../media/image24.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28" Type="http://schemas.openxmlformats.org/officeDocument/2006/relationships/image" Target="../media/image18.wmf"/><Relationship Id="rId36" Type="http://schemas.openxmlformats.org/officeDocument/2006/relationships/image" Target="../media/image22.wmf"/><Relationship Id="rId10" Type="http://schemas.openxmlformats.org/officeDocument/2006/relationships/image" Target="../media/image9.wmf"/><Relationship Id="rId19" Type="http://schemas.openxmlformats.org/officeDocument/2006/relationships/oleObject" Target="../embeddings/oleObject13.bin"/><Relationship Id="rId31" Type="http://schemas.openxmlformats.org/officeDocument/2006/relationships/oleObject" Target="../embeddings/oleObject19.bin"/><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 Id="rId22" Type="http://schemas.openxmlformats.org/officeDocument/2006/relationships/image" Target="../media/image15.wmf"/><Relationship Id="rId27" Type="http://schemas.openxmlformats.org/officeDocument/2006/relationships/oleObject" Target="../embeddings/oleObject17.bin"/><Relationship Id="rId30" Type="http://schemas.openxmlformats.org/officeDocument/2006/relationships/image" Target="../media/image19.wmf"/><Relationship Id="rId35" Type="http://schemas.openxmlformats.org/officeDocument/2006/relationships/oleObject" Target="../embeddings/oleObject21.bin"/><Relationship Id="rId8" Type="http://schemas.openxmlformats.org/officeDocument/2006/relationships/image" Target="../media/image8.wmf"/><Relationship Id="rId3" Type="http://schemas.openxmlformats.org/officeDocument/2006/relationships/oleObject" Target="../embeddings/oleObject5.bin"/><Relationship Id="rId12" Type="http://schemas.openxmlformats.org/officeDocument/2006/relationships/image" Target="../media/image10.wmf"/><Relationship Id="rId17" Type="http://schemas.openxmlformats.org/officeDocument/2006/relationships/oleObject" Target="../embeddings/oleObject12.bin"/><Relationship Id="rId25" Type="http://schemas.openxmlformats.org/officeDocument/2006/relationships/oleObject" Target="../embeddings/oleObject16.bin"/><Relationship Id="rId33" Type="http://schemas.openxmlformats.org/officeDocument/2006/relationships/oleObject" Target="../embeddings/oleObject20.bin"/><Relationship Id="rId38" Type="http://schemas.openxmlformats.org/officeDocument/2006/relationships/image" Target="../media/image2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9.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Introduction to Complex Numbers and the Number</a:t>
            </a:r>
            <a:r>
              <a:rPr lang="en-US" sz="3200" b="1" i="1" dirty="0">
                <a:solidFill>
                  <a:schemeClr val="accent1"/>
                </a:solidFill>
              </a:rPr>
              <a:t> </a:t>
            </a:r>
            <a:r>
              <a:rPr lang="en-US" sz="3200" i="1" dirty="0">
                <a:solidFill>
                  <a:schemeClr val="accent1"/>
                </a:solidFill>
              </a:rPr>
              <a:t>i</a:t>
            </a:r>
          </a:p>
        </p:txBody>
      </p:sp>
      <p:sp>
        <p:nvSpPr>
          <p:cNvPr id="13315" name="Rectangle 3"/>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3175" indent="-3175" algn="ctr">
              <a:buFont typeface="Courier New" pitchFamily="49" charset="0"/>
              <a:buNone/>
            </a:pPr>
            <a:r>
              <a:rPr lang="en-US" b="1" i="0" dirty="0">
                <a:solidFill>
                  <a:srgbClr val="000000"/>
                </a:solidFill>
              </a:rPr>
              <a:t>Equality of Complex Numbers</a:t>
            </a:r>
            <a:endParaRPr lang="en-US" i="0" dirty="0">
              <a:solidFill>
                <a:srgbClr val="000000"/>
              </a:solidFill>
            </a:endParaRPr>
          </a:p>
          <a:p>
            <a:pPr marL="3175" indent="-3175">
              <a:buFont typeface="Courier New" pitchFamily="49" charset="0"/>
              <a:buNone/>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rPr>
              <a:t>+ </a:t>
            </a:r>
            <a:r>
              <a:rPr lang="en-US" i="1" dirty="0">
                <a:solidFill>
                  <a:srgbClr val="000000"/>
                </a:solidFill>
              </a:rPr>
              <a:t>di</a:t>
            </a:r>
            <a:r>
              <a:rPr lang="en-US" i="0" dirty="0">
                <a:solidFill>
                  <a:srgbClr val="000000"/>
                </a:solidFill>
              </a:rPr>
              <a:t>,</a:t>
            </a:r>
          </a:p>
          <a:p>
            <a:pPr marL="3175" indent="-3175" algn="ctr">
              <a:buFont typeface="Courier New" pitchFamily="49" charset="0"/>
              <a:buNone/>
            </a:pPr>
            <a:r>
              <a:rPr lang="en-US" i="0" dirty="0">
                <a:solidFill>
                  <a:srgbClr val="000000"/>
                </a:solidFill>
              </a:rPr>
              <a:t>if </a:t>
            </a:r>
            <a:r>
              <a:rPr lang="en-US" b="1" i="1" dirty="0">
                <a:solidFill>
                  <a:srgbClr val="000000"/>
                </a:solidFill>
              </a:rPr>
              <a:t>a</a:t>
            </a:r>
            <a:r>
              <a:rPr lang="en-US" b="1" dirty="0">
                <a:solidFill>
                  <a:srgbClr val="000000"/>
                </a:solidFill>
              </a:rPr>
              <a:t> </a:t>
            </a:r>
            <a:r>
              <a:rPr lang="en-US" i="0" dirty="0">
                <a:solidFill>
                  <a:srgbClr val="000000"/>
                </a:solidFill>
              </a:rPr>
              <a:t>+ </a:t>
            </a:r>
            <a:r>
              <a:rPr lang="en-US" b="1" i="1" dirty="0">
                <a:solidFill>
                  <a:srgbClr val="000000"/>
                </a:solidFill>
              </a:rPr>
              <a:t>bi</a:t>
            </a:r>
            <a:r>
              <a:rPr lang="en-US" b="1" dirty="0">
                <a:solidFill>
                  <a:srgbClr val="000000"/>
                </a:solidFill>
              </a:rPr>
              <a:t> </a:t>
            </a:r>
            <a:r>
              <a:rPr lang="en-US" i="0" dirty="0">
                <a:solidFill>
                  <a:srgbClr val="000000"/>
                </a:solidFill>
              </a:rPr>
              <a:t>= </a:t>
            </a:r>
            <a:r>
              <a:rPr lang="en-US" b="1" i="1" dirty="0">
                <a:solidFill>
                  <a:srgbClr val="000000"/>
                </a:solidFill>
              </a:rPr>
              <a:t>c</a:t>
            </a:r>
            <a:r>
              <a:rPr lang="en-US" b="1" dirty="0">
                <a:solidFill>
                  <a:srgbClr val="000000"/>
                </a:solidFill>
              </a:rPr>
              <a:t> </a:t>
            </a:r>
            <a:r>
              <a:rPr lang="en-US" i="0" dirty="0">
                <a:solidFill>
                  <a:srgbClr val="000000"/>
                </a:solidFill>
              </a:rPr>
              <a:t>+ </a:t>
            </a:r>
            <a:r>
              <a:rPr lang="en-US" b="1" i="1" dirty="0">
                <a:solidFill>
                  <a:srgbClr val="000000"/>
                </a:solidFill>
              </a:rPr>
              <a:t>di</a:t>
            </a:r>
            <a:r>
              <a:rPr lang="en-US" i="0" dirty="0">
                <a:solidFill>
                  <a:srgbClr val="000000"/>
                </a:solidFill>
              </a:rPr>
              <a:t>, then </a:t>
            </a:r>
            <a:r>
              <a:rPr lang="en-US" b="1" i="1" dirty="0">
                <a:solidFill>
                  <a:srgbClr val="0000FF"/>
                </a:solidFill>
              </a:rPr>
              <a:t>a</a:t>
            </a:r>
            <a:r>
              <a:rPr lang="en-US" b="1" dirty="0">
                <a:solidFill>
                  <a:srgbClr val="0000FF"/>
                </a:solidFill>
              </a:rPr>
              <a:t> </a:t>
            </a:r>
            <a:r>
              <a:rPr lang="en-US" i="0" dirty="0">
                <a:solidFill>
                  <a:srgbClr val="0000FF"/>
                </a:solidFill>
              </a:rPr>
              <a:t>= </a:t>
            </a:r>
            <a:r>
              <a:rPr lang="en-US" b="1" i="1" dirty="0">
                <a:solidFill>
                  <a:srgbClr val="0000FF"/>
                </a:solidFill>
              </a:rPr>
              <a:t>c</a:t>
            </a:r>
            <a:r>
              <a:rPr lang="en-US" b="1" dirty="0">
                <a:solidFill>
                  <a:srgbClr val="000000"/>
                </a:solidFill>
              </a:rPr>
              <a:t> </a:t>
            </a:r>
            <a:r>
              <a:rPr lang="en-US" i="0" dirty="0">
                <a:solidFill>
                  <a:srgbClr val="000000"/>
                </a:solidFill>
              </a:rPr>
              <a:t>and </a:t>
            </a:r>
            <a:r>
              <a:rPr lang="en-US" b="1" i="1" dirty="0">
                <a:solidFill>
                  <a:srgbClr val="0000FF"/>
                </a:solidFill>
              </a:rPr>
              <a:t>b</a:t>
            </a:r>
            <a:r>
              <a:rPr lang="en-US" b="1" dirty="0">
                <a:solidFill>
                  <a:srgbClr val="0000FF"/>
                </a:solidFill>
              </a:rPr>
              <a:t> </a:t>
            </a:r>
            <a:r>
              <a:rPr lang="en-US" i="0" dirty="0">
                <a:solidFill>
                  <a:srgbClr val="0000FF"/>
                </a:solidFill>
              </a:rPr>
              <a:t>= </a:t>
            </a:r>
            <a:r>
              <a:rPr lang="en-US" b="1" i="1" dirty="0">
                <a:solidFill>
                  <a:srgbClr val="0000FF"/>
                </a:solidFill>
              </a:rPr>
              <a:t>d</a:t>
            </a:r>
            <a:r>
              <a:rPr lang="en-US" dirty="0">
                <a:solidFill>
                  <a:srgbClr val="000000"/>
                </a:solidFill>
              </a:rPr>
              <a:t>.</a:t>
            </a:r>
            <a:endParaRPr lang="en-US" i="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Equations</a:t>
            </a:r>
          </a:p>
        </p:txBody>
      </p:sp>
      <p:sp>
        <p:nvSpPr>
          <p:cNvPr id="14339" name="Rectangle 3"/>
          <p:cNvSpPr>
            <a:spLocks noGrp="1"/>
          </p:cNvSpPr>
          <p:nvPr>
            <p:ph idx="1"/>
          </p:nvPr>
        </p:nvSpPr>
        <p:spPr>
          <a:prstGeom prst="rect">
            <a:avLst/>
          </a:prstGeom>
        </p:spPr>
        <p:txBody>
          <a:bodyPr/>
          <a:lstStyle/>
          <a:p>
            <a:pPr marL="3175" indent="-3175">
              <a:buFont typeface="Courier New" pitchFamily="49" charset="0"/>
              <a:buNone/>
              <a:tabLst>
                <a:tab pos="457200" algn="l"/>
                <a:tab pos="1776413" algn="l"/>
                <a:tab pos="2286000" algn="l"/>
                <a:tab pos="3657600" algn="l"/>
                <a:tab pos="4911725" algn="l"/>
                <a:tab pos="5081588" algn="l"/>
              </a:tabLst>
            </a:pPr>
            <a:r>
              <a:rPr lang="en-US" i="0" dirty="0">
                <a:solidFill>
                  <a:schemeClr val="tx1"/>
                </a:solidFill>
              </a:rPr>
              <a:t>Solve each equation for </a:t>
            </a:r>
            <a:r>
              <a:rPr lang="en-US" i="1" dirty="0">
                <a:solidFill>
                  <a:schemeClr val="tx1"/>
                </a:solidFill>
              </a:rPr>
              <a:t>x</a:t>
            </a:r>
            <a:r>
              <a:rPr lang="en-US" dirty="0">
                <a:solidFill>
                  <a:schemeClr val="tx1"/>
                </a:solidFill>
              </a:rPr>
              <a:t> </a:t>
            </a:r>
            <a:r>
              <a:rPr lang="en-US" i="0" dirty="0">
                <a:solidFill>
                  <a:schemeClr val="tx1"/>
                </a:solidFill>
              </a:rPr>
              <a:t>and </a:t>
            </a:r>
            <a:r>
              <a:rPr lang="en-US" i="1" dirty="0">
                <a:solidFill>
                  <a:schemeClr val="tx1"/>
                </a:solidFill>
              </a:rPr>
              <a:t>y</a:t>
            </a:r>
            <a:r>
              <a:rPr lang="en-US" i="0" dirty="0">
                <a:solidFill>
                  <a:schemeClr val="tx1"/>
                </a:solidFill>
              </a:rPr>
              <a:t>.</a:t>
            </a:r>
          </a:p>
          <a:p>
            <a:pPr marL="3175" indent="-3175">
              <a:tabLst>
                <a:tab pos="457200" algn="l"/>
                <a:tab pos="1776413" algn="l"/>
                <a:tab pos="2286000" algn="l"/>
                <a:tab pos="3657600" algn="l"/>
                <a:tab pos="4911725" algn="l"/>
                <a:tab pos="5081588" algn="l"/>
              </a:tabLst>
            </a:pPr>
            <a:r>
              <a:rPr lang="en-US" b="1" i="0" dirty="0">
                <a:solidFill>
                  <a:schemeClr val="tx1"/>
                </a:solidFill>
              </a:rPr>
              <a:t>a.	</a:t>
            </a:r>
            <a:r>
              <a:rPr lang="en-US" i="0" dirty="0">
                <a:solidFill>
                  <a:srgbClr val="0000FF"/>
                </a:solidFill>
              </a:rPr>
              <a:t>(</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3) </a:t>
            </a:r>
            <a:r>
              <a:rPr lang="en-US" dirty="0">
                <a:solidFill>
                  <a:srgbClr val="0000FF"/>
                </a:solidFill>
                <a:latin typeface="Symbol" pitchFamily="18" charset="2"/>
              </a:rPr>
              <a:t>+</a:t>
            </a:r>
            <a:r>
              <a:rPr lang="en-US" i="0" dirty="0">
                <a:solidFill>
                  <a:srgbClr val="0000FF"/>
                </a:solidFill>
              </a:rPr>
              <a:t> 2</a:t>
            </a:r>
            <a:r>
              <a:rPr lang="en-US" i="1" dirty="0">
                <a:solidFill>
                  <a:srgbClr val="0000FF"/>
                </a:solidFill>
              </a:rPr>
              <a:t>yi</a:t>
            </a:r>
            <a:r>
              <a:rPr lang="en-US" dirty="0">
                <a:solidFill>
                  <a:srgbClr val="0000FF"/>
                </a:solidFill>
              </a:rPr>
              <a:t> </a:t>
            </a:r>
            <a:r>
              <a:rPr lang="en-US" i="0" dirty="0">
                <a:solidFill>
                  <a:srgbClr val="0000FF"/>
                </a:solidFill>
              </a:rPr>
              <a:t>= 7 </a:t>
            </a:r>
            <a:r>
              <a:rPr lang="en-US" i="0" dirty="0">
                <a:solidFill>
                  <a:srgbClr val="0000FF"/>
                </a:solidFill>
                <a:latin typeface="Symbol" pitchFamily="18" charset="2"/>
              </a:rPr>
              <a:t>-</a:t>
            </a:r>
            <a:r>
              <a:rPr lang="en-US" i="0" dirty="0">
                <a:solidFill>
                  <a:srgbClr val="0000FF"/>
                </a:solidFill>
              </a:rPr>
              <a:t> 6</a:t>
            </a:r>
            <a:r>
              <a:rPr lang="en-US" i="1" dirty="0">
                <a:solidFill>
                  <a:srgbClr val="0000FF"/>
                </a:solidFill>
              </a:rPr>
              <a:t>i</a:t>
            </a:r>
          </a:p>
          <a:p>
            <a:pPr marL="3175" indent="-3175">
              <a:buFont typeface="Courier New" pitchFamily="49" charset="0"/>
              <a:buNone/>
              <a:tabLst>
                <a:tab pos="457200" algn="l"/>
                <a:tab pos="1776413" algn="l"/>
                <a:tab pos="2286000" algn="l"/>
                <a:tab pos="3657600" algn="l"/>
                <a:tab pos="4911725" algn="l"/>
                <a:tab pos="5081588" algn="l"/>
              </a:tabLst>
            </a:pPr>
            <a:r>
              <a:rPr lang="en-US" b="1" i="0" dirty="0">
                <a:solidFill>
                  <a:schemeClr val="tx1"/>
                </a:solidFill>
              </a:rPr>
              <a:t>Solution</a:t>
            </a:r>
          </a:p>
          <a:p>
            <a:pPr marL="3175" indent="-3175">
              <a:buFont typeface="Courier New" pitchFamily="49" charset="0"/>
              <a:buNone/>
              <a:tabLst>
                <a:tab pos="457200" algn="l"/>
                <a:tab pos="1776413" algn="l"/>
                <a:tab pos="2286000" algn="l"/>
                <a:tab pos="3657600" algn="l"/>
                <a:tab pos="4911725" algn="l"/>
                <a:tab pos="5081588" algn="l"/>
              </a:tabLst>
            </a:pPr>
            <a:r>
              <a:rPr lang="en-US" i="0" dirty="0">
                <a:solidFill>
                  <a:schemeClr val="tx1"/>
                </a:solidFill>
              </a:rPr>
              <a:t>Equate the real parts and the imaginary parts, and solve the resulting equations.</a:t>
            </a:r>
            <a:endParaRPr lang="en-US" dirty="0">
              <a:solidFill>
                <a:schemeClr val="tx1"/>
              </a:solidFill>
            </a:endParaRPr>
          </a:p>
          <a:p>
            <a:pPr marL="3175" indent="-3175">
              <a:buFont typeface="Courier New" pitchFamily="49" charset="0"/>
              <a:buNone/>
              <a:tabLst>
                <a:tab pos="457200" algn="l"/>
                <a:tab pos="1776413" algn="l"/>
                <a:tab pos="2286000" algn="l"/>
                <a:tab pos="3657600" algn="l"/>
                <a:tab pos="4911725" algn="l"/>
                <a:tab pos="5081588" algn="l"/>
              </a:tabLst>
            </a:pPr>
            <a:r>
              <a:rPr lang="en-US" dirty="0">
                <a:solidFill>
                  <a:schemeClr val="tx1"/>
                </a:solidFill>
              </a:rPr>
              <a:t>			</a:t>
            </a:r>
            <a:r>
              <a:rPr lang="en-US" i="1" dirty="0">
                <a:solidFill>
                  <a:srgbClr val="00007D"/>
                </a:solidFill>
              </a:rPr>
              <a:t>x</a:t>
            </a:r>
            <a:r>
              <a:rPr lang="en-US" i="0" dirty="0">
                <a:solidFill>
                  <a:srgbClr val="00007D"/>
                </a:solidFill>
              </a:rPr>
              <a:t> + 3 = 7</a:t>
            </a:r>
            <a:r>
              <a:rPr lang="en-US" i="0" dirty="0">
                <a:solidFill>
                  <a:schemeClr val="tx1"/>
                </a:solidFill>
              </a:rPr>
              <a:t>	and	</a:t>
            </a:r>
            <a:r>
              <a:rPr lang="en-US" i="0" dirty="0">
                <a:solidFill>
                  <a:srgbClr val="00007D"/>
                </a:solidFill>
              </a:rPr>
              <a:t>2</a:t>
            </a:r>
            <a:r>
              <a:rPr lang="en-US" i="1" dirty="0">
                <a:solidFill>
                  <a:srgbClr val="00007D"/>
                </a:solidFill>
              </a:rPr>
              <a:t>y</a:t>
            </a:r>
            <a:r>
              <a:rPr lang="en-US" i="0" dirty="0">
                <a:solidFill>
                  <a:srgbClr val="00007D"/>
                </a:solidFill>
              </a:rPr>
              <a:t> = </a:t>
            </a:r>
            <a:r>
              <a:rPr lang="en-US" i="0" dirty="0">
                <a:solidFill>
                  <a:srgbClr val="00007D"/>
                </a:solidFill>
                <a:latin typeface="Symbol" pitchFamily="18" charset="2"/>
              </a:rPr>
              <a:t>-</a:t>
            </a:r>
            <a:r>
              <a:rPr lang="en-US" i="0" dirty="0">
                <a:solidFill>
                  <a:srgbClr val="00007D"/>
                </a:solidFill>
              </a:rPr>
              <a:t>6</a:t>
            </a:r>
          </a:p>
          <a:p>
            <a:pPr marL="3175" indent="-3175">
              <a:buFont typeface="Courier New" pitchFamily="49" charset="0"/>
              <a:buNone/>
              <a:tabLst>
                <a:tab pos="457200" algn="l"/>
                <a:tab pos="1776413" algn="l"/>
                <a:tab pos="2286000" algn="l"/>
                <a:tab pos="3657600" algn="l"/>
                <a:tab pos="4911725" algn="l"/>
                <a:tab pos="5081588" algn="l"/>
              </a:tabLst>
            </a:pPr>
            <a:r>
              <a:rPr lang="en-US" dirty="0">
                <a:solidFill>
                  <a:schemeClr val="tx1"/>
                </a:solidFill>
              </a:rPr>
              <a:t>				</a:t>
            </a:r>
            <a:r>
              <a:rPr lang="en-US" i="1" dirty="0">
                <a:solidFill>
                  <a:srgbClr val="FF0000"/>
                </a:solidFill>
              </a:rPr>
              <a:t>x </a:t>
            </a:r>
            <a:r>
              <a:rPr lang="en-US" i="0" dirty="0">
                <a:solidFill>
                  <a:srgbClr val="FF0000"/>
                </a:solidFill>
              </a:rPr>
              <a:t>= 4</a:t>
            </a:r>
            <a:r>
              <a:rPr lang="en-US" i="0" dirty="0">
                <a:solidFill>
                  <a:schemeClr val="tx1"/>
                </a:solidFill>
              </a:rPr>
              <a:t>			</a:t>
            </a:r>
            <a:r>
              <a:rPr lang="en-US" i="1" dirty="0">
                <a:solidFill>
                  <a:srgbClr val="FF0000"/>
                </a:solidFill>
              </a:rPr>
              <a:t>y</a:t>
            </a:r>
            <a:r>
              <a:rPr lang="en-US" i="0" dirty="0">
                <a:solidFill>
                  <a:srgbClr val="FF0000"/>
                </a:solidFill>
              </a:rPr>
              <a:t> = </a:t>
            </a:r>
            <a:r>
              <a:rPr lang="en-US" i="0" dirty="0">
                <a:solidFill>
                  <a:srgbClr val="FF0000"/>
                </a:solidFill>
                <a:latin typeface="Symbol" pitchFamily="18" charset="2"/>
              </a:rPr>
              <a:t>-</a:t>
            </a:r>
            <a:r>
              <a:rPr lang="en-US" i="0" dirty="0">
                <a:solidFill>
                  <a:srgbClr val="FF0000"/>
                </a:solidFill>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Solving Equations (cont.)</a:t>
            </a:r>
          </a:p>
        </p:txBody>
      </p:sp>
      <p:sp>
        <p:nvSpPr>
          <p:cNvPr id="15363" name="Rectangle 5"/>
          <p:cNvSpPr>
            <a:spLocks noGrp="1"/>
          </p:cNvSpPr>
          <p:nvPr>
            <p:ph idx="1"/>
          </p:nvPr>
        </p:nvSpPr>
        <p:spPr>
          <a:prstGeom prst="rect">
            <a:avLst/>
          </a:prstGeom>
          <a:noFill/>
        </p:spPr>
        <p:txBody>
          <a:bodyPr/>
          <a:lstStyle/>
          <a:p>
            <a:pPr marL="3175" indent="-3175">
              <a:tabLst>
                <a:tab pos="457200" algn="l"/>
                <a:tab pos="1776413" algn="l"/>
                <a:tab pos="2286000" algn="l"/>
                <a:tab pos="2455863" algn="l"/>
                <a:tab pos="3657600" algn="l"/>
                <a:tab pos="4911725" algn="l"/>
              </a:tabLst>
            </a:pPr>
            <a:r>
              <a:rPr lang="en-US" b="1" i="0" dirty="0">
                <a:solidFill>
                  <a:schemeClr val="tx1"/>
                </a:solidFill>
              </a:rPr>
              <a:t>b.	</a:t>
            </a:r>
            <a:r>
              <a:rPr lang="en-US" i="0" dirty="0">
                <a:solidFill>
                  <a:srgbClr val="0000FF"/>
                </a:solidFill>
              </a:rPr>
              <a:t>2</a:t>
            </a:r>
            <a:r>
              <a:rPr lang="en-US" i="1" dirty="0">
                <a:solidFill>
                  <a:srgbClr val="0000FF"/>
                </a:solidFill>
              </a:rPr>
              <a:t>y</a:t>
            </a:r>
            <a:r>
              <a:rPr lang="en-US" i="0" dirty="0">
                <a:solidFill>
                  <a:srgbClr val="0000FF"/>
                </a:solidFill>
              </a:rPr>
              <a:t> </a:t>
            </a:r>
            <a:r>
              <a:rPr lang="en-US" dirty="0">
                <a:solidFill>
                  <a:srgbClr val="0000FF"/>
                </a:solidFill>
                <a:latin typeface="Symbol" pitchFamily="18" charset="2"/>
              </a:rPr>
              <a:t>+</a:t>
            </a:r>
            <a:r>
              <a:rPr lang="en-US" i="0" dirty="0">
                <a:solidFill>
                  <a:srgbClr val="0000FF"/>
                </a:solidFill>
              </a:rPr>
              <a:t> 3 – 8</a:t>
            </a:r>
            <a:r>
              <a:rPr lang="en-US" i="1" dirty="0">
                <a:solidFill>
                  <a:srgbClr val="0000FF"/>
                </a:solidFill>
              </a:rPr>
              <a:t>i</a:t>
            </a:r>
            <a:r>
              <a:rPr lang="en-US" i="0" dirty="0">
                <a:solidFill>
                  <a:srgbClr val="0000FF"/>
                </a:solidFill>
              </a:rPr>
              <a:t> = 9 </a:t>
            </a:r>
            <a:r>
              <a:rPr lang="en-US" dirty="0">
                <a:solidFill>
                  <a:srgbClr val="0000FF"/>
                </a:solidFill>
                <a:latin typeface="Symbol" pitchFamily="18" charset="2"/>
              </a:rPr>
              <a:t>+</a:t>
            </a:r>
            <a:r>
              <a:rPr lang="en-US" i="0" dirty="0">
                <a:solidFill>
                  <a:srgbClr val="0000FF"/>
                </a:solidFill>
              </a:rPr>
              <a:t> 4</a:t>
            </a:r>
            <a:r>
              <a:rPr lang="en-US" i="1" dirty="0">
                <a:solidFill>
                  <a:srgbClr val="0000FF"/>
                </a:solidFill>
              </a:rPr>
              <a:t>xi</a:t>
            </a:r>
          </a:p>
          <a:p>
            <a:pPr marL="3175" indent="-3175">
              <a:buFont typeface="Courier New" pitchFamily="49" charset="0"/>
              <a:buNone/>
              <a:tabLst>
                <a:tab pos="457200" algn="l"/>
                <a:tab pos="1776413" algn="l"/>
                <a:tab pos="2286000" algn="l"/>
                <a:tab pos="2455863" algn="l"/>
                <a:tab pos="3657600" algn="l"/>
                <a:tab pos="4911725" algn="l"/>
              </a:tabLst>
            </a:pPr>
            <a:r>
              <a:rPr lang="en-US" b="1" i="0" dirty="0">
                <a:solidFill>
                  <a:schemeClr val="tx1"/>
                </a:solidFill>
              </a:rPr>
              <a:t>Solution</a:t>
            </a:r>
          </a:p>
          <a:p>
            <a:pPr marL="3175" indent="-3175">
              <a:buFont typeface="Courier New" pitchFamily="49" charset="0"/>
              <a:buNone/>
              <a:tabLst>
                <a:tab pos="457200" algn="l"/>
                <a:tab pos="1776413" algn="l"/>
                <a:tab pos="2286000" algn="l"/>
                <a:tab pos="2455863" algn="l"/>
                <a:tab pos="3657600" algn="l"/>
                <a:tab pos="4911725" algn="l"/>
              </a:tabLst>
            </a:pPr>
            <a:r>
              <a:rPr lang="en-US" i="0" dirty="0">
                <a:solidFill>
                  <a:schemeClr val="tx1"/>
                </a:solidFill>
              </a:rPr>
              <a:t>Equate the real parts and the imaginary parts, and solve the resulting equations.</a:t>
            </a:r>
            <a:endParaRPr lang="en-US" dirty="0">
              <a:solidFill>
                <a:schemeClr val="tx1"/>
              </a:solidFill>
            </a:endParaRPr>
          </a:p>
          <a:p>
            <a:pPr marL="3175" indent="-3175">
              <a:buFont typeface="Courier New" pitchFamily="49" charset="0"/>
              <a:buNone/>
              <a:tabLst>
                <a:tab pos="457200" algn="l"/>
                <a:tab pos="1776413" algn="l"/>
                <a:tab pos="2286000" algn="l"/>
                <a:tab pos="2455863" algn="l"/>
                <a:tab pos="3657600" algn="l"/>
                <a:tab pos="4911725" algn="l"/>
              </a:tabLst>
            </a:pPr>
            <a:r>
              <a:rPr lang="en-US" dirty="0">
                <a:solidFill>
                  <a:schemeClr val="tx1"/>
                </a:solidFill>
              </a:rPr>
              <a:t>			</a:t>
            </a:r>
            <a:r>
              <a:rPr lang="en-US" i="0" dirty="0">
                <a:solidFill>
                  <a:srgbClr val="00007D"/>
                </a:solidFill>
              </a:rPr>
              <a:t>2</a:t>
            </a:r>
            <a:r>
              <a:rPr lang="en-US" i="1" dirty="0">
                <a:solidFill>
                  <a:srgbClr val="00007D"/>
                </a:solidFill>
              </a:rPr>
              <a:t>y</a:t>
            </a:r>
            <a:r>
              <a:rPr lang="en-US" dirty="0">
                <a:solidFill>
                  <a:srgbClr val="00007D"/>
                </a:solidFill>
              </a:rPr>
              <a:t> </a:t>
            </a:r>
            <a:r>
              <a:rPr lang="en-US" i="0" dirty="0">
                <a:solidFill>
                  <a:srgbClr val="00007D"/>
                </a:solidFill>
              </a:rPr>
              <a:t>+ 3 = 9</a:t>
            </a:r>
            <a:r>
              <a:rPr lang="en-US" i="0" dirty="0">
                <a:solidFill>
                  <a:schemeClr val="tx1"/>
                </a:solidFill>
              </a:rPr>
              <a:t>	and	</a:t>
            </a:r>
            <a:r>
              <a:rPr lang="en-US" i="0" dirty="0">
                <a:solidFill>
                  <a:srgbClr val="00007D"/>
                </a:solidFill>
                <a:latin typeface="Symbol" pitchFamily="18" charset="2"/>
              </a:rPr>
              <a:t>-</a:t>
            </a:r>
            <a:r>
              <a:rPr lang="en-US" i="0" dirty="0">
                <a:solidFill>
                  <a:srgbClr val="00007D"/>
                </a:solidFill>
              </a:rPr>
              <a:t>8 = 4</a:t>
            </a:r>
            <a:r>
              <a:rPr lang="en-US" i="1" dirty="0">
                <a:solidFill>
                  <a:srgbClr val="00007D"/>
                </a:solidFill>
              </a:rPr>
              <a:t>x</a:t>
            </a:r>
          </a:p>
          <a:p>
            <a:pPr marL="3175" indent="-3175">
              <a:buFont typeface="Courier New" pitchFamily="49" charset="0"/>
              <a:buNone/>
              <a:tabLst>
                <a:tab pos="457200" algn="l"/>
                <a:tab pos="1776413" algn="l"/>
                <a:tab pos="2286000" algn="l"/>
                <a:tab pos="2455863" algn="l"/>
                <a:tab pos="3657600" algn="l"/>
                <a:tab pos="4911725" algn="l"/>
              </a:tabLst>
            </a:pPr>
            <a:r>
              <a:rPr lang="en-US" dirty="0">
                <a:solidFill>
                  <a:schemeClr val="tx1"/>
                </a:solidFill>
              </a:rPr>
              <a:t>				</a:t>
            </a:r>
            <a:r>
              <a:rPr lang="en-US" i="0" dirty="0">
                <a:solidFill>
                  <a:srgbClr val="00007D"/>
                </a:solidFill>
              </a:rPr>
              <a:t>2</a:t>
            </a:r>
            <a:r>
              <a:rPr lang="en-US" i="1" dirty="0">
                <a:solidFill>
                  <a:srgbClr val="00007D"/>
                </a:solidFill>
              </a:rPr>
              <a:t>y</a:t>
            </a:r>
            <a:r>
              <a:rPr lang="en-US" i="0" dirty="0">
                <a:solidFill>
                  <a:srgbClr val="00007D"/>
                </a:solidFill>
              </a:rPr>
              <a:t> = 6</a:t>
            </a:r>
            <a:r>
              <a:rPr lang="en-US" i="0" dirty="0">
                <a:solidFill>
                  <a:schemeClr val="tx1"/>
                </a:solidFill>
              </a:rPr>
              <a:t>		</a:t>
            </a:r>
            <a:endParaRPr lang="en-US" i="1" dirty="0">
              <a:solidFill>
                <a:srgbClr val="FF0000"/>
              </a:solidFill>
            </a:endParaRPr>
          </a:p>
          <a:p>
            <a:pPr marL="3175" indent="-3175">
              <a:buFont typeface="Courier New" pitchFamily="49" charset="0"/>
              <a:buNone/>
              <a:tabLst>
                <a:tab pos="457200" algn="l"/>
                <a:tab pos="1776413" algn="l"/>
                <a:tab pos="2286000" algn="l"/>
                <a:tab pos="2455863" algn="l"/>
                <a:tab pos="3657600" algn="l"/>
                <a:tab pos="4911725" algn="l"/>
              </a:tabLst>
            </a:pPr>
            <a:r>
              <a:rPr lang="en-US" dirty="0">
                <a:solidFill>
                  <a:schemeClr val="tx1"/>
                </a:solidFill>
              </a:rPr>
              <a:t>					</a:t>
            </a:r>
            <a:r>
              <a:rPr lang="en-US" i="1" dirty="0">
                <a:solidFill>
                  <a:srgbClr val="FF0000"/>
                </a:solidFill>
              </a:rPr>
              <a:t>y </a:t>
            </a:r>
            <a:r>
              <a:rPr lang="en-US" i="0" dirty="0">
                <a:solidFill>
                  <a:srgbClr val="FF0000"/>
                </a:solidFill>
              </a:rPr>
              <a:t>= 3</a:t>
            </a:r>
          </a:p>
        </p:txBody>
      </p:sp>
      <p:sp>
        <p:nvSpPr>
          <p:cNvPr id="4" name="Rectangle 3"/>
          <p:cNvSpPr/>
          <p:nvPr/>
        </p:nvSpPr>
        <p:spPr>
          <a:xfrm>
            <a:off x="5372100" y="3810000"/>
            <a:ext cx="1063112" cy="523220"/>
          </a:xfrm>
          <a:prstGeom prst="rect">
            <a:avLst/>
          </a:prstGeom>
        </p:spPr>
        <p:txBody>
          <a:bodyPr wrap="none">
            <a:spAutoFit/>
          </a:bodyPr>
          <a:lstStyle/>
          <a:p>
            <a:r>
              <a:rPr lang="en-US" sz="2800" dirty="0">
                <a:solidFill>
                  <a:srgbClr val="FF0000"/>
                </a:solidFill>
                <a:latin typeface="Symbol" pitchFamily="18" charset="2"/>
              </a:rPr>
              <a:t>-</a:t>
            </a:r>
            <a:r>
              <a:rPr lang="en-US" sz="2800" dirty="0">
                <a:solidFill>
                  <a:srgbClr val="FF0000"/>
                </a:solidFill>
              </a:rPr>
              <a:t>2 = </a:t>
            </a:r>
            <a:r>
              <a:rPr lang="en-US" sz="2800" i="1" dirty="0">
                <a:solidFill>
                  <a:srgbClr val="FF0000"/>
                </a:solidFill>
              </a:rPr>
              <a:t>x</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Addition and Subtraction with Complex Numbers</a:t>
            </a:r>
            <a:endParaRPr lang="en-US" sz="3200" i="1" dirty="0">
              <a:solidFill>
                <a:schemeClr val="accent1"/>
              </a:solidFill>
            </a:endParaRPr>
          </a:p>
        </p:txBody>
      </p:sp>
      <p:sp>
        <p:nvSpPr>
          <p:cNvPr id="16387" name="Rectangle 4"/>
          <p:cNvSpPr>
            <a:spLocks noGrp="1"/>
          </p:cNvSpPr>
          <p:nvPr>
            <p:ph idx="1"/>
          </p:nvPr>
        </p:nvSpPr>
        <p:spPr>
          <a:xfrm>
            <a:off x="457200" y="1280160"/>
            <a:ext cx="8229600" cy="3215640"/>
          </a:xfrm>
          <a:prstGeom prst="rect">
            <a:avLst/>
          </a:prstGeom>
          <a:solidFill>
            <a:srgbClr val="FFFFCC"/>
          </a:solidFill>
          <a:ln w="28575">
            <a:solidFill>
              <a:srgbClr val="000000"/>
            </a:solidFill>
          </a:ln>
        </p:spPr>
        <p:txBody>
          <a:bodyPr/>
          <a:lstStyle/>
          <a:p>
            <a:pPr marL="3175" indent="-3175" algn="ctr">
              <a:buFont typeface="Courier New" pitchFamily="49" charset="0"/>
              <a:buNone/>
            </a:pPr>
            <a:r>
              <a:rPr lang="en-US" b="1" i="0" dirty="0">
                <a:solidFill>
                  <a:srgbClr val="000000"/>
                </a:solidFill>
              </a:rPr>
              <a:t>Addition and Subtraction with Complex Numbers</a:t>
            </a:r>
            <a:endParaRPr lang="en-US" i="0" dirty="0">
              <a:solidFill>
                <a:srgbClr val="000000"/>
              </a:solidFill>
            </a:endParaRPr>
          </a:p>
          <a:p>
            <a:pPr marL="3175" indent="-3175">
              <a:buFont typeface="Courier New" pitchFamily="49" charset="0"/>
              <a:buNone/>
            </a:pPr>
            <a:r>
              <a:rPr lang="en-US" i="0" dirty="0">
                <a:solidFill>
                  <a:srgbClr val="000000"/>
                </a:solidFill>
              </a:rPr>
              <a:t>For complex numbers </a:t>
            </a:r>
            <a:r>
              <a:rPr lang="en-US" i="1" dirty="0">
                <a:solidFill>
                  <a:srgbClr val="000000"/>
                </a:solidFill>
              </a:rPr>
              <a:t>a</a:t>
            </a:r>
            <a:r>
              <a:rPr lang="en-US" dirty="0">
                <a:solidFill>
                  <a:srgbClr val="000000"/>
                </a:solidFill>
              </a:rPr>
              <a:t> </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and </a:t>
            </a:r>
            <a:r>
              <a:rPr lang="en-US" i="1" dirty="0">
                <a:solidFill>
                  <a:srgbClr val="000000"/>
                </a:solidFill>
              </a:rPr>
              <a:t>c</a:t>
            </a:r>
            <a:r>
              <a:rPr lang="en-US" dirty="0">
                <a:solidFill>
                  <a:srgbClr val="000000"/>
                </a:solidFill>
              </a:rPr>
              <a:t> </a:t>
            </a:r>
            <a:r>
              <a:rPr lang="en-US" i="0" dirty="0">
                <a:solidFill>
                  <a:srgbClr val="000000"/>
                </a:solidFill>
              </a:rPr>
              <a:t>+ </a:t>
            </a:r>
            <a:r>
              <a:rPr lang="en-US" i="1" dirty="0">
                <a:solidFill>
                  <a:srgbClr val="000000"/>
                </a:solidFill>
              </a:rPr>
              <a:t>di</a:t>
            </a:r>
            <a:r>
              <a:rPr lang="en-US" i="0" dirty="0">
                <a:solidFill>
                  <a:srgbClr val="000000"/>
                </a:solidFill>
              </a:rPr>
              <a:t>,</a:t>
            </a:r>
          </a:p>
        </p:txBody>
      </p:sp>
      <p:graphicFrame>
        <p:nvGraphicFramePr>
          <p:cNvPr id="16388" name="Object 5"/>
          <p:cNvGraphicFramePr>
            <a:graphicFrameLocks noChangeAspect="1"/>
          </p:cNvGraphicFramePr>
          <p:nvPr/>
        </p:nvGraphicFramePr>
        <p:xfrm>
          <a:off x="2001838" y="2514600"/>
          <a:ext cx="5245100" cy="1625600"/>
        </p:xfrm>
        <a:graphic>
          <a:graphicData uri="http://schemas.openxmlformats.org/presentationml/2006/ole">
            <mc:AlternateContent xmlns:mc="http://schemas.openxmlformats.org/markup-compatibility/2006">
              <mc:Choice xmlns:v="urn:schemas-microsoft-com:vml" Requires="v">
                <p:oleObj spid="_x0000_s6148" name="Equation" r:id="rId3" imgW="5245100" imgH="1625600" progId="Equation.DSMT4">
                  <p:embed/>
                </p:oleObj>
              </mc:Choice>
              <mc:Fallback>
                <p:oleObj name="Equation" r:id="rId3" imgW="5245100" imgH="1625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1838" y="2514600"/>
                        <a:ext cx="5245100" cy="162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Addition and Subtraction with Complex Numbers</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Find each sum or difference as indicated.</a:t>
            </a:r>
          </a:p>
          <a:p>
            <a:pPr marL="3175" indent="-3175">
              <a:buFont typeface="Courier New" pitchFamily="49" charset="0"/>
              <a:buNone/>
            </a:pPr>
            <a:endParaRPr lang="en-US" i="0" dirty="0">
              <a:solidFill>
                <a:schemeClr val="tx1"/>
              </a:solidFill>
            </a:endParaRP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endParaRPr lang="en-US" i="0" dirty="0">
              <a:solidFill>
                <a:schemeClr val="tx1"/>
              </a:solidFill>
            </a:endParaRPr>
          </a:p>
        </p:txBody>
      </p:sp>
      <p:graphicFrame>
        <p:nvGraphicFramePr>
          <p:cNvPr id="17412" name="Object 4"/>
          <p:cNvGraphicFramePr>
            <a:graphicFrameLocks noChangeAspect="1"/>
          </p:cNvGraphicFramePr>
          <p:nvPr/>
        </p:nvGraphicFramePr>
        <p:xfrm>
          <a:off x="534988" y="1804988"/>
          <a:ext cx="2730500" cy="469900"/>
        </p:xfrm>
        <a:graphic>
          <a:graphicData uri="http://schemas.openxmlformats.org/presentationml/2006/ole">
            <mc:AlternateContent xmlns:mc="http://schemas.openxmlformats.org/markup-compatibility/2006">
              <mc:Choice xmlns:v="urn:schemas-microsoft-com:vml" Requires="v">
                <p:oleObj spid="_x0000_s7179" name="Equation" r:id="rId3" imgW="2730500" imgH="469900" progId="Equation.DSMT4">
                  <p:embed/>
                </p:oleObj>
              </mc:Choice>
              <mc:Fallback>
                <p:oleObj name="Equation" r:id="rId3" imgW="2730500" imgH="4699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988" y="1804988"/>
                        <a:ext cx="2730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534988" y="2971800"/>
          <a:ext cx="2286000" cy="469900"/>
        </p:xfrm>
        <a:graphic>
          <a:graphicData uri="http://schemas.openxmlformats.org/presentationml/2006/ole">
            <mc:AlternateContent xmlns:mc="http://schemas.openxmlformats.org/markup-compatibility/2006">
              <mc:Choice xmlns:v="urn:schemas-microsoft-com:vml" Requires="v">
                <p:oleObj spid="_x0000_s7180" name="Equation" r:id="rId5" imgW="2286000" imgH="469800" progId="Equation.DSMT4">
                  <p:embed/>
                </p:oleObj>
              </mc:Choice>
              <mc:Fallback>
                <p:oleObj name="Equation" r:id="rId5" imgW="2286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4988" y="2971800"/>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895600" y="2971800"/>
          <a:ext cx="2692400" cy="469900"/>
        </p:xfrm>
        <a:graphic>
          <a:graphicData uri="http://schemas.openxmlformats.org/presentationml/2006/ole">
            <mc:AlternateContent xmlns:mc="http://schemas.openxmlformats.org/markup-compatibility/2006">
              <mc:Choice xmlns:v="urn:schemas-microsoft-com:vml" Requires="v">
                <p:oleObj spid="_x0000_s7181" name="Equation" r:id="rId7" imgW="2692080" imgH="469800" progId="Equation.DSMT4">
                  <p:embed/>
                </p:oleObj>
              </mc:Choice>
              <mc:Fallback>
                <p:oleObj name="Equation" r:id="rId7" imgW="26920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2971800"/>
                        <a:ext cx="269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889250" y="3595688"/>
          <a:ext cx="1079500" cy="279400"/>
        </p:xfrm>
        <a:graphic>
          <a:graphicData uri="http://schemas.openxmlformats.org/presentationml/2006/ole">
            <mc:AlternateContent xmlns:mc="http://schemas.openxmlformats.org/markup-compatibility/2006">
              <mc:Choice xmlns:v="urn:schemas-microsoft-com:vml" Requires="v">
                <p:oleObj spid="_x0000_s7182" name="Equation" r:id="rId9" imgW="1079280" imgH="279360" progId="Equation.DSMT4">
                  <p:embed/>
                </p:oleObj>
              </mc:Choice>
              <mc:Fallback>
                <p:oleObj name="Equation" r:id="rId9" imgW="107928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89250" y="3595688"/>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Addition and Subtraction with Complex Numbers (cont.)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18436" name="Object 4"/>
          <p:cNvGraphicFramePr>
            <a:graphicFrameLocks noChangeAspect="1"/>
          </p:cNvGraphicFramePr>
          <p:nvPr/>
        </p:nvGraphicFramePr>
        <p:xfrm>
          <a:off x="568325" y="1191904"/>
          <a:ext cx="3759200" cy="622300"/>
        </p:xfrm>
        <a:graphic>
          <a:graphicData uri="http://schemas.openxmlformats.org/presentationml/2006/ole">
            <mc:AlternateContent xmlns:mc="http://schemas.openxmlformats.org/markup-compatibility/2006">
              <mc:Choice xmlns:v="urn:schemas-microsoft-com:vml" Requires="v">
                <p:oleObj spid="_x0000_s8207" name="Equation" r:id="rId3" imgW="3759200" imgH="622300" progId="Equation.DSMT4">
                  <p:embed/>
                </p:oleObj>
              </mc:Choice>
              <mc:Fallback>
                <p:oleObj name="Equation" r:id="rId3" imgW="3759200" imgH="622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325" y="1191904"/>
                        <a:ext cx="3759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568325" y="2492992"/>
          <a:ext cx="3302000" cy="622300"/>
        </p:xfrm>
        <a:graphic>
          <a:graphicData uri="http://schemas.openxmlformats.org/presentationml/2006/ole">
            <mc:AlternateContent xmlns:mc="http://schemas.openxmlformats.org/markup-compatibility/2006">
              <mc:Choice xmlns:v="urn:schemas-microsoft-com:vml" Requires="v">
                <p:oleObj spid="_x0000_s8208" name="Equation" r:id="rId5" imgW="3301920" imgH="622080" progId="Equation.DSMT4">
                  <p:embed/>
                </p:oleObj>
              </mc:Choice>
              <mc:Fallback>
                <p:oleObj name="Equation" r:id="rId5" imgW="3301920" imgH="622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8325" y="2492992"/>
                        <a:ext cx="3302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924300" y="2487304"/>
          <a:ext cx="3924300" cy="622300"/>
        </p:xfrm>
        <a:graphic>
          <a:graphicData uri="http://schemas.openxmlformats.org/presentationml/2006/ole">
            <mc:AlternateContent xmlns:mc="http://schemas.openxmlformats.org/markup-compatibility/2006">
              <mc:Choice xmlns:v="urn:schemas-microsoft-com:vml" Requires="v">
                <p:oleObj spid="_x0000_s8209" name="Equation" r:id="rId7" imgW="3924000" imgH="622080" progId="Equation.DSMT4">
                  <p:embed/>
                </p:oleObj>
              </mc:Choice>
              <mc:Fallback>
                <p:oleObj name="Equation" r:id="rId7" imgW="392400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4300" y="2487304"/>
                        <a:ext cx="3924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924300" y="3227696"/>
          <a:ext cx="2895600" cy="622300"/>
        </p:xfrm>
        <a:graphic>
          <a:graphicData uri="http://schemas.openxmlformats.org/presentationml/2006/ole">
            <mc:AlternateContent xmlns:mc="http://schemas.openxmlformats.org/markup-compatibility/2006">
              <mc:Choice xmlns:v="urn:schemas-microsoft-com:vml" Requires="v">
                <p:oleObj spid="_x0000_s8210" name="Equation" r:id="rId9" imgW="2895480" imgH="622080" progId="Equation.DSMT4">
                  <p:embed/>
                </p:oleObj>
              </mc:Choice>
              <mc:Fallback>
                <p:oleObj name="Equation" r:id="rId9" imgW="2895480" imgH="622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4300" y="3227696"/>
                        <a:ext cx="2895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924300" y="3962400"/>
          <a:ext cx="1460500" cy="444500"/>
        </p:xfrm>
        <a:graphic>
          <a:graphicData uri="http://schemas.openxmlformats.org/presentationml/2006/ole">
            <mc:AlternateContent xmlns:mc="http://schemas.openxmlformats.org/markup-compatibility/2006">
              <mc:Choice xmlns:v="urn:schemas-microsoft-com:vml" Requires="v">
                <p:oleObj spid="_x0000_s8211" name="Equation" r:id="rId11" imgW="1460160" imgH="444240" progId="Equation.DSMT4">
                  <p:embed/>
                </p:oleObj>
              </mc:Choice>
              <mc:Fallback>
                <p:oleObj name="Equation" r:id="rId11" imgW="14601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4300" y="3962400"/>
                        <a:ext cx="146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924300" y="4572000"/>
          <a:ext cx="2819400" cy="508000"/>
        </p:xfrm>
        <a:graphic>
          <a:graphicData uri="http://schemas.openxmlformats.org/presentationml/2006/ole">
            <mc:AlternateContent xmlns:mc="http://schemas.openxmlformats.org/markup-compatibility/2006">
              <mc:Choice xmlns:v="urn:schemas-microsoft-com:vml" Requires="v">
                <p:oleObj spid="_x0000_s8212" name="Equation" r:id="rId13" imgW="2819160" imgH="507960" progId="Equation.DSMT4">
                  <p:embed/>
                </p:oleObj>
              </mc:Choice>
              <mc:Fallback>
                <p:oleObj name="Equation" r:id="rId13" imgW="2819160" imgH="507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24300" y="4572000"/>
                        <a:ext cx="2819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Addition and Subtraction with Complex Numbers (cont.)</a:t>
            </a:r>
          </a:p>
        </p:txBody>
      </p:sp>
      <p:sp>
        <p:nvSpPr>
          <p:cNvPr id="19459" name="Rectangle 3"/>
          <p:cNvSpPr>
            <a:spLocks noGrp="1"/>
          </p:cNvSpPr>
          <p:nvPr>
            <p:ph idx="1"/>
          </p:nvPr>
        </p:nvSpPr>
        <p:spPr>
          <a:prstGeom prst="rect">
            <a:avLst/>
          </a:prstGeom>
          <a:noFill/>
        </p:spPr>
        <p:txBody>
          <a:bodyPr>
            <a:spAutoFit/>
          </a:bodyPr>
          <a:lstStyle/>
          <a:p>
            <a:pPr marL="0" indent="0">
              <a:buFont typeface="Courier New" pitchFamily="49" charset="0"/>
              <a:buNone/>
              <a:tabLst>
                <a:tab pos="463550" algn="l"/>
              </a:tabLst>
            </a:pPr>
            <a:endParaRPr lang="en-US" dirty="0">
              <a:solidFill>
                <a:schemeClr val="tx1"/>
              </a:solidFill>
            </a:endParaRPr>
          </a:p>
          <a:p>
            <a:pPr marL="0" indent="0">
              <a:buFont typeface="Courier New" pitchFamily="49" charset="0"/>
              <a:buNone/>
              <a:tabLst>
                <a:tab pos="463550" algn="l"/>
              </a:tabLst>
            </a:pPr>
            <a:r>
              <a:rPr lang="en-US" b="1" i="0" dirty="0">
                <a:solidFill>
                  <a:schemeClr val="tx1"/>
                </a:solidFill>
              </a:rPr>
              <a:t>Solution</a:t>
            </a:r>
          </a:p>
          <a:p>
            <a:pPr marL="0" indent="0">
              <a:buFont typeface="Courier New" pitchFamily="49" charset="0"/>
              <a:buNone/>
              <a:tabLst>
                <a:tab pos="463550" algn="l"/>
              </a:tabLst>
            </a:pPr>
            <a:endParaRPr lang="en-US" b="1" i="0" dirty="0">
              <a:solidFill>
                <a:schemeClr val="tx1"/>
              </a:solidFill>
            </a:endParaRPr>
          </a:p>
          <a:p>
            <a:pPr marL="0" indent="0">
              <a:buFont typeface="Courier New" pitchFamily="49" charset="0"/>
              <a:buNone/>
              <a:tabLst>
                <a:tab pos="463550" algn="l"/>
              </a:tabLst>
            </a:pPr>
            <a:endParaRPr lang="en-US" b="1" i="0" dirty="0">
              <a:solidFill>
                <a:schemeClr val="tx1"/>
              </a:solidFill>
            </a:endParaRPr>
          </a:p>
          <a:p>
            <a:pPr marL="0" indent="0">
              <a:buFont typeface="Courier New" pitchFamily="49" charset="0"/>
              <a:buNone/>
              <a:tabLst>
                <a:tab pos="463550" algn="l"/>
              </a:tabLst>
            </a:pPr>
            <a:endParaRPr lang="en-US" b="1" i="0" dirty="0">
              <a:solidFill>
                <a:schemeClr val="tx1"/>
              </a:solidFill>
            </a:endParaRPr>
          </a:p>
          <a:p>
            <a:pPr marL="0" indent="0">
              <a:buFont typeface="Courier New" pitchFamily="49" charset="0"/>
              <a:buNone/>
              <a:tabLst>
                <a:tab pos="463550" algn="l"/>
              </a:tabLst>
            </a:pPr>
            <a:endParaRPr lang="en-US" b="1" i="0" dirty="0">
              <a:solidFill>
                <a:schemeClr val="tx1"/>
              </a:solidFill>
            </a:endParaRPr>
          </a:p>
          <a:p>
            <a:pPr marL="0" indent="0">
              <a:buFont typeface="Courier New" pitchFamily="49" charset="0"/>
              <a:buNone/>
              <a:tabLst>
                <a:tab pos="463550" algn="l"/>
              </a:tabLst>
            </a:pPr>
            <a:r>
              <a:rPr lang="en-US" b="1" i="0" dirty="0">
                <a:solidFill>
                  <a:schemeClr val="tx1"/>
                </a:solidFill>
              </a:rPr>
              <a:t>Note:  </a:t>
            </a:r>
            <a:r>
              <a:rPr lang="en-US" i="0" dirty="0">
                <a:solidFill>
                  <a:schemeClr val="tx1"/>
                </a:solidFill>
              </a:rPr>
              <a:t>Here, the coefficients do not simplify.  This means that the real part is              and the imaginary </a:t>
            </a:r>
          </a:p>
          <a:p>
            <a:pPr marL="0" indent="0">
              <a:buFont typeface="Courier New" pitchFamily="49" charset="0"/>
              <a:buNone/>
              <a:tabLst>
                <a:tab pos="463550" algn="l"/>
              </a:tabLst>
            </a:pPr>
            <a:r>
              <a:rPr lang="en-US" i="0" dirty="0">
                <a:solidFill>
                  <a:schemeClr val="tx1"/>
                </a:solidFill>
              </a:rPr>
              <a:t>part is </a:t>
            </a:r>
            <a:endParaRPr lang="en-US" dirty="0">
              <a:solidFill>
                <a:schemeClr val="tx1"/>
              </a:solidFill>
            </a:endParaRPr>
          </a:p>
        </p:txBody>
      </p:sp>
      <p:graphicFrame>
        <p:nvGraphicFramePr>
          <p:cNvPr id="19460" name="Object 4"/>
          <p:cNvGraphicFramePr>
            <a:graphicFrameLocks noChangeAspect="1"/>
          </p:cNvGraphicFramePr>
          <p:nvPr/>
        </p:nvGraphicFramePr>
        <p:xfrm>
          <a:off x="544513" y="1143000"/>
          <a:ext cx="3263900" cy="622300"/>
        </p:xfrm>
        <a:graphic>
          <a:graphicData uri="http://schemas.openxmlformats.org/presentationml/2006/ole">
            <mc:AlternateContent xmlns:mc="http://schemas.openxmlformats.org/markup-compatibility/2006">
              <mc:Choice xmlns:v="urn:schemas-microsoft-com:vml" Requires="v">
                <p:oleObj spid="_x0000_s9231" name="Equation" r:id="rId3" imgW="3263900" imgH="622300" progId="Equation.DSMT4">
                  <p:embed/>
                </p:oleObj>
              </mc:Choice>
              <mc:Fallback>
                <p:oleObj name="Equation" r:id="rId3" imgW="3263900" imgH="6223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513" y="1143000"/>
                        <a:ext cx="32639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6"/>
          <p:cNvGraphicFramePr>
            <a:graphicFrameLocks noChangeAspect="1"/>
          </p:cNvGraphicFramePr>
          <p:nvPr/>
        </p:nvGraphicFramePr>
        <p:xfrm>
          <a:off x="4432300" y="4789487"/>
          <a:ext cx="927100" cy="444500"/>
        </p:xfrm>
        <a:graphic>
          <a:graphicData uri="http://schemas.openxmlformats.org/presentationml/2006/ole">
            <mc:AlternateContent xmlns:mc="http://schemas.openxmlformats.org/markup-compatibility/2006">
              <mc:Choice xmlns:v="urn:schemas-microsoft-com:vml" Requires="v">
                <p:oleObj spid="_x0000_s9232" name="Equation" r:id="rId5" imgW="926698" imgH="444307" progId="Equation.DSMT4">
                  <p:embed/>
                </p:oleObj>
              </mc:Choice>
              <mc:Fallback>
                <p:oleObj name="Equation" r:id="rId5" imgW="926698" imgH="444307"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2300" y="4789487"/>
                        <a:ext cx="927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7"/>
          <p:cNvGraphicFramePr>
            <a:graphicFrameLocks noChangeAspect="1"/>
          </p:cNvGraphicFramePr>
          <p:nvPr/>
        </p:nvGraphicFramePr>
        <p:xfrm>
          <a:off x="1498600" y="5308600"/>
          <a:ext cx="1028700" cy="444500"/>
        </p:xfrm>
        <a:graphic>
          <a:graphicData uri="http://schemas.openxmlformats.org/presentationml/2006/ole">
            <mc:AlternateContent xmlns:mc="http://schemas.openxmlformats.org/markup-compatibility/2006">
              <mc:Choice xmlns:v="urn:schemas-microsoft-com:vml" Requires="v">
                <p:oleObj spid="_x0000_s9233" name="Equation" r:id="rId7" imgW="1028254" imgH="444307" progId="Equation.DSMT4">
                  <p:embed/>
                </p:oleObj>
              </mc:Choice>
              <mc:Fallback>
                <p:oleObj name="Equation" r:id="rId7" imgW="1028254" imgH="444307"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98600" y="5308600"/>
                        <a:ext cx="1028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544513" y="2585112"/>
          <a:ext cx="2832100" cy="622300"/>
        </p:xfrm>
        <a:graphic>
          <a:graphicData uri="http://schemas.openxmlformats.org/presentationml/2006/ole">
            <mc:AlternateContent xmlns:mc="http://schemas.openxmlformats.org/markup-compatibility/2006">
              <mc:Choice xmlns:v="urn:schemas-microsoft-com:vml" Requires="v">
                <p:oleObj spid="_x0000_s9234" name="Equation" r:id="rId9" imgW="2831760" imgH="622080" progId="Equation.DSMT4">
                  <p:embed/>
                </p:oleObj>
              </mc:Choice>
              <mc:Fallback>
                <p:oleObj name="Equation" r:id="rId9" imgW="2831760" imgH="622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513" y="2585112"/>
                        <a:ext cx="28321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416300" y="2598760"/>
          <a:ext cx="3251200" cy="622300"/>
        </p:xfrm>
        <a:graphic>
          <a:graphicData uri="http://schemas.openxmlformats.org/presentationml/2006/ole">
            <mc:AlternateContent xmlns:mc="http://schemas.openxmlformats.org/markup-compatibility/2006">
              <mc:Choice xmlns:v="urn:schemas-microsoft-com:vml" Requires="v">
                <p:oleObj spid="_x0000_s9235" name="Equation" r:id="rId11" imgW="3251160" imgH="622080" progId="Equation.DSMT4">
                  <p:embed/>
                </p:oleObj>
              </mc:Choice>
              <mc:Fallback>
                <p:oleObj name="Equation" r:id="rId11" imgW="3251160" imgH="622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16300" y="2598760"/>
                        <a:ext cx="3251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16300" y="3409950"/>
          <a:ext cx="3048000" cy="622300"/>
        </p:xfrm>
        <a:graphic>
          <a:graphicData uri="http://schemas.openxmlformats.org/presentationml/2006/ole">
            <mc:AlternateContent xmlns:mc="http://schemas.openxmlformats.org/markup-compatibility/2006">
              <mc:Choice xmlns:v="urn:schemas-microsoft-com:vml" Requires="v">
                <p:oleObj spid="_x0000_s9236" name="Equation" r:id="rId13" imgW="3047760" imgH="622080" progId="Equation.DSMT4">
                  <p:embed/>
                </p:oleObj>
              </mc:Choice>
              <mc:Fallback>
                <p:oleObj name="Equation" r:id="rId13" imgW="3047760" imgH="622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16300" y="3409950"/>
                        <a:ext cx="304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59">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459">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20483" name="Rectangle 3"/>
          <p:cNvSpPr>
            <a:spLocks noGrp="1"/>
          </p:cNvSpPr>
          <p:nvPr>
            <p:ph idx="1"/>
          </p:nvPr>
        </p:nvSpPr>
        <p:spPr>
          <a:xfrm>
            <a:off x="457200" y="1280160"/>
            <a:ext cx="8229600" cy="3749040"/>
          </a:xfrm>
          <a:prstGeom prst="rect">
            <a:avLst/>
          </a:prstGeom>
          <a:solidFill>
            <a:srgbClr val="FFFFCC"/>
          </a:solidFill>
          <a:ln w="28575">
            <a:solidFill>
              <a:srgbClr val="000000"/>
            </a:solidFill>
          </a:ln>
        </p:spPr>
        <p:txBody>
          <a:bodyPr tIns="137160"/>
          <a:lstStyle/>
          <a:p>
            <a:pPr marL="3175" indent="-3175">
              <a:buFont typeface="Courier New" pitchFamily="49" charset="0"/>
              <a:buNone/>
              <a:tabLst>
                <a:tab pos="457200" algn="l"/>
              </a:tabLst>
            </a:pPr>
            <a:r>
              <a:rPr lang="en-US" b="1" i="0" dirty="0">
                <a:solidFill>
                  <a:srgbClr val="000000"/>
                </a:solidFill>
              </a:rPr>
              <a:t>1.	</a:t>
            </a:r>
            <a:r>
              <a:rPr lang="en-US" i="0" dirty="0">
                <a:solidFill>
                  <a:srgbClr val="000000"/>
                </a:solidFill>
              </a:rPr>
              <a:t>Find the real part and the imaginary part of </a:t>
            </a:r>
            <a:endParaRPr lang="en-US" dirty="0">
              <a:solidFill>
                <a:srgbClr val="000000"/>
              </a:solidFill>
            </a:endParaRPr>
          </a:p>
          <a:p>
            <a:pPr marL="3175" indent="-3175">
              <a:buFont typeface="Courier New" pitchFamily="49" charset="0"/>
              <a:buNone/>
              <a:tabLst>
                <a:tab pos="457200" algn="l"/>
              </a:tabLst>
            </a:pPr>
            <a:r>
              <a:rPr lang="en-US" i="0" dirty="0">
                <a:solidFill>
                  <a:srgbClr val="000000"/>
                </a:solidFill>
              </a:rPr>
              <a:t>Add or subtract as indicated. Simplify your answers.</a:t>
            </a: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endParaRPr lang="en-US" i="0" dirty="0">
              <a:solidFill>
                <a:srgbClr val="000000"/>
              </a:solidFill>
            </a:endParaRPr>
          </a:p>
          <a:p>
            <a:pPr marL="3175" indent="-3175">
              <a:spcBef>
                <a:spcPts val="2400"/>
              </a:spcBef>
              <a:spcAft>
                <a:spcPts val="1200"/>
              </a:spcAft>
              <a:buFont typeface="Courier New" pitchFamily="49" charset="0"/>
              <a:buNone/>
              <a:tabLst>
                <a:tab pos="457200" algn="l"/>
              </a:tabLst>
            </a:pPr>
            <a:r>
              <a:rPr lang="en-US" i="0" dirty="0">
                <a:solidFill>
                  <a:srgbClr val="000000"/>
                </a:solidFill>
              </a:rPr>
              <a:t>Solve for </a:t>
            </a:r>
            <a:r>
              <a:rPr lang="en-US" i="1" dirty="0">
                <a:solidFill>
                  <a:srgbClr val="000000"/>
                </a:solidFill>
              </a:rPr>
              <a:t>x</a:t>
            </a:r>
            <a:r>
              <a:rPr lang="en-US" dirty="0">
                <a:solidFill>
                  <a:srgbClr val="000000"/>
                </a:solidFill>
              </a:rPr>
              <a:t> </a:t>
            </a:r>
            <a:r>
              <a:rPr lang="en-US" i="0" dirty="0">
                <a:solidFill>
                  <a:srgbClr val="000000"/>
                </a:solidFill>
              </a:rPr>
              <a:t>and </a:t>
            </a:r>
            <a:r>
              <a:rPr lang="en-US" i="1" dirty="0">
                <a:solidFill>
                  <a:srgbClr val="000000"/>
                </a:solidFill>
              </a:rPr>
              <a:t>y</a:t>
            </a:r>
            <a:r>
              <a:rPr lang="en-US" i="0" dirty="0">
                <a:solidFill>
                  <a:srgbClr val="000000"/>
                </a:solidFill>
              </a:rPr>
              <a:t>. </a:t>
            </a: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endParaRPr lang="en-US" dirty="0">
              <a:solidFill>
                <a:srgbClr val="000000"/>
              </a:solidFill>
            </a:endParaRPr>
          </a:p>
        </p:txBody>
      </p:sp>
      <p:graphicFrame>
        <p:nvGraphicFramePr>
          <p:cNvPr id="20484" name="Object 4"/>
          <p:cNvGraphicFramePr>
            <a:graphicFrameLocks noChangeAspect="1"/>
          </p:cNvGraphicFramePr>
          <p:nvPr/>
        </p:nvGraphicFramePr>
        <p:xfrm>
          <a:off x="7381875" y="1385248"/>
          <a:ext cx="1270000" cy="444500"/>
        </p:xfrm>
        <a:graphic>
          <a:graphicData uri="http://schemas.openxmlformats.org/presentationml/2006/ole">
            <mc:AlternateContent xmlns:mc="http://schemas.openxmlformats.org/markup-compatibility/2006">
              <mc:Choice xmlns:v="urn:schemas-microsoft-com:vml" Requires="v">
                <p:oleObj spid="_x0000_s10248" name="Equation" r:id="rId3" imgW="1269449" imgH="444307" progId="Equation.DSMT4">
                  <p:embed/>
                </p:oleObj>
              </mc:Choice>
              <mc:Fallback>
                <p:oleObj name="Equation" r:id="rId3" imgW="1269449" imgH="444307"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1875" y="1385248"/>
                        <a:ext cx="127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596900" y="2742560"/>
          <a:ext cx="6794500" cy="660400"/>
        </p:xfrm>
        <a:graphic>
          <a:graphicData uri="http://schemas.openxmlformats.org/presentationml/2006/ole">
            <mc:AlternateContent xmlns:mc="http://schemas.openxmlformats.org/markup-compatibility/2006">
              <mc:Choice xmlns:v="urn:schemas-microsoft-com:vml" Requires="v">
                <p:oleObj spid="_x0000_s10249" name="Equation" r:id="rId5" imgW="6794500" imgH="660400" progId="Equation.DSMT4">
                  <p:embed/>
                </p:oleObj>
              </mc:Choice>
              <mc:Fallback>
                <p:oleObj name="Equation" r:id="rId5" imgW="6794500" imgH="6604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 y="2742560"/>
                        <a:ext cx="67945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593725" y="4279260"/>
          <a:ext cx="7607300" cy="533400"/>
        </p:xfrm>
        <a:graphic>
          <a:graphicData uri="http://schemas.openxmlformats.org/presentationml/2006/ole">
            <mc:AlternateContent xmlns:mc="http://schemas.openxmlformats.org/markup-compatibility/2006">
              <mc:Choice xmlns:v="urn:schemas-microsoft-com:vml" Requires="v">
                <p:oleObj spid="_x0000_s10250" name="Equation" r:id="rId7" imgW="7607300" imgH="533400" progId="Equation.DSMT4">
                  <p:embed/>
                </p:oleObj>
              </mc:Choice>
              <mc:Fallback>
                <p:oleObj name="Equation" r:id="rId7" imgW="7607300" imgH="5334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3725" y="4279260"/>
                        <a:ext cx="76073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1507" name="Object 4"/>
          <p:cNvGraphicFramePr>
            <a:graphicFrameLocks noChangeAspect="1"/>
          </p:cNvGraphicFramePr>
          <p:nvPr/>
        </p:nvGraphicFramePr>
        <p:xfrm>
          <a:off x="530352" y="1371600"/>
          <a:ext cx="5905500" cy="2895600"/>
        </p:xfrm>
        <a:graphic>
          <a:graphicData uri="http://schemas.openxmlformats.org/presentationml/2006/ole">
            <mc:AlternateContent xmlns:mc="http://schemas.openxmlformats.org/markup-compatibility/2006">
              <mc:Choice xmlns:v="urn:schemas-microsoft-com:vml" Requires="v">
                <p:oleObj spid="_x0000_s11268" name="Equation" r:id="rId3" imgW="5905440" imgH="2895480" progId="Equation.DSMT4">
                  <p:embed/>
                </p:oleObj>
              </mc:Choice>
              <mc:Fallback>
                <p:oleObj name="Equation" r:id="rId3" imgW="5905440" imgH="28954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5905500" cy="289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3367076"/>
          </a:xfrm>
        </p:spPr>
        <p:txBody>
          <a:bodyPr>
            <a:spAutoFit/>
          </a:bodyPr>
          <a:lstStyle/>
          <a:p>
            <a:pPr marL="463550" indent="-463550">
              <a:buFont typeface="Courier New" pitchFamily="49" charset="0"/>
              <a:buChar char="o"/>
            </a:pPr>
            <a:r>
              <a:rPr lang="en-US" i="0" dirty="0">
                <a:solidFill>
                  <a:schemeClr val="tx1"/>
                </a:solidFill>
              </a:rPr>
              <a:t>Simplify square roots of negative numbers.</a:t>
            </a:r>
          </a:p>
          <a:p>
            <a:pPr marL="463550" indent="-463550">
              <a:buFont typeface="Courier New" pitchFamily="49" charset="0"/>
              <a:buChar char="o"/>
            </a:pPr>
            <a:r>
              <a:rPr lang="en-US" i="0" dirty="0">
                <a:solidFill>
                  <a:schemeClr val="tx1"/>
                </a:solidFill>
              </a:rPr>
              <a:t>Identify the real parts and the imaginary parts of complex numbers.</a:t>
            </a:r>
          </a:p>
          <a:p>
            <a:pPr marL="463550" indent="-463550">
              <a:buFont typeface="Courier New" pitchFamily="49" charset="0"/>
              <a:buChar char="o"/>
            </a:pPr>
            <a:r>
              <a:rPr lang="en-US" i="0" dirty="0">
                <a:solidFill>
                  <a:schemeClr val="tx1"/>
                </a:solidFill>
              </a:rPr>
              <a:t>Solve equations with complex numbers by setting the real parts and the imaginary parts equal to each other. </a:t>
            </a:r>
          </a:p>
          <a:p>
            <a:pPr marL="463550" indent="-463550">
              <a:buFont typeface="Courier New" pitchFamily="49" charset="0"/>
              <a:buChar char="o"/>
            </a:pPr>
            <a:r>
              <a:rPr lang="en-US" i="0" dirty="0">
                <a:solidFill>
                  <a:schemeClr val="tx1"/>
                </a:solidFill>
              </a:rPr>
              <a:t>Add and subtract with complex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Introduction to Complex Numbers and the Number</a:t>
            </a:r>
            <a:r>
              <a:rPr lang="en-US" sz="3200" b="1" i="1" dirty="0">
                <a:solidFill>
                  <a:schemeClr val="accent1"/>
                </a:solidFill>
              </a:rPr>
              <a:t> </a:t>
            </a:r>
            <a:r>
              <a:rPr lang="en-US" sz="3200" i="1" dirty="0">
                <a:solidFill>
                  <a:schemeClr val="accent1"/>
                </a:solidFill>
              </a:rPr>
              <a:t>i</a:t>
            </a:r>
            <a:endParaRPr lang="en-US" sz="3200" dirty="0">
              <a:solidFill>
                <a:schemeClr val="accent1"/>
              </a:solidFill>
            </a:endParaRPr>
          </a:p>
        </p:txBody>
      </p:sp>
      <p:sp>
        <p:nvSpPr>
          <p:cNvPr id="6147" name="Rectangle 3"/>
          <p:cNvSpPr>
            <a:spLocks noGrp="1"/>
          </p:cNvSpPr>
          <p:nvPr>
            <p:ph idx="1"/>
          </p:nvPr>
        </p:nvSpPr>
        <p:spPr>
          <a:xfrm>
            <a:off x="457200" y="1280160"/>
            <a:ext cx="8229600" cy="1614801"/>
          </a:xfrm>
          <a:prstGeom prst="rect">
            <a:avLst/>
          </a:prstGeom>
          <a:solidFill>
            <a:srgbClr val="FFFFCC"/>
          </a:solidFill>
          <a:ln w="28575">
            <a:solidFill>
              <a:srgbClr val="000000"/>
            </a:solidFill>
          </a:ln>
        </p:spPr>
        <p:txBody>
          <a:bodyPr wrap="square">
            <a:spAutoFit/>
          </a:bodyPr>
          <a:lstStyle/>
          <a:p>
            <a:pPr algn="ctr">
              <a:spcBef>
                <a:spcPct val="0"/>
              </a:spcBef>
              <a:buFont typeface="Courier New" pitchFamily="49" charset="0"/>
              <a:buNone/>
            </a:pPr>
            <a:r>
              <a:rPr lang="en-US" b="1" i="1" dirty="0">
                <a:solidFill>
                  <a:srgbClr val="000000"/>
                </a:solidFill>
              </a:rPr>
              <a:t>i </a:t>
            </a:r>
            <a:r>
              <a:rPr lang="en-US" b="1" i="0" dirty="0">
                <a:solidFill>
                  <a:srgbClr val="000000"/>
                </a:solidFill>
              </a:rPr>
              <a:t>and </a:t>
            </a:r>
            <a:r>
              <a:rPr lang="en-US" b="1" i="1" dirty="0">
                <a:solidFill>
                  <a:srgbClr val="000000"/>
                </a:solidFill>
              </a:rPr>
              <a:t>i</a:t>
            </a:r>
            <a:r>
              <a:rPr lang="en-US" b="1" i="0" baseline="30000" dirty="0">
                <a:solidFill>
                  <a:srgbClr val="000000"/>
                </a:solidFill>
              </a:rPr>
              <a:t>2</a:t>
            </a:r>
          </a:p>
          <a:p>
            <a:pPr algn="ctr">
              <a:spcBef>
                <a:spcPct val="0"/>
              </a:spcBef>
              <a:buFont typeface="Courier New" pitchFamily="49" charset="0"/>
              <a:buNone/>
            </a:pPr>
            <a:endParaRPr lang="en-US" b="1" i="0" baseline="30000" dirty="0">
              <a:solidFill>
                <a:srgbClr val="000000"/>
              </a:solidFill>
            </a:endParaRPr>
          </a:p>
          <a:p>
            <a:pPr algn="ctr">
              <a:spcBef>
                <a:spcPct val="0"/>
              </a:spcBef>
              <a:buFont typeface="Courier New" pitchFamily="49" charset="0"/>
              <a:buNone/>
            </a:pPr>
            <a:endParaRPr lang="en-US" b="1" i="0" baseline="30000" dirty="0">
              <a:solidFill>
                <a:srgbClr val="000000"/>
              </a:solidFill>
            </a:endParaRPr>
          </a:p>
          <a:p>
            <a:endParaRPr lang="en-US" b="1" dirty="0">
              <a:solidFill>
                <a:srgbClr val="000000"/>
              </a:solidFill>
            </a:endParaRPr>
          </a:p>
        </p:txBody>
      </p:sp>
      <p:graphicFrame>
        <p:nvGraphicFramePr>
          <p:cNvPr id="6148" name="Object 4"/>
          <p:cNvGraphicFramePr>
            <a:graphicFrameLocks noChangeAspect="1"/>
          </p:cNvGraphicFramePr>
          <p:nvPr/>
        </p:nvGraphicFramePr>
        <p:xfrm>
          <a:off x="2438400" y="1905000"/>
          <a:ext cx="4648200" cy="723900"/>
        </p:xfrm>
        <a:graphic>
          <a:graphicData uri="http://schemas.openxmlformats.org/presentationml/2006/ole">
            <mc:AlternateContent xmlns:mc="http://schemas.openxmlformats.org/markup-compatibility/2006">
              <mc:Choice xmlns:v="urn:schemas-microsoft-com:vml" Requires="v">
                <p:oleObj spid="_x0000_s1028" name="Equation" r:id="rId3" imgW="4648200" imgH="723900" progId="Equation.DSMT4">
                  <p:embed/>
                </p:oleObj>
              </mc:Choice>
              <mc:Fallback>
                <p:oleObj name="Equation" r:id="rId3" imgW="4648200" imgH="7239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905000"/>
                        <a:ext cx="46482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Introduction to Complex Numbers and the Number</a:t>
            </a:r>
            <a:r>
              <a:rPr lang="en-US" sz="3200" b="1" i="1" dirty="0">
                <a:solidFill>
                  <a:schemeClr val="accent1"/>
                </a:solidFill>
              </a:rPr>
              <a:t> </a:t>
            </a:r>
            <a:r>
              <a:rPr lang="en-US" sz="3200" i="1" dirty="0">
                <a:solidFill>
                  <a:schemeClr val="accent1"/>
                </a:solidFill>
              </a:rPr>
              <a:t>i</a:t>
            </a:r>
          </a:p>
        </p:txBody>
      </p:sp>
      <p:sp>
        <p:nvSpPr>
          <p:cNvPr id="7171" name="Rectangle 4"/>
          <p:cNvSpPr>
            <a:spLocks noGrp="1"/>
          </p:cNvSpPr>
          <p:nvPr>
            <p:ph idx="1"/>
          </p:nvPr>
        </p:nvSpPr>
        <p:spPr>
          <a:xfrm>
            <a:off x="457200" y="1280160"/>
            <a:ext cx="8229600" cy="2742289"/>
          </a:xfrm>
          <a:prstGeom prst="rect">
            <a:avLst/>
          </a:prstGeom>
          <a:solidFill>
            <a:srgbClr val="FFFFCC"/>
          </a:solidFill>
          <a:ln w="28575">
            <a:solidFill>
              <a:srgbClr val="000000"/>
            </a:solidFill>
          </a:ln>
        </p:spPr>
        <p:txBody>
          <a:bodyPr>
            <a:spAutoFit/>
          </a:bodyPr>
          <a:lstStyle/>
          <a:p>
            <a:pPr marL="0" indent="0">
              <a:buFont typeface="Courier New" pitchFamily="49" charset="0"/>
              <a:buNone/>
            </a:pPr>
            <a:endParaRPr lang="en-US" b="1" i="0" dirty="0">
              <a:solidFill>
                <a:srgbClr val="000000"/>
              </a:solidFill>
            </a:endParaRPr>
          </a:p>
          <a:p>
            <a:pPr marL="0" indent="0">
              <a:spcBef>
                <a:spcPct val="45000"/>
              </a:spcBef>
              <a:buFont typeface="Courier New" pitchFamily="49" charset="0"/>
              <a:buNone/>
            </a:pPr>
            <a:r>
              <a:rPr lang="en-US" i="0" dirty="0">
                <a:solidFill>
                  <a:srgbClr val="000000"/>
                </a:solidFill>
              </a:rPr>
              <a:t>If </a:t>
            </a:r>
            <a:r>
              <a:rPr lang="en-US" i="1" dirty="0">
                <a:solidFill>
                  <a:srgbClr val="000000"/>
                </a:solidFill>
              </a:rPr>
              <a:t>a</a:t>
            </a:r>
            <a:r>
              <a:rPr lang="en-US" i="0" dirty="0">
                <a:solidFill>
                  <a:srgbClr val="000000"/>
                </a:solidFill>
              </a:rPr>
              <a:t> is a positive real number, then</a:t>
            </a:r>
          </a:p>
          <a:p>
            <a:pPr marL="0" indent="0">
              <a:buFont typeface="Courier New" pitchFamily="49" charset="0"/>
              <a:buNone/>
            </a:pPr>
            <a:endParaRPr lang="en-US" i="0" dirty="0">
              <a:solidFill>
                <a:srgbClr val="000000"/>
              </a:solidFill>
            </a:endParaRPr>
          </a:p>
          <a:p>
            <a:pPr marL="0" indent="0">
              <a:spcBef>
                <a:spcPct val="50000"/>
              </a:spcBef>
              <a:buFont typeface="Courier New" pitchFamily="49" charset="0"/>
              <a:buNone/>
            </a:pPr>
            <a:r>
              <a:rPr lang="en-US" b="1" i="0" dirty="0">
                <a:solidFill>
                  <a:srgbClr val="000000"/>
                </a:solidFill>
              </a:rPr>
              <a:t>Note: </a:t>
            </a:r>
            <a:r>
              <a:rPr lang="en-US" i="0" dirty="0">
                <a:solidFill>
                  <a:srgbClr val="000000"/>
                </a:solidFill>
              </a:rPr>
              <a:t>The number </a:t>
            </a:r>
            <a:r>
              <a:rPr lang="en-US" i="1" dirty="0">
                <a:solidFill>
                  <a:srgbClr val="000000"/>
                </a:solidFill>
              </a:rPr>
              <a:t>i</a:t>
            </a:r>
            <a:r>
              <a:rPr lang="en-US" i="0" dirty="0">
                <a:solidFill>
                  <a:srgbClr val="000000"/>
                </a:solidFill>
              </a:rPr>
              <a:t> is not under the radical sign.  To avoid confusion, we sometimes write</a:t>
            </a:r>
            <a:endParaRPr lang="en-US" dirty="0">
              <a:solidFill>
                <a:srgbClr val="000000"/>
              </a:solidFill>
            </a:endParaRPr>
          </a:p>
        </p:txBody>
      </p:sp>
      <p:graphicFrame>
        <p:nvGraphicFramePr>
          <p:cNvPr id="7172" name="Object 5"/>
          <p:cNvGraphicFramePr>
            <a:graphicFrameLocks noChangeAspect="1"/>
          </p:cNvGraphicFramePr>
          <p:nvPr/>
        </p:nvGraphicFramePr>
        <p:xfrm>
          <a:off x="3754438" y="1357952"/>
          <a:ext cx="1625600" cy="508000"/>
        </p:xfrm>
        <a:graphic>
          <a:graphicData uri="http://schemas.openxmlformats.org/presentationml/2006/ole">
            <mc:AlternateContent xmlns:mc="http://schemas.openxmlformats.org/markup-compatibility/2006">
              <mc:Choice xmlns:v="urn:schemas-microsoft-com:vml" Requires="v">
                <p:oleObj spid="_x0000_s2056" name="Equation" r:id="rId3" imgW="1625600" imgH="508000" progId="Equation.DSMT4">
                  <p:embed/>
                </p:oleObj>
              </mc:Choice>
              <mc:Fallback>
                <p:oleObj name="Equation" r:id="rId3" imgW="1625600" imgH="508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4438" y="1357952"/>
                        <a:ext cx="16256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nvGraphicFramePr>
        <p:xfrm>
          <a:off x="2971800" y="2558102"/>
          <a:ext cx="3302000" cy="508000"/>
        </p:xfrm>
        <a:graphic>
          <a:graphicData uri="http://schemas.openxmlformats.org/presentationml/2006/ole">
            <mc:AlternateContent xmlns:mc="http://schemas.openxmlformats.org/markup-compatibility/2006">
              <mc:Choice xmlns:v="urn:schemas-microsoft-com:vml" Requires="v">
                <p:oleObj spid="_x0000_s2057" name="Equation" r:id="rId5" imgW="3302000" imgH="508000" progId="Equation.DSMT4">
                  <p:embed/>
                </p:oleObj>
              </mc:Choice>
              <mc:Fallback>
                <p:oleObj name="Equation" r:id="rId5" imgW="3302000" imgH="5080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2558102"/>
                        <a:ext cx="3302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nvGraphicFramePr>
        <p:xfrm>
          <a:off x="6064250" y="3485202"/>
          <a:ext cx="647700" cy="444500"/>
        </p:xfrm>
        <a:graphic>
          <a:graphicData uri="http://schemas.openxmlformats.org/presentationml/2006/ole">
            <mc:AlternateContent xmlns:mc="http://schemas.openxmlformats.org/markup-compatibility/2006">
              <mc:Choice xmlns:v="urn:schemas-microsoft-com:vml" Requires="v">
                <p:oleObj spid="_x0000_s2058" name="Equation" r:id="rId7" imgW="647419" imgH="444307" progId="Equation.DSMT4">
                  <p:embed/>
                </p:oleObj>
              </mc:Choice>
              <mc:Fallback>
                <p:oleObj name="Equation" r:id="rId7" imgW="647419" imgH="444307"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64250" y="3485202"/>
                        <a:ext cx="6477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p>
        </p:txBody>
      </p:sp>
      <p:sp>
        <p:nvSpPr>
          <p:cNvPr id="8195"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Simplify the following radicals.</a:t>
            </a:r>
          </a:p>
        </p:txBody>
      </p:sp>
      <p:graphicFrame>
        <p:nvGraphicFramePr>
          <p:cNvPr id="8196" name="Object 4"/>
          <p:cNvGraphicFramePr>
            <a:graphicFrameLocks noChangeAspect="1"/>
          </p:cNvGraphicFramePr>
          <p:nvPr/>
        </p:nvGraphicFramePr>
        <p:xfrm>
          <a:off x="5521656" y="381000"/>
          <a:ext cx="762000" cy="444500"/>
        </p:xfrm>
        <a:graphic>
          <a:graphicData uri="http://schemas.openxmlformats.org/presentationml/2006/ole">
            <mc:AlternateContent xmlns:mc="http://schemas.openxmlformats.org/markup-compatibility/2006">
              <mc:Choice xmlns:v="urn:schemas-microsoft-com:vml" Requires="v">
                <p:oleObj spid="_x0000_s3118" name="Equation" r:id="rId3" imgW="761669" imgH="444307" progId="Equation.DSMT4">
                  <p:embed/>
                </p:oleObj>
              </mc:Choice>
              <mc:Fallback>
                <p:oleObj name="Equation" r:id="rId3" imgW="761669" imgH="444307"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1656" y="381000"/>
                        <a:ext cx="762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5753100" y="2048492"/>
          <a:ext cx="2717800" cy="406400"/>
        </p:xfrm>
        <a:graphic>
          <a:graphicData uri="http://schemas.openxmlformats.org/presentationml/2006/ole">
            <mc:AlternateContent xmlns:mc="http://schemas.openxmlformats.org/markup-compatibility/2006">
              <mc:Choice xmlns:v="urn:schemas-microsoft-com:vml" Requires="v">
                <p:oleObj spid="_x0000_s3119" name="Equation" r:id="rId5" imgW="2717800" imgH="406400" progId="Equation.DSMT4">
                  <p:embed/>
                </p:oleObj>
              </mc:Choice>
              <mc:Fallback>
                <p:oleObj name="Equation" r:id="rId5" imgW="2717800" imgH="4064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3100" y="2048492"/>
                        <a:ext cx="27178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2" name="Rectangle 10"/>
          <p:cNvSpPr>
            <a:spLocks noChangeArrowheads="1"/>
          </p:cNvSpPr>
          <p:nvPr/>
        </p:nvSpPr>
        <p:spPr bwMode="auto">
          <a:xfrm>
            <a:off x="5575300" y="4572000"/>
            <a:ext cx="2959100" cy="1311275"/>
          </a:xfrm>
          <a:prstGeom prst="rect">
            <a:avLst/>
          </a:prstGeom>
          <a:noFill/>
          <a:ln w="9525">
            <a:noFill/>
            <a:miter lim="800000"/>
            <a:headEnd/>
            <a:tailEnd/>
          </a:ln>
        </p:spPr>
        <p:txBody>
          <a:bodyPr>
            <a:spAutoFit/>
          </a:bodyPr>
          <a:lstStyle/>
          <a:p>
            <a:r>
              <a:rPr lang="en-US" sz="2000" dirty="0">
                <a:solidFill>
                  <a:srgbClr val="008080"/>
                </a:solidFill>
              </a:rPr>
              <a:t>We can write         </a:t>
            </a:r>
            <a:r>
              <a:rPr lang="en-US" sz="2000" i="1" dirty="0">
                <a:solidFill>
                  <a:srgbClr val="008080"/>
                </a:solidFill>
              </a:rPr>
              <a:t>  </a:t>
            </a:r>
            <a:r>
              <a:rPr lang="en-US" sz="2000" dirty="0">
                <a:solidFill>
                  <a:srgbClr val="008080"/>
                </a:solidFill>
              </a:rPr>
              <a:t>and     </a:t>
            </a:r>
            <a:r>
              <a:rPr lang="en-US" sz="2000" i="1" dirty="0">
                <a:solidFill>
                  <a:srgbClr val="008080"/>
                </a:solidFill>
              </a:rPr>
              <a:t> </a:t>
            </a:r>
            <a:r>
              <a:rPr lang="en-US" sz="2000" dirty="0">
                <a:solidFill>
                  <a:srgbClr val="008080"/>
                </a:solidFill>
              </a:rPr>
              <a:t>as long as we take care not to include the </a:t>
            </a:r>
            <a:r>
              <a:rPr lang="en-US" sz="2000" i="1" dirty="0">
                <a:solidFill>
                  <a:srgbClr val="008080"/>
                </a:solidFill>
              </a:rPr>
              <a:t>i </a:t>
            </a:r>
            <a:r>
              <a:rPr lang="en-US" sz="2000" dirty="0">
                <a:solidFill>
                  <a:srgbClr val="008080"/>
                </a:solidFill>
              </a:rPr>
              <a:t>under the radical sign. </a:t>
            </a:r>
          </a:p>
        </p:txBody>
      </p:sp>
      <p:graphicFrame>
        <p:nvGraphicFramePr>
          <p:cNvPr id="8203" name="Object 13"/>
          <p:cNvGraphicFramePr>
            <a:graphicFrameLocks noChangeAspect="1"/>
          </p:cNvGraphicFramePr>
          <p:nvPr/>
        </p:nvGraphicFramePr>
        <p:xfrm>
          <a:off x="8089900" y="4584700"/>
          <a:ext cx="520700" cy="330200"/>
        </p:xfrm>
        <a:graphic>
          <a:graphicData uri="http://schemas.openxmlformats.org/presentationml/2006/ole">
            <mc:AlternateContent xmlns:mc="http://schemas.openxmlformats.org/markup-compatibility/2006">
              <mc:Choice xmlns:v="urn:schemas-microsoft-com:vml" Requires="v">
                <p:oleObj spid="_x0000_s3120" name="Equation" r:id="rId7" imgW="520560" imgH="330120" progId="Equation.DSMT4">
                  <p:embed/>
                </p:oleObj>
              </mc:Choice>
              <mc:Fallback>
                <p:oleObj name="Equation" r:id="rId7" imgW="520560" imgH="33012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89900" y="4584700"/>
                        <a:ext cx="5207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4" name="Object 14"/>
          <p:cNvGraphicFramePr>
            <a:graphicFrameLocks noChangeAspect="1"/>
          </p:cNvGraphicFramePr>
          <p:nvPr/>
        </p:nvGraphicFramePr>
        <p:xfrm>
          <a:off x="7096125" y="4587875"/>
          <a:ext cx="533400" cy="330200"/>
        </p:xfrm>
        <a:graphic>
          <a:graphicData uri="http://schemas.openxmlformats.org/presentationml/2006/ole">
            <mc:AlternateContent xmlns:mc="http://schemas.openxmlformats.org/markup-compatibility/2006">
              <mc:Choice xmlns:v="urn:schemas-microsoft-com:vml" Requires="v">
                <p:oleObj spid="_x0000_s3121" name="Equation" r:id="rId9" imgW="533160" imgH="330120" progId="Equation.DSMT4">
                  <p:embed/>
                </p:oleObj>
              </mc:Choice>
              <mc:Fallback>
                <p:oleObj name="Equation" r:id="rId9" imgW="533160" imgH="33012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96125" y="4587875"/>
                        <a:ext cx="5334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nvGraphicFramePr>
        <p:xfrm>
          <a:off x="530352" y="1981200"/>
          <a:ext cx="1181100" cy="508000"/>
        </p:xfrm>
        <a:graphic>
          <a:graphicData uri="http://schemas.openxmlformats.org/presentationml/2006/ole">
            <mc:AlternateContent xmlns:mc="http://schemas.openxmlformats.org/markup-compatibility/2006">
              <mc:Choice xmlns:v="urn:schemas-microsoft-com:vml" Requires="v">
                <p:oleObj spid="_x0000_s3122" name="Equation" r:id="rId11" imgW="1180800" imgH="507960" progId="Equation.DSMT4">
                  <p:embed/>
                </p:oleObj>
              </mc:Choice>
              <mc:Fallback>
                <p:oleObj name="Equation" r:id="rId11" imgW="1180800" imgH="50796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1981200"/>
                        <a:ext cx="1181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1815152" y="1981200"/>
          <a:ext cx="1562100" cy="444500"/>
        </p:xfrm>
        <a:graphic>
          <a:graphicData uri="http://schemas.openxmlformats.org/presentationml/2006/ole">
            <mc:AlternateContent xmlns:mc="http://schemas.openxmlformats.org/markup-compatibility/2006">
              <mc:Choice xmlns:v="urn:schemas-microsoft-com:vml" Requires="v">
                <p:oleObj spid="_x0000_s3123" name="Equation" r:id="rId13" imgW="1562040" imgH="444240" progId="Equation.DSMT4">
                  <p:embed/>
                </p:oleObj>
              </mc:Choice>
              <mc:Fallback>
                <p:oleObj name="Equation" r:id="rId13" imgW="1562040" imgH="44424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15152" y="198120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3568700" y="2111992"/>
          <a:ext cx="723900" cy="292100"/>
        </p:xfrm>
        <a:graphic>
          <a:graphicData uri="http://schemas.openxmlformats.org/presentationml/2006/ole">
            <mc:AlternateContent xmlns:mc="http://schemas.openxmlformats.org/markup-compatibility/2006">
              <mc:Choice xmlns:v="urn:schemas-microsoft-com:vml" Requires="v">
                <p:oleObj spid="_x0000_s3124" name="Equation" r:id="rId15" imgW="723600" imgH="291960" progId="Equation.DSMT4">
                  <p:embed/>
                </p:oleObj>
              </mc:Choice>
              <mc:Fallback>
                <p:oleObj name="Equation" r:id="rId15" imgW="723600" imgH="29196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68700" y="211199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4419600" y="2111992"/>
          <a:ext cx="571500" cy="292100"/>
        </p:xfrm>
        <a:graphic>
          <a:graphicData uri="http://schemas.openxmlformats.org/presentationml/2006/ole">
            <mc:AlternateContent xmlns:mc="http://schemas.openxmlformats.org/markup-compatibility/2006">
              <mc:Choice xmlns:v="urn:schemas-microsoft-com:vml" Requires="v">
                <p:oleObj spid="_x0000_s3125" name="Equation" r:id="rId17" imgW="571320" imgH="291960" progId="Equation.DSMT4">
                  <p:embed/>
                </p:oleObj>
              </mc:Choice>
              <mc:Fallback>
                <p:oleObj name="Equation" r:id="rId17" imgW="571320" imgH="29196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19600" y="2111992"/>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530352" y="2604448"/>
          <a:ext cx="1193800" cy="508000"/>
        </p:xfrm>
        <a:graphic>
          <a:graphicData uri="http://schemas.openxmlformats.org/presentationml/2006/ole">
            <mc:AlternateContent xmlns:mc="http://schemas.openxmlformats.org/markup-compatibility/2006">
              <mc:Choice xmlns:v="urn:schemas-microsoft-com:vml" Requires="v">
                <p:oleObj spid="_x0000_s3126" name="Equation" r:id="rId19" imgW="1193760" imgH="507960" progId="Equation.DSMT4">
                  <p:embed/>
                </p:oleObj>
              </mc:Choice>
              <mc:Fallback>
                <p:oleObj name="Equation" r:id="rId19" imgW="1193760" imgH="50796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0352" y="2604448"/>
                        <a:ext cx="119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1815152" y="2612408"/>
          <a:ext cx="1574800" cy="444500"/>
        </p:xfrm>
        <a:graphic>
          <a:graphicData uri="http://schemas.openxmlformats.org/presentationml/2006/ole">
            <mc:AlternateContent xmlns:mc="http://schemas.openxmlformats.org/markup-compatibility/2006">
              <mc:Choice xmlns:v="urn:schemas-microsoft-com:vml" Requires="v">
                <p:oleObj spid="_x0000_s3127" name="Equation" r:id="rId21" imgW="1574640" imgH="444240" progId="Equation.DSMT4">
                  <p:embed/>
                </p:oleObj>
              </mc:Choice>
              <mc:Fallback>
                <p:oleObj name="Equation" r:id="rId21" imgW="1574640" imgH="444240" progId="Equation.DSMT4">
                  <p:embed/>
                  <p:pic>
                    <p:nvPicPr>
                      <p:cNvPr id="0" name="Picture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815152" y="2612408"/>
                        <a:ext cx="157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3568700" y="2743200"/>
          <a:ext cx="723900" cy="292100"/>
        </p:xfrm>
        <a:graphic>
          <a:graphicData uri="http://schemas.openxmlformats.org/presentationml/2006/ole">
            <mc:AlternateContent xmlns:mc="http://schemas.openxmlformats.org/markup-compatibility/2006">
              <mc:Choice xmlns:v="urn:schemas-microsoft-com:vml" Requires="v">
                <p:oleObj spid="_x0000_s3128" name="Equation" r:id="rId23" imgW="723600" imgH="291960" progId="Equation.DSMT4">
                  <p:embed/>
                </p:oleObj>
              </mc:Choice>
              <mc:Fallback>
                <p:oleObj name="Equation" r:id="rId23" imgW="723600" imgH="291960" progId="Equation.DSMT4">
                  <p:embed/>
                  <p:pic>
                    <p:nvPicPr>
                      <p:cNvPr id="0" name="Picture 1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68700" y="274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4419600" y="2743200"/>
          <a:ext cx="584200" cy="292100"/>
        </p:xfrm>
        <a:graphic>
          <a:graphicData uri="http://schemas.openxmlformats.org/presentationml/2006/ole">
            <mc:AlternateContent xmlns:mc="http://schemas.openxmlformats.org/markup-compatibility/2006">
              <mc:Choice xmlns:v="urn:schemas-microsoft-com:vml" Requires="v">
                <p:oleObj spid="_x0000_s3129" name="Equation" r:id="rId25" imgW="583920" imgH="291960" progId="Equation.DSMT4">
                  <p:embed/>
                </p:oleObj>
              </mc:Choice>
              <mc:Fallback>
                <p:oleObj name="Equation" r:id="rId25" imgW="583920" imgH="291960" progId="Equation.DSMT4">
                  <p:embed/>
                  <p:pic>
                    <p:nvPicPr>
                      <p:cNvPr id="0" name="Picture 1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419600" y="2743200"/>
                        <a:ext cx="58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530352" y="3214048"/>
          <a:ext cx="1168400" cy="508000"/>
        </p:xfrm>
        <a:graphic>
          <a:graphicData uri="http://schemas.openxmlformats.org/presentationml/2006/ole">
            <mc:AlternateContent xmlns:mc="http://schemas.openxmlformats.org/markup-compatibility/2006">
              <mc:Choice xmlns:v="urn:schemas-microsoft-com:vml" Requires="v">
                <p:oleObj spid="_x0000_s3130" name="Equation" r:id="rId27" imgW="1168200" imgH="507960" progId="Equation.DSMT4">
                  <p:embed/>
                </p:oleObj>
              </mc:Choice>
              <mc:Fallback>
                <p:oleObj name="Equation" r:id="rId27" imgW="1168200" imgH="507960" progId="Equation.DSMT4">
                  <p:embed/>
                  <p:pic>
                    <p:nvPicPr>
                      <p:cNvPr id="0" name="Picture 1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30352" y="3214048"/>
                        <a:ext cx="1168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1" name="Object 19"/>
          <p:cNvGraphicFramePr>
            <a:graphicFrameLocks noChangeAspect="1"/>
          </p:cNvGraphicFramePr>
          <p:nvPr/>
        </p:nvGraphicFramePr>
        <p:xfrm>
          <a:off x="1815152" y="3241344"/>
          <a:ext cx="1739900" cy="444500"/>
        </p:xfrm>
        <a:graphic>
          <a:graphicData uri="http://schemas.openxmlformats.org/presentationml/2006/ole">
            <mc:AlternateContent xmlns:mc="http://schemas.openxmlformats.org/markup-compatibility/2006">
              <mc:Choice xmlns:v="urn:schemas-microsoft-com:vml" Requires="v">
                <p:oleObj spid="_x0000_s3131" name="Equation" r:id="rId29" imgW="1739880" imgH="444240" progId="Equation.DSMT4">
                  <p:embed/>
                </p:oleObj>
              </mc:Choice>
              <mc:Fallback>
                <p:oleObj name="Equation" r:id="rId29" imgW="1739880" imgH="444240" progId="Equation.DSMT4">
                  <p:embed/>
                  <p:pic>
                    <p:nvPicPr>
                      <p:cNvPr id="0" name="Picture 1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815152" y="3241344"/>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2" name="Object 20"/>
          <p:cNvGraphicFramePr>
            <a:graphicFrameLocks noChangeAspect="1"/>
          </p:cNvGraphicFramePr>
          <p:nvPr/>
        </p:nvGraphicFramePr>
        <p:xfrm>
          <a:off x="3632200" y="3235656"/>
          <a:ext cx="1320800" cy="444500"/>
        </p:xfrm>
        <a:graphic>
          <a:graphicData uri="http://schemas.openxmlformats.org/presentationml/2006/ole">
            <mc:AlternateContent xmlns:mc="http://schemas.openxmlformats.org/markup-compatibility/2006">
              <mc:Choice xmlns:v="urn:schemas-microsoft-com:vml" Requires="v">
                <p:oleObj spid="_x0000_s3132" name="Equation" r:id="rId31" imgW="1320480" imgH="444240" progId="Equation.DSMT4">
                  <p:embed/>
                </p:oleObj>
              </mc:Choice>
              <mc:Fallback>
                <p:oleObj name="Equation" r:id="rId31" imgW="1320480" imgH="444240" progId="Equation.DSMT4">
                  <p:embed/>
                  <p:pic>
                    <p:nvPicPr>
                      <p:cNvPr id="0" name="Picture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632200" y="3235656"/>
                        <a:ext cx="1320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3" name="Object 21"/>
          <p:cNvGraphicFramePr>
            <a:graphicFrameLocks noChangeAspect="1"/>
          </p:cNvGraphicFramePr>
          <p:nvPr/>
        </p:nvGraphicFramePr>
        <p:xfrm>
          <a:off x="5105400" y="3235656"/>
          <a:ext cx="2514600" cy="469900"/>
        </p:xfrm>
        <a:graphic>
          <a:graphicData uri="http://schemas.openxmlformats.org/presentationml/2006/ole">
            <mc:AlternateContent xmlns:mc="http://schemas.openxmlformats.org/markup-compatibility/2006">
              <mc:Choice xmlns:v="urn:schemas-microsoft-com:vml" Requires="v">
                <p:oleObj spid="_x0000_s3133" name="Equation" r:id="rId33" imgW="2514600" imgH="469800" progId="Equation.DSMT4">
                  <p:embed/>
                </p:oleObj>
              </mc:Choice>
              <mc:Fallback>
                <p:oleObj name="Equation" r:id="rId33" imgW="2514600" imgH="469800" progId="Equation.DSMT4">
                  <p:embed/>
                  <p:pic>
                    <p:nvPicPr>
                      <p:cNvPr id="0" name="Picture 2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105400" y="3235656"/>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530352" y="3927144"/>
          <a:ext cx="1193800" cy="508000"/>
        </p:xfrm>
        <a:graphic>
          <a:graphicData uri="http://schemas.openxmlformats.org/presentationml/2006/ole">
            <mc:AlternateContent xmlns:mc="http://schemas.openxmlformats.org/markup-compatibility/2006">
              <mc:Choice xmlns:v="urn:schemas-microsoft-com:vml" Requires="v">
                <p:oleObj spid="_x0000_s3134" name="Equation" r:id="rId35" imgW="1193760" imgH="507960" progId="Equation.DSMT4">
                  <p:embed/>
                </p:oleObj>
              </mc:Choice>
              <mc:Fallback>
                <p:oleObj name="Equation" r:id="rId35" imgW="1193760" imgH="507960" progId="Equation.DSMT4">
                  <p:embed/>
                  <p:pic>
                    <p:nvPicPr>
                      <p:cNvPr id="0" name="Picture 2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30352" y="3927144"/>
                        <a:ext cx="119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5" name="Object 23"/>
          <p:cNvGraphicFramePr>
            <a:graphicFrameLocks noChangeAspect="1"/>
          </p:cNvGraphicFramePr>
          <p:nvPr/>
        </p:nvGraphicFramePr>
        <p:xfrm>
          <a:off x="1815152" y="3935104"/>
          <a:ext cx="1714500" cy="444500"/>
        </p:xfrm>
        <a:graphic>
          <a:graphicData uri="http://schemas.openxmlformats.org/presentationml/2006/ole">
            <mc:AlternateContent xmlns:mc="http://schemas.openxmlformats.org/markup-compatibility/2006">
              <mc:Choice xmlns:v="urn:schemas-microsoft-com:vml" Requires="v">
                <p:oleObj spid="_x0000_s3135" name="Equation" r:id="rId37" imgW="1714320" imgH="444240" progId="Equation.DSMT4">
                  <p:embed/>
                </p:oleObj>
              </mc:Choice>
              <mc:Fallback>
                <p:oleObj name="Equation" r:id="rId37" imgW="1714320" imgH="444240" progId="Equation.DSMT4">
                  <p:embed/>
                  <p:pic>
                    <p:nvPicPr>
                      <p:cNvPr id="0" name="Picture 23"/>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815152" y="3935104"/>
                        <a:ext cx="1714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6" name="Object 24"/>
          <p:cNvGraphicFramePr>
            <a:graphicFrameLocks noChangeAspect="1"/>
          </p:cNvGraphicFramePr>
          <p:nvPr/>
        </p:nvGraphicFramePr>
        <p:xfrm>
          <a:off x="3632200" y="3935104"/>
          <a:ext cx="1308100" cy="444500"/>
        </p:xfrm>
        <a:graphic>
          <a:graphicData uri="http://schemas.openxmlformats.org/presentationml/2006/ole">
            <mc:AlternateContent xmlns:mc="http://schemas.openxmlformats.org/markup-compatibility/2006">
              <mc:Choice xmlns:v="urn:schemas-microsoft-com:vml" Requires="v">
                <p:oleObj spid="_x0000_s3136" name="Equation" r:id="rId39" imgW="1307880" imgH="444240" progId="Equation.DSMT4">
                  <p:embed/>
                </p:oleObj>
              </mc:Choice>
              <mc:Fallback>
                <p:oleObj name="Equation" r:id="rId39" imgW="1307880" imgH="444240" progId="Equation.DSMT4">
                  <p:embed/>
                  <p:pic>
                    <p:nvPicPr>
                      <p:cNvPr id="0" name="Picture 2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3632200" y="3935104"/>
                        <a:ext cx="130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7" name="Object 25"/>
          <p:cNvGraphicFramePr>
            <a:graphicFrameLocks noChangeAspect="1"/>
          </p:cNvGraphicFramePr>
          <p:nvPr/>
        </p:nvGraphicFramePr>
        <p:xfrm>
          <a:off x="5105400" y="3935104"/>
          <a:ext cx="2501900" cy="469900"/>
        </p:xfrm>
        <a:graphic>
          <a:graphicData uri="http://schemas.openxmlformats.org/presentationml/2006/ole">
            <mc:AlternateContent xmlns:mc="http://schemas.openxmlformats.org/markup-compatibility/2006">
              <mc:Choice xmlns:v="urn:schemas-microsoft-com:vml" Requires="v">
                <p:oleObj spid="_x0000_s3137" name="Equation" r:id="rId41" imgW="2501640" imgH="469800" progId="Equation.DSMT4">
                  <p:embed/>
                </p:oleObj>
              </mc:Choice>
              <mc:Fallback>
                <p:oleObj name="Equation" r:id="rId41" imgW="2501640" imgH="469800" progId="Equation.DSMT4">
                  <p:embed/>
                  <p:pic>
                    <p:nvPicPr>
                      <p:cNvPr id="0" name="Picture 2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105400" y="3935104"/>
                        <a:ext cx="250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9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9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9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09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09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09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09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09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8202"/>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204"/>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Introduction to Complex Numbers and the Number</a:t>
            </a:r>
            <a:r>
              <a:rPr lang="en-US" sz="3200" b="1" i="1" dirty="0">
                <a:solidFill>
                  <a:schemeClr val="accent1"/>
                </a:solidFill>
              </a:rPr>
              <a:t> </a:t>
            </a:r>
            <a:r>
              <a:rPr lang="en-US" sz="3200" i="1" dirty="0">
                <a:solidFill>
                  <a:schemeClr val="accent1"/>
                </a:solidFill>
              </a:rPr>
              <a:t>i</a:t>
            </a:r>
          </a:p>
        </p:txBody>
      </p:sp>
      <p:sp>
        <p:nvSpPr>
          <p:cNvPr id="9219" name="Rectangle 3"/>
          <p:cNvSpPr>
            <a:spLocks noGrp="1"/>
          </p:cNvSpPr>
          <p:nvPr>
            <p:ph idx="1"/>
          </p:nvPr>
        </p:nvSpPr>
        <p:spPr>
          <a:prstGeom prst="rect">
            <a:avLst/>
          </a:prstGeom>
          <a:solidFill>
            <a:srgbClr val="FFFFCC"/>
          </a:solidFill>
          <a:ln w="28575">
            <a:solidFill>
              <a:srgbClr val="000000"/>
            </a:solidFill>
          </a:ln>
        </p:spPr>
        <p:txBody>
          <a:bodyPr/>
          <a:lstStyle/>
          <a:p>
            <a:pPr marL="0" indent="0" algn="ctr">
              <a:lnSpc>
                <a:spcPct val="90000"/>
              </a:lnSpc>
              <a:buFont typeface="Courier New" pitchFamily="49" charset="0"/>
              <a:buNone/>
              <a:tabLst>
                <a:tab pos="1604963" algn="l"/>
                <a:tab pos="3433763" algn="l"/>
                <a:tab pos="4805363" algn="l"/>
              </a:tabLst>
            </a:pPr>
            <a:r>
              <a:rPr lang="en-US" b="1" i="0" dirty="0">
                <a:solidFill>
                  <a:srgbClr val="000000"/>
                </a:solidFill>
              </a:rPr>
              <a:t>Complex Numbers</a:t>
            </a:r>
          </a:p>
          <a:p>
            <a:pPr marL="0" indent="0">
              <a:lnSpc>
                <a:spcPct val="90000"/>
              </a:lnSpc>
              <a:buFont typeface="Courier New" pitchFamily="49" charset="0"/>
              <a:buNone/>
              <a:tabLst>
                <a:tab pos="1604963" algn="l"/>
                <a:tab pos="3433763" algn="l"/>
                <a:tab pos="4805363" algn="l"/>
              </a:tabLst>
            </a:pPr>
            <a:r>
              <a:rPr lang="en-US" i="0" dirty="0">
                <a:solidFill>
                  <a:srgbClr val="000000"/>
                </a:solidFill>
              </a:rPr>
              <a:t>The </a:t>
            </a:r>
            <a:r>
              <a:rPr lang="en-US" b="1" i="0" dirty="0">
                <a:solidFill>
                  <a:srgbClr val="C00000"/>
                </a:solidFill>
              </a:rPr>
              <a:t>standard form </a:t>
            </a:r>
            <a:r>
              <a:rPr lang="en-US" i="0" dirty="0">
                <a:solidFill>
                  <a:srgbClr val="000000"/>
                </a:solidFill>
              </a:rPr>
              <a:t>of a </a:t>
            </a:r>
            <a:r>
              <a:rPr lang="en-US" b="1" i="0" dirty="0">
                <a:solidFill>
                  <a:srgbClr val="C00000"/>
                </a:solidFill>
              </a:rPr>
              <a:t>complex number </a:t>
            </a:r>
            <a:r>
              <a:rPr lang="en-US" i="0" dirty="0">
                <a:solidFill>
                  <a:srgbClr val="000000"/>
                </a:solidFill>
              </a:rPr>
              <a:t>is </a:t>
            </a:r>
            <a:r>
              <a:rPr lang="en-US" b="1" i="1" dirty="0">
                <a:solidFill>
                  <a:srgbClr val="000000"/>
                </a:solidFill>
              </a:rPr>
              <a:t>a</a:t>
            </a:r>
            <a:r>
              <a:rPr lang="en-US" i="0" dirty="0">
                <a:solidFill>
                  <a:srgbClr val="000000"/>
                </a:solidFill>
              </a:rPr>
              <a:t> + </a:t>
            </a:r>
            <a:r>
              <a:rPr lang="en-US" b="1" i="1" dirty="0">
                <a:solidFill>
                  <a:srgbClr val="000000"/>
                </a:solidFill>
              </a:rPr>
              <a:t>bi</a:t>
            </a:r>
            <a:r>
              <a:rPr lang="en-US" dirty="0">
                <a:solidFill>
                  <a:srgbClr val="000000"/>
                </a:solidFill>
              </a:rPr>
              <a:t>, </a:t>
            </a:r>
            <a:r>
              <a:rPr lang="en-US" i="0" dirty="0">
                <a:solidFill>
                  <a:srgbClr val="000000"/>
                </a:solidFill>
              </a:rPr>
              <a:t>where </a:t>
            </a:r>
            <a:r>
              <a:rPr lang="en-US" i="1" dirty="0">
                <a:solidFill>
                  <a:srgbClr val="000000"/>
                </a:solidFill>
              </a:rPr>
              <a:t>a</a:t>
            </a:r>
            <a:r>
              <a:rPr lang="en-US" dirty="0">
                <a:solidFill>
                  <a:srgbClr val="000000"/>
                </a:solidFill>
              </a:rPr>
              <a: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are real numbers. </a:t>
            </a:r>
            <a:r>
              <a:rPr lang="en-US" i="1" dirty="0">
                <a:solidFill>
                  <a:srgbClr val="000000"/>
                </a:solidFill>
              </a:rPr>
              <a:t>a</a:t>
            </a:r>
            <a:r>
              <a:rPr lang="en-US" dirty="0">
                <a:solidFill>
                  <a:srgbClr val="000000"/>
                </a:solidFill>
              </a:rPr>
              <a:t> </a:t>
            </a:r>
            <a:r>
              <a:rPr lang="en-US" i="0" dirty="0">
                <a:solidFill>
                  <a:srgbClr val="000000"/>
                </a:solidFill>
              </a:rPr>
              <a:t>is called the </a:t>
            </a:r>
            <a:r>
              <a:rPr lang="en-US" b="1" i="0" dirty="0">
                <a:solidFill>
                  <a:srgbClr val="000000"/>
                </a:solidFill>
              </a:rPr>
              <a:t>real part </a:t>
            </a:r>
            <a:r>
              <a:rPr lang="en-US" i="0" dirty="0">
                <a:solidFill>
                  <a:srgbClr val="000000"/>
                </a:solidFill>
              </a:rPr>
              <a:t>and </a:t>
            </a:r>
            <a:r>
              <a:rPr lang="en-US" i="1" dirty="0">
                <a:solidFill>
                  <a:srgbClr val="000000"/>
                </a:solidFill>
              </a:rPr>
              <a:t>b</a:t>
            </a:r>
            <a:r>
              <a:rPr lang="en-US" dirty="0">
                <a:solidFill>
                  <a:srgbClr val="000000"/>
                </a:solidFill>
              </a:rPr>
              <a:t> </a:t>
            </a:r>
            <a:r>
              <a:rPr lang="en-US" i="0" dirty="0">
                <a:solidFill>
                  <a:srgbClr val="000000"/>
                </a:solidFill>
              </a:rPr>
              <a:t>is called the </a:t>
            </a:r>
            <a:r>
              <a:rPr lang="en-US" b="1" i="0" dirty="0">
                <a:solidFill>
                  <a:srgbClr val="000000"/>
                </a:solidFill>
              </a:rPr>
              <a:t>imaginary part</a:t>
            </a:r>
            <a:r>
              <a:rPr lang="en-US" i="0" dirty="0">
                <a:solidFill>
                  <a:srgbClr val="000000"/>
                </a:solidFill>
              </a:rPr>
              <a:t>.</a:t>
            </a:r>
          </a:p>
          <a:p>
            <a:pPr marL="0" indent="0">
              <a:lnSpc>
                <a:spcPct val="90000"/>
              </a:lnSpc>
              <a:buFont typeface="Courier New" pitchFamily="49" charset="0"/>
              <a:buNone/>
              <a:tabLst>
                <a:tab pos="1604963" algn="l"/>
                <a:tab pos="3433763" algn="l"/>
                <a:tab pos="4805363" algn="l"/>
              </a:tabLst>
            </a:pPr>
            <a:r>
              <a:rPr lang="en-US" i="0" dirty="0">
                <a:solidFill>
                  <a:srgbClr val="000000"/>
                </a:solidFill>
              </a:rPr>
              <a:t>If </a:t>
            </a:r>
            <a:r>
              <a:rPr lang="en-US" i="1" dirty="0">
                <a:solidFill>
                  <a:srgbClr val="000000"/>
                </a:solidFill>
              </a:rPr>
              <a:t>b</a:t>
            </a:r>
            <a:r>
              <a:rPr lang="en-US" dirty="0">
                <a:solidFill>
                  <a:srgbClr val="000000"/>
                </a:solidFill>
              </a:rPr>
              <a:t> </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+ 0</a:t>
            </a:r>
            <a:r>
              <a:rPr lang="en-US" i="1" dirty="0">
                <a:solidFill>
                  <a:srgbClr val="000000"/>
                </a:solidFill>
              </a:rPr>
              <a:t>i</a:t>
            </a:r>
            <a:r>
              <a:rPr lang="en-US" dirty="0">
                <a:solidFill>
                  <a:srgbClr val="000000"/>
                </a:solidFill>
              </a:rPr>
              <a:t> </a:t>
            </a:r>
            <a:r>
              <a:rPr lang="en-US" i="0" dirty="0">
                <a:solidFill>
                  <a:srgbClr val="000000"/>
                </a:solidFill>
              </a:rPr>
              <a:t>= </a:t>
            </a:r>
            <a:r>
              <a:rPr lang="en-US" i="1" dirty="0">
                <a:solidFill>
                  <a:srgbClr val="000000"/>
                </a:solidFill>
              </a:rPr>
              <a:t>a</a:t>
            </a:r>
            <a:r>
              <a:rPr lang="en-US" dirty="0">
                <a:solidFill>
                  <a:srgbClr val="000000"/>
                </a:solidFill>
              </a:rPr>
              <a:t> </a:t>
            </a:r>
            <a:r>
              <a:rPr lang="en-US" i="0" dirty="0">
                <a:solidFill>
                  <a:srgbClr val="000000"/>
                </a:solidFill>
              </a:rPr>
              <a:t>is a </a:t>
            </a:r>
            <a:r>
              <a:rPr lang="en-US" b="1" i="0" dirty="0">
                <a:solidFill>
                  <a:srgbClr val="000000"/>
                </a:solidFill>
              </a:rPr>
              <a:t>real number</a:t>
            </a:r>
            <a:r>
              <a:rPr lang="en-US" i="0" dirty="0">
                <a:solidFill>
                  <a:srgbClr val="000000"/>
                </a:solidFill>
              </a:rPr>
              <a:t>.</a:t>
            </a:r>
          </a:p>
          <a:p>
            <a:pPr marL="0" indent="0">
              <a:lnSpc>
                <a:spcPct val="90000"/>
              </a:lnSpc>
              <a:buFont typeface="Courier New" pitchFamily="49" charset="0"/>
              <a:buNone/>
              <a:tabLst>
                <a:tab pos="1604963" algn="l"/>
                <a:tab pos="3433763" algn="l"/>
                <a:tab pos="4805363" algn="l"/>
              </a:tabLst>
            </a:pPr>
            <a:r>
              <a:rPr lang="en-US" i="0" dirty="0">
                <a:solidFill>
                  <a:srgbClr val="000000"/>
                </a:solidFill>
              </a:rPr>
              <a:t>If </a:t>
            </a:r>
            <a:r>
              <a:rPr lang="en-US" i="1" dirty="0">
                <a:solidFill>
                  <a:srgbClr val="000000"/>
                </a:solidFill>
              </a:rPr>
              <a:t>a</a:t>
            </a:r>
            <a:r>
              <a:rPr lang="en-US" dirty="0">
                <a:solidFill>
                  <a:srgbClr val="000000"/>
                </a:solidFill>
              </a:rPr>
              <a:t> </a:t>
            </a:r>
            <a:r>
              <a:rPr lang="en-US" i="0" dirty="0">
                <a:solidFill>
                  <a:srgbClr val="000000"/>
                </a:solidFill>
              </a:rPr>
              <a:t>= 0, then </a:t>
            </a:r>
            <a:r>
              <a:rPr lang="en-US" i="1" dirty="0">
                <a:solidFill>
                  <a:srgbClr val="000000"/>
                </a:solidFill>
              </a:rPr>
              <a:t>a</a:t>
            </a:r>
            <a:r>
              <a:rPr lang="en-US" dirty="0">
                <a:solidFill>
                  <a:srgbClr val="000000"/>
                </a:solidFill>
              </a:rPr>
              <a:t> </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 0 + </a:t>
            </a:r>
            <a:r>
              <a:rPr lang="en-US" i="1" dirty="0">
                <a:solidFill>
                  <a:srgbClr val="000000"/>
                </a:solidFill>
              </a:rPr>
              <a:t>bi</a:t>
            </a:r>
            <a:r>
              <a:rPr lang="en-US" dirty="0">
                <a:solidFill>
                  <a:srgbClr val="000000"/>
                </a:solidFill>
              </a:rPr>
              <a:t> </a:t>
            </a:r>
            <a:r>
              <a:rPr lang="en-US" i="0" dirty="0">
                <a:solidFill>
                  <a:srgbClr val="000000"/>
                </a:solidFill>
              </a:rPr>
              <a:t>= </a:t>
            </a:r>
            <a:r>
              <a:rPr lang="en-US" i="1" dirty="0">
                <a:solidFill>
                  <a:srgbClr val="000000"/>
                </a:solidFill>
              </a:rPr>
              <a:t>bi</a:t>
            </a:r>
            <a:r>
              <a:rPr lang="en-US" dirty="0">
                <a:solidFill>
                  <a:srgbClr val="000000"/>
                </a:solidFill>
              </a:rPr>
              <a:t> </a:t>
            </a:r>
            <a:r>
              <a:rPr lang="en-US" i="0" dirty="0">
                <a:solidFill>
                  <a:srgbClr val="000000"/>
                </a:solidFill>
              </a:rPr>
              <a:t>is called a </a:t>
            </a:r>
            <a:r>
              <a:rPr lang="en-US" b="1" i="0" dirty="0">
                <a:solidFill>
                  <a:srgbClr val="000000"/>
                </a:solidFill>
              </a:rPr>
              <a:t>pure imaginary number </a:t>
            </a:r>
            <a:r>
              <a:rPr lang="en-US" i="0" dirty="0">
                <a:solidFill>
                  <a:srgbClr val="000000"/>
                </a:solidFill>
              </a:rPr>
              <a:t>(or an </a:t>
            </a:r>
            <a:r>
              <a:rPr lang="en-US" b="1" i="0" dirty="0">
                <a:solidFill>
                  <a:srgbClr val="000000"/>
                </a:solidFill>
              </a:rPr>
              <a:t>imaginary number</a:t>
            </a:r>
            <a:r>
              <a:rPr lang="en-US" i="0" dirty="0">
                <a:solidFill>
                  <a:srgbClr val="000000"/>
                </a:solidFill>
              </a:rPr>
              <a:t>).</a:t>
            </a:r>
          </a:p>
          <a:p>
            <a:pPr marL="0" indent="0">
              <a:lnSpc>
                <a:spcPct val="90000"/>
              </a:lnSpc>
              <a:buFont typeface="Courier New" pitchFamily="49" charset="0"/>
              <a:buNone/>
              <a:tabLst>
                <a:tab pos="1604963" algn="l"/>
                <a:tab pos="3433763" algn="l"/>
                <a:tab pos="4805363" algn="l"/>
              </a:tabLst>
            </a:pPr>
            <a:r>
              <a:rPr lang="en-US" b="1" i="0" dirty="0">
                <a:solidFill>
                  <a:srgbClr val="000000"/>
                </a:solidFill>
              </a:rPr>
              <a:t>Complex Number:</a:t>
            </a:r>
            <a:r>
              <a:rPr lang="en-US" b="1" i="0" dirty="0"/>
              <a:t>	</a:t>
            </a:r>
            <a:r>
              <a:rPr lang="en-US" i="1" dirty="0">
                <a:solidFill>
                  <a:srgbClr val="FF00FF"/>
                </a:solidFill>
              </a:rPr>
              <a:t>a</a:t>
            </a:r>
            <a:r>
              <a:rPr lang="en-US" i="0" dirty="0"/>
              <a:t> + </a:t>
            </a:r>
            <a:r>
              <a:rPr lang="en-US" i="1" dirty="0">
                <a:solidFill>
                  <a:srgbClr val="008080"/>
                </a:solidFill>
              </a:rPr>
              <a:t>b</a:t>
            </a:r>
            <a:r>
              <a:rPr lang="en-US" i="1" dirty="0">
                <a:solidFill>
                  <a:srgbClr val="000000"/>
                </a:solidFill>
              </a:rPr>
              <a:t>i</a:t>
            </a:r>
          </a:p>
          <a:p>
            <a:pPr marL="0" indent="0">
              <a:lnSpc>
                <a:spcPct val="90000"/>
              </a:lnSpc>
              <a:buFont typeface="Courier New" pitchFamily="49" charset="0"/>
              <a:buNone/>
              <a:tabLst>
                <a:tab pos="1604963" algn="l"/>
                <a:tab pos="3433763" algn="l"/>
                <a:tab pos="4805363" algn="l"/>
              </a:tabLst>
            </a:pPr>
            <a:endParaRPr lang="en-US" sz="1500" dirty="0"/>
          </a:p>
          <a:p>
            <a:pPr marL="0" indent="0">
              <a:lnSpc>
                <a:spcPct val="90000"/>
              </a:lnSpc>
              <a:buFont typeface="Courier New" pitchFamily="49" charset="0"/>
              <a:buNone/>
              <a:tabLst>
                <a:tab pos="1604963" algn="l"/>
                <a:tab pos="3433763" algn="l"/>
                <a:tab pos="4805363" algn="l"/>
              </a:tabLst>
            </a:pPr>
            <a:r>
              <a:rPr lang="en-US" i="0" dirty="0">
                <a:solidFill>
                  <a:srgbClr val="FF00FF"/>
                </a:solidFill>
              </a:rPr>
              <a:t>	real part		</a:t>
            </a:r>
            <a:r>
              <a:rPr lang="en-US" i="0" dirty="0">
                <a:solidFill>
                  <a:srgbClr val="008080"/>
                </a:solidFill>
              </a:rPr>
              <a:t>imaginary part</a:t>
            </a:r>
          </a:p>
        </p:txBody>
      </p:sp>
      <p:grpSp>
        <p:nvGrpSpPr>
          <p:cNvPr id="2" name="Group 10"/>
          <p:cNvGrpSpPr>
            <a:grpSpLocks/>
          </p:cNvGrpSpPr>
          <p:nvPr/>
        </p:nvGrpSpPr>
        <p:grpSpPr bwMode="auto">
          <a:xfrm>
            <a:off x="3581400" y="4746008"/>
            <a:ext cx="1606550" cy="533400"/>
            <a:chOff x="2396" y="3456"/>
            <a:chExt cx="1012" cy="336"/>
          </a:xfrm>
        </p:grpSpPr>
        <p:sp>
          <p:nvSpPr>
            <p:cNvPr id="9221" name="Line 5"/>
            <p:cNvSpPr>
              <a:spLocks noChangeShapeType="1"/>
            </p:cNvSpPr>
            <p:nvPr/>
          </p:nvSpPr>
          <p:spPr bwMode="auto">
            <a:xfrm flipV="1">
              <a:off x="2722" y="3456"/>
              <a:ext cx="0" cy="336"/>
            </a:xfrm>
            <a:prstGeom prst="line">
              <a:avLst/>
            </a:prstGeom>
            <a:noFill/>
            <a:ln w="25400">
              <a:solidFill>
                <a:srgbClr val="FF00FF"/>
              </a:solidFill>
              <a:round/>
              <a:headEnd/>
              <a:tailEnd type="triangle" w="lg" len="lg"/>
            </a:ln>
          </p:spPr>
          <p:txBody>
            <a:bodyPr/>
            <a:lstStyle/>
            <a:p>
              <a:endParaRPr lang="en-US" dirty="0"/>
            </a:p>
          </p:txBody>
        </p:sp>
        <p:sp>
          <p:nvSpPr>
            <p:cNvPr id="9222" name="Line 6"/>
            <p:cNvSpPr>
              <a:spLocks noChangeShapeType="1"/>
            </p:cNvSpPr>
            <p:nvPr/>
          </p:nvSpPr>
          <p:spPr bwMode="auto">
            <a:xfrm flipV="1">
              <a:off x="3024" y="3456"/>
              <a:ext cx="0" cy="336"/>
            </a:xfrm>
            <a:prstGeom prst="line">
              <a:avLst/>
            </a:prstGeom>
            <a:noFill/>
            <a:ln w="25400">
              <a:solidFill>
                <a:srgbClr val="008080"/>
              </a:solidFill>
              <a:round/>
              <a:headEnd/>
              <a:tailEnd type="triangle" w="lg" len="lg"/>
            </a:ln>
          </p:spPr>
          <p:txBody>
            <a:bodyPr/>
            <a:lstStyle/>
            <a:p>
              <a:endParaRPr lang="en-US" dirty="0"/>
            </a:p>
          </p:txBody>
        </p:sp>
        <p:sp>
          <p:nvSpPr>
            <p:cNvPr id="9223" name="Line 8"/>
            <p:cNvSpPr>
              <a:spLocks noChangeShapeType="1"/>
            </p:cNvSpPr>
            <p:nvPr/>
          </p:nvSpPr>
          <p:spPr bwMode="auto">
            <a:xfrm flipH="1">
              <a:off x="2396" y="3792"/>
              <a:ext cx="336" cy="0"/>
            </a:xfrm>
            <a:prstGeom prst="line">
              <a:avLst/>
            </a:prstGeom>
            <a:noFill/>
            <a:ln w="25400">
              <a:solidFill>
                <a:srgbClr val="FF00FF"/>
              </a:solidFill>
              <a:round/>
              <a:headEnd/>
              <a:tailEnd/>
            </a:ln>
          </p:spPr>
          <p:txBody>
            <a:bodyPr/>
            <a:lstStyle/>
            <a:p>
              <a:endParaRPr lang="en-US" dirty="0"/>
            </a:p>
          </p:txBody>
        </p:sp>
        <p:sp>
          <p:nvSpPr>
            <p:cNvPr id="9224" name="Line 9"/>
            <p:cNvSpPr>
              <a:spLocks noChangeShapeType="1"/>
            </p:cNvSpPr>
            <p:nvPr/>
          </p:nvSpPr>
          <p:spPr bwMode="auto">
            <a:xfrm>
              <a:off x="3024" y="3792"/>
              <a:ext cx="384" cy="0"/>
            </a:xfrm>
            <a:prstGeom prst="line">
              <a:avLst/>
            </a:prstGeom>
            <a:noFill/>
            <a:ln w="25400">
              <a:solidFill>
                <a:srgbClr val="008080"/>
              </a:solidFill>
              <a:round/>
              <a:headEnd/>
              <a:tailEnd/>
            </a:ln>
          </p:spPr>
          <p:txBody>
            <a:bodyPr/>
            <a:lstStyle/>
            <a:p>
              <a:endParaRPr lang="en-US"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Introduction to Complex Numbers and the Number</a:t>
            </a:r>
            <a:r>
              <a:rPr lang="en-US" sz="3200" b="1" i="1" dirty="0">
                <a:solidFill>
                  <a:schemeClr val="accent1"/>
                </a:solidFill>
              </a:rPr>
              <a:t> </a:t>
            </a:r>
            <a:r>
              <a:rPr lang="en-US" sz="3200" i="1" dirty="0">
                <a:solidFill>
                  <a:schemeClr val="accent1"/>
                </a:solidFill>
              </a:rPr>
              <a:t>i</a:t>
            </a:r>
          </a:p>
        </p:txBody>
      </p:sp>
      <p:sp>
        <p:nvSpPr>
          <p:cNvPr id="10243" name="Rectangle 3"/>
          <p:cNvSpPr>
            <a:spLocks noGrp="1"/>
          </p:cNvSpPr>
          <p:nvPr>
            <p:ph idx="1"/>
          </p:nvPr>
        </p:nvSpPr>
        <p:spPr>
          <a:xfrm>
            <a:off x="457200" y="1280160"/>
            <a:ext cx="8229600" cy="3625608"/>
          </a:xfrm>
          <a:prstGeom prst="rect">
            <a:avLst/>
          </a:prstGeom>
          <a:noFill/>
          <a:ln w="28575">
            <a:solidFill>
              <a:srgbClr val="FF0000"/>
            </a:solidFill>
          </a:ln>
        </p:spPr>
        <p:txBody>
          <a:bodyPr>
            <a:spAutoFit/>
          </a:bodyPr>
          <a:lstStyle/>
          <a:p>
            <a:pPr marL="3175" indent="-3175" algn="ctr">
              <a:buFont typeface="Courier New" pitchFamily="49" charset="0"/>
              <a:buNone/>
            </a:pPr>
            <a:r>
              <a:rPr lang="en-US" b="1" i="0" dirty="0">
                <a:solidFill>
                  <a:srgbClr val="000000"/>
                </a:solidFill>
              </a:rPr>
              <a:t>Note</a:t>
            </a:r>
          </a:p>
          <a:p>
            <a:pPr marL="3175" indent="-3175">
              <a:buFont typeface="Courier New" pitchFamily="49" charset="0"/>
              <a:buNone/>
            </a:pPr>
            <a:r>
              <a:rPr lang="en-US" i="0" dirty="0">
                <a:solidFill>
                  <a:srgbClr val="000000"/>
                </a:solidFill>
              </a:rPr>
              <a:t>The term “imaginary” is somewhat misleading. Complex numbers and imaginary numbers are no more “imaginary” than any other type of number. In fact, all the types of numbers that we have studied (whole numbers, integers, rational numbers, irrational numbers, and real numbers) are products of human imagination.</a:t>
            </a:r>
            <a:endParaRPr lang="en-US" b="1" i="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Real and Imaginary Parts</a:t>
            </a:r>
          </a:p>
        </p:txBody>
      </p:sp>
      <p:sp>
        <p:nvSpPr>
          <p:cNvPr id="11267" name="Rectangle 3"/>
          <p:cNvSpPr>
            <a:spLocks noGrp="1"/>
          </p:cNvSpPr>
          <p:nvPr>
            <p:ph idx="1"/>
          </p:nvPr>
        </p:nvSpPr>
        <p:spPr>
          <a:xfrm>
            <a:off x="457200" y="1280160"/>
            <a:ext cx="8229600" cy="4853636"/>
          </a:xfrm>
          <a:prstGeom prst="rect">
            <a:avLst/>
          </a:prstGeom>
          <a:noFill/>
        </p:spPr>
        <p:txBody>
          <a:bodyPr>
            <a:spAutoFit/>
          </a:bodyPr>
          <a:lstStyle/>
          <a:p>
            <a:pPr marL="3175" indent="-3175">
              <a:lnSpc>
                <a:spcPct val="90000"/>
              </a:lnSpc>
              <a:buFont typeface="Courier New" pitchFamily="49" charset="0"/>
              <a:buNone/>
              <a:tabLst>
                <a:tab pos="457200" algn="l"/>
                <a:tab pos="1828800" algn="l"/>
                <a:tab pos="3997325" algn="l"/>
              </a:tabLst>
            </a:pPr>
            <a:r>
              <a:rPr lang="en-US" i="0" dirty="0">
                <a:solidFill>
                  <a:schemeClr val="tx1"/>
                </a:solidFill>
              </a:rPr>
              <a:t>Identify the real and imaginary parts of each complex number.</a:t>
            </a:r>
          </a:p>
          <a:p>
            <a:pPr marL="3175" indent="-3175">
              <a:lnSpc>
                <a:spcPct val="90000"/>
              </a:lnSpc>
              <a:buFont typeface="Courier New" pitchFamily="49" charset="0"/>
              <a:buNone/>
              <a:tabLst>
                <a:tab pos="457200" algn="l"/>
                <a:tab pos="1828800" algn="l"/>
                <a:tab pos="3997325" algn="l"/>
              </a:tabLst>
            </a:pPr>
            <a:r>
              <a:rPr lang="en-US" i="0" dirty="0">
                <a:solidFill>
                  <a:schemeClr val="tx1"/>
                </a:solidFill>
              </a:rPr>
              <a:t>			</a:t>
            </a:r>
            <a:r>
              <a:rPr lang="en-US" i="0" dirty="0">
                <a:solidFill>
                  <a:srgbClr val="FF0000"/>
                </a:solidFill>
              </a:rPr>
              <a:t>4</a:t>
            </a:r>
            <a:r>
              <a:rPr lang="en-US" i="0" dirty="0">
                <a:solidFill>
                  <a:schemeClr val="tx1"/>
                </a:solidFill>
              </a:rPr>
              <a:t> is the real part; </a:t>
            </a:r>
            <a:r>
              <a:rPr lang="en-US" i="0" dirty="0">
                <a:solidFill>
                  <a:srgbClr val="FF0000"/>
                </a:solidFill>
                <a:latin typeface="Symbol" pitchFamily="18" charset="2"/>
              </a:rPr>
              <a:t>-</a:t>
            </a:r>
            <a:r>
              <a:rPr lang="en-US" i="0" dirty="0">
                <a:solidFill>
                  <a:srgbClr val="FF0000"/>
                </a:solidFill>
              </a:rPr>
              <a:t>2</a:t>
            </a:r>
            <a:r>
              <a:rPr lang="en-US" i="0" dirty="0">
                <a:solidFill>
                  <a:schemeClr val="tx1"/>
                </a:solidFill>
              </a:rPr>
              <a:t> is the imaginary part.</a:t>
            </a:r>
          </a:p>
          <a:p>
            <a:pPr marL="3175" indent="-3175">
              <a:lnSpc>
                <a:spcPct val="90000"/>
              </a:lnSpc>
              <a:buFont typeface="Courier New" pitchFamily="49" charset="0"/>
              <a:buNone/>
              <a:tabLst>
                <a:tab pos="457200" algn="l"/>
                <a:tab pos="1828800" algn="l"/>
                <a:tab pos="3997325" algn="l"/>
              </a:tabLst>
            </a:pPr>
            <a:endParaRPr lang="en-US" sz="1700" i="0" dirty="0">
              <a:solidFill>
                <a:schemeClr val="tx1"/>
              </a:solidFill>
            </a:endParaRPr>
          </a:p>
          <a:p>
            <a:pPr marL="3175" indent="-3175">
              <a:lnSpc>
                <a:spcPct val="90000"/>
              </a:lnSpc>
              <a:buFont typeface="Courier New" pitchFamily="49" charset="0"/>
              <a:buNone/>
              <a:tabLst>
                <a:tab pos="457200" algn="l"/>
                <a:tab pos="1828800" algn="l"/>
                <a:tab pos="3997325" algn="l"/>
              </a:tabLst>
            </a:pPr>
            <a:r>
              <a:rPr lang="en-US" i="0" dirty="0">
                <a:solidFill>
                  <a:schemeClr val="tx1"/>
                </a:solidFill>
              </a:rPr>
              <a:t>				in standard form. Thus      </a:t>
            </a:r>
          </a:p>
          <a:p>
            <a:pPr marL="3175" indent="-3175">
              <a:lnSpc>
                <a:spcPct val="90000"/>
              </a:lnSpc>
              <a:buFont typeface="Courier New" pitchFamily="49" charset="0"/>
              <a:buNone/>
              <a:tabLst>
                <a:tab pos="457200" algn="l"/>
                <a:tab pos="1828800" algn="l"/>
                <a:tab pos="3997325" algn="l"/>
              </a:tabLst>
            </a:pPr>
            <a:endParaRPr lang="en-US" sz="1000" i="0" dirty="0">
              <a:solidFill>
                <a:schemeClr val="tx1"/>
              </a:solidFill>
            </a:endParaRPr>
          </a:p>
          <a:p>
            <a:pPr marL="3175" indent="-3175">
              <a:lnSpc>
                <a:spcPct val="90000"/>
              </a:lnSpc>
              <a:buFont typeface="Courier New" pitchFamily="49" charset="0"/>
              <a:buNone/>
              <a:tabLst>
                <a:tab pos="457200" algn="l"/>
                <a:tab pos="1828800" algn="l"/>
                <a:tab pos="3997325" algn="l"/>
              </a:tabLst>
            </a:pPr>
            <a:r>
              <a:rPr lang="en-US" i="0" dirty="0">
                <a:solidFill>
                  <a:schemeClr val="tx1"/>
                </a:solidFill>
              </a:rPr>
              <a:t>			is the real part;      is the imaginary part.</a:t>
            </a:r>
          </a:p>
          <a:p>
            <a:pPr marL="3175" indent="-3175">
              <a:lnSpc>
                <a:spcPct val="90000"/>
              </a:lnSpc>
              <a:buFont typeface="Courier New" pitchFamily="49" charset="0"/>
              <a:buNone/>
              <a:tabLst>
                <a:tab pos="457200" algn="l"/>
                <a:tab pos="1828800" algn="l"/>
                <a:tab pos="3997325" algn="l"/>
              </a:tabLst>
            </a:pPr>
            <a:endParaRPr lang="en-US" sz="1500" b="1" i="0" dirty="0">
              <a:solidFill>
                <a:schemeClr val="tx1"/>
              </a:solidFill>
            </a:endParaRPr>
          </a:p>
          <a:p>
            <a:pPr marL="3175" indent="-3175">
              <a:lnSpc>
                <a:spcPct val="90000"/>
              </a:lnSpc>
              <a:spcBef>
                <a:spcPct val="35000"/>
              </a:spcBef>
              <a:buFont typeface="Courier New" pitchFamily="49" charset="0"/>
              <a:buNone/>
              <a:tabLst>
                <a:tab pos="457200" algn="l"/>
                <a:tab pos="1828800" algn="l"/>
                <a:tab pos="3997325" algn="l"/>
              </a:tabLst>
            </a:pPr>
            <a:r>
              <a:rPr lang="en-US" i="0" dirty="0">
                <a:solidFill>
                  <a:schemeClr val="tx1"/>
                </a:solidFill>
              </a:rPr>
              <a:t>			</a:t>
            </a:r>
            <a:r>
              <a:rPr lang="en-US" i="0" dirty="0">
                <a:solidFill>
                  <a:srgbClr val="00007D"/>
                </a:solidFill>
              </a:rPr>
              <a:t>7 = 7 + 0</a:t>
            </a:r>
            <a:r>
              <a:rPr lang="en-US" i="1" dirty="0">
                <a:solidFill>
                  <a:srgbClr val="00007D"/>
                </a:solidFill>
              </a:rPr>
              <a:t>i</a:t>
            </a:r>
            <a:r>
              <a:rPr lang="en-US" dirty="0">
                <a:solidFill>
                  <a:schemeClr val="tx1"/>
                </a:solidFill>
              </a:rPr>
              <a:t> </a:t>
            </a:r>
            <a:r>
              <a:rPr lang="en-US" i="0" dirty="0">
                <a:solidFill>
                  <a:schemeClr val="tx1"/>
                </a:solidFill>
              </a:rPr>
              <a:t>in standard form. Thus </a:t>
            </a:r>
            <a:r>
              <a:rPr lang="en-US" i="0" dirty="0">
                <a:solidFill>
                  <a:srgbClr val="FF0000"/>
                </a:solidFill>
              </a:rPr>
              <a:t>7</a:t>
            </a:r>
            <a:r>
              <a:rPr lang="en-US" i="0" dirty="0">
                <a:solidFill>
                  <a:schemeClr val="tx1"/>
                </a:solidFill>
              </a:rPr>
              <a:t> is the 		real part; </a:t>
            </a:r>
            <a:r>
              <a:rPr lang="en-US" i="0" dirty="0">
                <a:solidFill>
                  <a:srgbClr val="FF0000"/>
                </a:solidFill>
              </a:rPr>
              <a:t>0</a:t>
            </a:r>
            <a:r>
              <a:rPr lang="en-US" i="0" dirty="0">
                <a:solidFill>
                  <a:schemeClr val="tx1"/>
                </a:solidFill>
              </a:rPr>
              <a:t> is the imaginary part. </a:t>
            </a:r>
          </a:p>
          <a:p>
            <a:pPr marL="3175" indent="-3175">
              <a:lnSpc>
                <a:spcPct val="90000"/>
              </a:lnSpc>
              <a:spcBef>
                <a:spcPct val="35000"/>
              </a:spcBef>
              <a:buFont typeface="Courier New" pitchFamily="49" charset="0"/>
              <a:buNone/>
              <a:tabLst>
                <a:tab pos="457200" algn="l"/>
                <a:tab pos="1828800" algn="l"/>
                <a:tab pos="3997325" algn="l"/>
              </a:tabLst>
            </a:pPr>
            <a:r>
              <a:rPr lang="en-US" i="0" dirty="0">
                <a:solidFill>
                  <a:schemeClr val="tx1"/>
                </a:solidFill>
              </a:rPr>
              <a:t>			(Remember, if </a:t>
            </a:r>
            <a:r>
              <a:rPr lang="en-US" i="1" dirty="0">
                <a:solidFill>
                  <a:schemeClr val="tx1"/>
                </a:solidFill>
              </a:rPr>
              <a:t>b</a:t>
            </a:r>
            <a:r>
              <a:rPr lang="en-US" dirty="0">
                <a:solidFill>
                  <a:schemeClr val="tx1"/>
                </a:solidFill>
              </a:rPr>
              <a:t> </a:t>
            </a:r>
            <a:r>
              <a:rPr lang="en-US" i="0" dirty="0">
                <a:solidFill>
                  <a:schemeClr val="tx1"/>
                </a:solidFill>
              </a:rPr>
              <a:t>= 0, the complex number 		is a real number.)</a:t>
            </a:r>
          </a:p>
        </p:txBody>
      </p:sp>
      <p:graphicFrame>
        <p:nvGraphicFramePr>
          <p:cNvPr id="11268" name="Object 4"/>
          <p:cNvGraphicFramePr>
            <a:graphicFrameLocks noChangeAspect="1"/>
          </p:cNvGraphicFramePr>
          <p:nvPr/>
        </p:nvGraphicFramePr>
        <p:xfrm>
          <a:off x="2425700" y="2679700"/>
          <a:ext cx="2070100" cy="838200"/>
        </p:xfrm>
        <a:graphic>
          <a:graphicData uri="http://schemas.openxmlformats.org/presentationml/2006/ole">
            <mc:AlternateContent xmlns:mc="http://schemas.openxmlformats.org/markup-compatibility/2006">
              <mc:Choice xmlns:v="urn:schemas-microsoft-com:vml" Requires="v">
                <p:oleObj spid="_x0000_s4111" name="Equation" r:id="rId3" imgW="2070000" imgH="838080" progId="Equation.DSMT4">
                  <p:embed/>
                </p:oleObj>
              </mc:Choice>
              <mc:Fallback>
                <p:oleObj name="Equation" r:id="rId3" imgW="20700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5700" y="2679700"/>
                        <a:ext cx="207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7924800" y="2740356"/>
          <a:ext cx="254000" cy="838200"/>
        </p:xfrm>
        <a:graphic>
          <a:graphicData uri="http://schemas.openxmlformats.org/presentationml/2006/ole">
            <mc:AlternateContent xmlns:mc="http://schemas.openxmlformats.org/markup-compatibility/2006">
              <mc:Choice xmlns:v="urn:schemas-microsoft-com:vml" Requires="v">
                <p:oleObj spid="_x0000_s4112" name="Equation" r:id="rId5" imgW="253890" imgH="837836" progId="Equation.DSMT4">
                  <p:embed/>
                </p:oleObj>
              </mc:Choice>
              <mc:Fallback>
                <p:oleObj name="Equation" r:id="rId5" imgW="253890" imgH="837836"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4800" y="2740356"/>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7"/>
          <p:cNvGraphicFramePr>
            <a:graphicFrameLocks noChangeAspect="1"/>
          </p:cNvGraphicFramePr>
          <p:nvPr/>
        </p:nvGraphicFramePr>
        <p:xfrm>
          <a:off x="4681538" y="3394406"/>
          <a:ext cx="254000" cy="838200"/>
        </p:xfrm>
        <a:graphic>
          <a:graphicData uri="http://schemas.openxmlformats.org/presentationml/2006/ole">
            <mc:AlternateContent xmlns:mc="http://schemas.openxmlformats.org/markup-compatibility/2006">
              <mc:Choice xmlns:v="urn:schemas-microsoft-com:vml" Requires="v">
                <p:oleObj spid="_x0000_s4113" name="Equation" r:id="rId7" imgW="253890" imgH="837836" progId="Equation.DSMT4">
                  <p:embed/>
                </p:oleObj>
              </mc:Choice>
              <mc:Fallback>
                <p:oleObj name="Equation" r:id="rId7" imgW="253890" imgH="837836"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1538" y="3394406"/>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30352" y="2209800"/>
          <a:ext cx="1270000" cy="292100"/>
        </p:xfrm>
        <a:graphic>
          <a:graphicData uri="http://schemas.openxmlformats.org/presentationml/2006/ole">
            <mc:AlternateContent xmlns:mc="http://schemas.openxmlformats.org/markup-compatibility/2006">
              <mc:Choice xmlns:v="urn:schemas-microsoft-com:vml" Requires="v">
                <p:oleObj spid="_x0000_s4114" name="Equation" r:id="rId9" imgW="1269720" imgH="291960" progId="Equation.DSMT4">
                  <p:embed/>
                </p:oleObj>
              </mc:Choice>
              <mc:Fallback>
                <p:oleObj name="Equation" r:id="rId9" imgW="12697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2209800"/>
                        <a:ext cx="1270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3" name="Object 7"/>
          <p:cNvGraphicFramePr>
            <a:graphicFrameLocks noChangeAspect="1"/>
          </p:cNvGraphicFramePr>
          <p:nvPr/>
        </p:nvGraphicFramePr>
        <p:xfrm>
          <a:off x="530352" y="2743200"/>
          <a:ext cx="1308100" cy="838200"/>
        </p:xfrm>
        <a:graphic>
          <a:graphicData uri="http://schemas.openxmlformats.org/presentationml/2006/ole">
            <mc:AlternateContent xmlns:mc="http://schemas.openxmlformats.org/markup-compatibility/2006">
              <mc:Choice xmlns:v="urn:schemas-microsoft-com:vml" Requires="v">
                <p:oleObj spid="_x0000_s4115" name="Equation" r:id="rId11" imgW="1307880" imgH="838080" progId="Equation.DSMT4">
                  <p:embed/>
                </p:oleObj>
              </mc:Choice>
              <mc:Fallback>
                <p:oleObj name="Equation" r:id="rId11" imgW="13078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27432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530352" y="4368800"/>
          <a:ext cx="685800" cy="292100"/>
        </p:xfrm>
        <a:graphic>
          <a:graphicData uri="http://schemas.openxmlformats.org/presentationml/2006/ole">
            <mc:AlternateContent xmlns:mc="http://schemas.openxmlformats.org/markup-compatibility/2006">
              <mc:Choice xmlns:v="urn:schemas-microsoft-com:vml" Requires="v">
                <p:oleObj spid="_x0000_s4116" name="Equation" r:id="rId13" imgW="685800" imgH="291960" progId="Equation.DSMT4">
                  <p:embed/>
                </p:oleObj>
              </mc:Choice>
              <mc:Fallback>
                <p:oleObj name="Equation" r:id="rId13" imgW="6858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4368800"/>
                        <a:ext cx="68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7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7">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Real and Imaginary Parts (cont.)</a:t>
            </a:r>
          </a:p>
        </p:txBody>
      </p:sp>
      <p:sp>
        <p:nvSpPr>
          <p:cNvPr id="12291" name="Rectangle 3"/>
          <p:cNvSpPr>
            <a:spLocks noGrp="1"/>
          </p:cNvSpPr>
          <p:nvPr>
            <p:ph idx="1"/>
          </p:nvPr>
        </p:nvSpPr>
        <p:spPr>
          <a:prstGeom prst="rect">
            <a:avLst/>
          </a:prstGeom>
        </p:spPr>
        <p:txBody>
          <a:bodyPr/>
          <a:lstStyle/>
          <a:p>
            <a:pPr marL="3175" indent="-3175" defTabSz="1031875">
              <a:buFont typeface="Courier New" pitchFamily="49" charset="0"/>
              <a:buNone/>
              <a:tabLst>
                <a:tab pos="1828800" algn="l"/>
                <a:tab pos="4167188" algn="l"/>
              </a:tabLst>
            </a:pPr>
            <a:r>
              <a:rPr lang="en-US" dirty="0">
                <a:solidFill>
                  <a:schemeClr val="tx1"/>
                </a:solidFill>
              </a:rPr>
              <a:t>			</a:t>
            </a:r>
            <a:r>
              <a:rPr lang="en-US" i="0" dirty="0">
                <a:solidFill>
                  <a:schemeClr val="tx1"/>
                </a:solidFill>
              </a:rPr>
              <a:t>in standard form. Thus </a:t>
            </a:r>
            <a:r>
              <a:rPr lang="en-US" i="0" dirty="0">
                <a:solidFill>
                  <a:srgbClr val="FF0000"/>
                </a:solidFill>
              </a:rPr>
              <a:t>0</a:t>
            </a:r>
            <a:r>
              <a:rPr lang="en-US" i="0" dirty="0">
                <a:solidFill>
                  <a:schemeClr val="tx1"/>
                </a:solidFill>
              </a:rPr>
              <a:t> is 	the real part;           is the imaginary part.</a:t>
            </a:r>
          </a:p>
          <a:p>
            <a:pPr marL="3175" indent="-3175" defTabSz="1031875">
              <a:buFont typeface="Courier New" pitchFamily="49" charset="0"/>
              <a:buNone/>
              <a:tabLst>
                <a:tab pos="1828800" algn="l"/>
                <a:tab pos="4167188" algn="l"/>
              </a:tabLst>
            </a:pPr>
            <a:r>
              <a:rPr lang="en-US" i="0" dirty="0">
                <a:solidFill>
                  <a:schemeClr val="tx1"/>
                </a:solidFill>
              </a:rPr>
              <a:t> 	(If </a:t>
            </a:r>
            <a:r>
              <a:rPr lang="en-US" i="1" dirty="0">
                <a:solidFill>
                  <a:schemeClr val="tx1"/>
                </a:solidFill>
              </a:rPr>
              <a:t>a</a:t>
            </a:r>
            <a:r>
              <a:rPr lang="en-US" dirty="0">
                <a:solidFill>
                  <a:schemeClr val="tx1"/>
                </a:solidFill>
              </a:rPr>
              <a:t> </a:t>
            </a:r>
            <a:r>
              <a:rPr lang="en-US" i="0" dirty="0">
                <a:solidFill>
                  <a:schemeClr val="tx1"/>
                </a:solidFill>
              </a:rPr>
              <a:t>= 0 and </a:t>
            </a:r>
            <a:r>
              <a:rPr lang="en-US" i="1" dirty="0">
                <a:solidFill>
                  <a:schemeClr val="tx1"/>
                </a:solidFill>
              </a:rPr>
              <a:t>b</a:t>
            </a:r>
            <a:r>
              <a:rPr lang="en-US" dirty="0">
                <a:solidFill>
                  <a:schemeClr val="tx1"/>
                </a:solidFill>
              </a:rPr>
              <a:t> </a:t>
            </a:r>
            <a:r>
              <a:rPr lang="en-US" i="0" dirty="0">
                <a:solidFill>
                  <a:schemeClr val="tx1"/>
                </a:solidFill>
              </a:rPr>
              <a:t>≠ 0, then the complex 	number is a pure imaginary number.)</a:t>
            </a:r>
          </a:p>
        </p:txBody>
      </p:sp>
      <p:graphicFrame>
        <p:nvGraphicFramePr>
          <p:cNvPr id="12292" name="Object 4"/>
          <p:cNvGraphicFramePr>
            <a:graphicFrameLocks noChangeAspect="1"/>
          </p:cNvGraphicFramePr>
          <p:nvPr/>
        </p:nvGraphicFramePr>
        <p:xfrm>
          <a:off x="2425700" y="1276350"/>
          <a:ext cx="2184400" cy="444500"/>
        </p:xfrm>
        <a:graphic>
          <a:graphicData uri="http://schemas.openxmlformats.org/presentationml/2006/ole">
            <mc:AlternateContent xmlns:mc="http://schemas.openxmlformats.org/markup-compatibility/2006">
              <mc:Choice xmlns:v="urn:schemas-microsoft-com:vml" Requires="v">
                <p:oleObj spid="_x0000_s5128" name="Equation" r:id="rId3" imgW="2184120" imgH="444240" progId="Equation.DSMT4">
                  <p:embed/>
                </p:oleObj>
              </mc:Choice>
              <mc:Fallback>
                <p:oleObj name="Equation" r:id="rId3" imgW="2184120" imgH="444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5700" y="1276350"/>
                        <a:ext cx="2184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4403725" y="1721798"/>
          <a:ext cx="673100" cy="444500"/>
        </p:xfrm>
        <a:graphic>
          <a:graphicData uri="http://schemas.openxmlformats.org/presentationml/2006/ole">
            <mc:AlternateContent xmlns:mc="http://schemas.openxmlformats.org/markup-compatibility/2006">
              <mc:Choice xmlns:v="urn:schemas-microsoft-com:vml" Requires="v">
                <p:oleObj spid="_x0000_s5129" name="Equation" r:id="rId5" imgW="672808" imgH="444307" progId="Equation.DSMT4">
                  <p:embed/>
                </p:oleObj>
              </mc:Choice>
              <mc:Fallback>
                <p:oleObj name="Equation" r:id="rId5" imgW="672808" imgH="444307"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3725" y="1721798"/>
                        <a:ext cx="673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530352" y="1327150"/>
          <a:ext cx="1244600" cy="444500"/>
        </p:xfrm>
        <a:graphic>
          <a:graphicData uri="http://schemas.openxmlformats.org/presentationml/2006/ole">
            <mc:AlternateContent xmlns:mc="http://schemas.openxmlformats.org/markup-compatibility/2006">
              <mc:Choice xmlns:v="urn:schemas-microsoft-com:vml" Requires="v">
                <p:oleObj spid="_x0000_s5130" name="Equation" r:id="rId7" imgW="1244520" imgH="444240" progId="Equation.DSMT4">
                  <p:embed/>
                </p:oleObj>
              </mc:Choice>
              <mc:Fallback>
                <p:oleObj name="Equation" r:id="rId7" imgW="124452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132715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485</Words>
  <Application>Microsoft Office PowerPoint</Application>
  <PresentationFormat>On-screen Show (4:3)</PresentationFormat>
  <Paragraphs>87</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Calibri</vt:lpstr>
      <vt:lpstr>Symbol</vt:lpstr>
      <vt:lpstr>Courier New</vt:lpstr>
      <vt:lpstr>Arial</vt:lpstr>
      <vt:lpstr>Office Theme</vt:lpstr>
      <vt:lpstr>Equation</vt:lpstr>
      <vt:lpstr>Section 9.7</vt:lpstr>
      <vt:lpstr>Objectives</vt:lpstr>
      <vt:lpstr>Introduction to Complex Numbers and the Number i</vt:lpstr>
      <vt:lpstr>Introduction to Complex Numbers and the Number i</vt:lpstr>
      <vt:lpstr>Example 1: </vt:lpstr>
      <vt:lpstr>Introduction to Complex Numbers and the Number i</vt:lpstr>
      <vt:lpstr>Introduction to Complex Numbers and the Number i</vt:lpstr>
      <vt:lpstr>Example 2: Real and Imaginary Parts</vt:lpstr>
      <vt:lpstr>Example 2: Real and Imaginary Parts (cont.)</vt:lpstr>
      <vt:lpstr>Introduction to Complex Numbers and the Number i</vt:lpstr>
      <vt:lpstr>Example 3: Solving Equations</vt:lpstr>
      <vt:lpstr>Example 3: Solving Equations (cont.)</vt:lpstr>
      <vt:lpstr>Addition and Subtraction with Complex Numbers</vt:lpstr>
      <vt:lpstr>Example 4: Addition and Subtraction with Complex Numbers</vt:lpstr>
      <vt:lpstr>Example 4: Addition and Subtraction with Complex Numbers (cont.)</vt:lpstr>
      <vt:lpstr>Example 4: Addition and Subtraction with Complex Numbers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2016-10-04T19:52:50Z</dcterms:modified>
</cp:coreProperties>
</file>