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8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12" Type="http://schemas.openxmlformats.org/officeDocument/2006/relationships/image" Target="../media/image67.wmf"/><Relationship Id="rId2" Type="http://schemas.openxmlformats.org/officeDocument/2006/relationships/image" Target="../media/image57.wmf"/><Relationship Id="rId16" Type="http://schemas.openxmlformats.org/officeDocument/2006/relationships/image" Target="../media/image71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5" Type="http://schemas.openxmlformats.org/officeDocument/2006/relationships/image" Target="../media/image7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Relationship Id="rId14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932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DAB41-B955-42B5-A551-2E0E0594A4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D14FE-12EB-46F8-8018-CB8F0FA9D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359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2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4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3.wmf"/><Relationship Id="rId26" Type="http://schemas.openxmlformats.org/officeDocument/2006/relationships/image" Target="../media/image67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34" Type="http://schemas.openxmlformats.org/officeDocument/2006/relationships/image" Target="../media/image71.wmf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2.bin"/><Relationship Id="rId25" Type="http://schemas.openxmlformats.org/officeDocument/2006/relationships/oleObject" Target="../embeddings/oleObject66.bin"/><Relationship Id="rId3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29" Type="http://schemas.openxmlformats.org/officeDocument/2006/relationships/oleObject" Target="../embeddings/oleObject68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66.wmf"/><Relationship Id="rId32" Type="http://schemas.openxmlformats.org/officeDocument/2006/relationships/image" Target="../media/image70.w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28" Type="http://schemas.openxmlformats.org/officeDocument/2006/relationships/image" Target="../media/image68.wmf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63.bin"/><Relationship Id="rId31" Type="http://schemas.openxmlformats.org/officeDocument/2006/relationships/oleObject" Target="../embeddings/oleObject69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Relationship Id="rId27" Type="http://schemas.openxmlformats.org/officeDocument/2006/relationships/oleObject" Target="../embeddings/oleObject67.bin"/><Relationship Id="rId30" Type="http://schemas.openxmlformats.org/officeDocument/2006/relationships/image" Target="../media/image69.wmf"/><Relationship Id="rId8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7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7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Complex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Division with Complex Numbers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Write the following fractions in standard form.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6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47688" y="1883392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" imgW="1524000" imgH="838200" progId="Equation.DSMT4">
                  <p:embed/>
                </p:oleObj>
              </mc:Choice>
              <mc:Fallback>
                <p:oleObj name="Equation" r:id="rId3" imgW="15240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883392"/>
                        <a:ext cx="152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071048" y="2876264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5" imgW="1041120" imgH="838080" progId="Equation.DSMT4">
                  <p:embed/>
                </p:oleObj>
              </mc:Choice>
              <mc:Fallback>
                <p:oleObj name="Equation" r:id="rId5" imgW="10411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048" y="2876264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124200" y="2819400"/>
          <a:ext cx="2768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7" imgW="2768400" imgH="990360" progId="Equation.DSMT4">
                  <p:embed/>
                </p:oleObj>
              </mc:Choice>
              <mc:Fallback>
                <p:oleObj name="Equation" r:id="rId7" imgW="276840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19400"/>
                        <a:ext cx="2768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984544" y="2873992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9" imgW="2070000" imgH="990360" progId="Equation.DSMT4">
                  <p:embed/>
                </p:oleObj>
              </mc:Choice>
              <mc:Fallback>
                <p:oleObj name="Equation" r:id="rId9" imgW="207000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544" y="2873992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124200" y="3984008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1" imgW="1511280" imgH="838080" progId="Equation.DSMT4">
                  <p:embed/>
                </p:oleObj>
              </mc:Choice>
              <mc:Fallback>
                <p:oleObj name="Equation" r:id="rId11" imgW="15112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984008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648200" y="3968088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3" imgW="1511280" imgH="838080" progId="Equation.DSMT4">
                  <p:embed/>
                </p:oleObj>
              </mc:Choice>
              <mc:Fallback>
                <p:oleObj name="Equation" r:id="rId13" imgW="1511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968088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124200" y="4912056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5" imgW="1790640" imgH="838080" progId="Equation.DSMT4">
                  <p:embed/>
                </p:oleObj>
              </mc:Choice>
              <mc:Fallback>
                <p:oleObj name="Equation" r:id="rId15" imgW="1790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912056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919663" y="4911725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7" imgW="1777680" imgH="838080" progId="Equation.DSMT4">
                  <p:embed/>
                </p:oleObj>
              </mc:Choice>
              <mc:Fallback>
                <p:oleObj name="Equation" r:id="rId17" imgW="17776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663" y="4911725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Division with Complex Numbers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8163" y="1191904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" imgW="1409700" imgH="977900" progId="Equation.DSMT4">
                  <p:embed/>
                </p:oleObj>
              </mc:Choice>
              <mc:Fallback>
                <p:oleObj name="Equation" r:id="rId3" imgW="1409700" imgH="977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1191904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057400" y="2070100"/>
          <a:ext cx="927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5" imgW="927000" imgH="965160" progId="Equation.DSMT4">
                  <p:embed/>
                </p:oleObj>
              </mc:Choice>
              <mc:Fallback>
                <p:oleObj name="Equation" r:id="rId5" imgW="9270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70100"/>
                        <a:ext cx="927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012744" y="1972292"/>
          <a:ext cx="2540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7" imgW="2539800" imgH="1282680" progId="Equation.DSMT4">
                  <p:embed/>
                </p:oleObj>
              </mc:Choice>
              <mc:Fallback>
                <p:oleObj name="Equation" r:id="rId7" imgW="2539800" imgH="1282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744" y="1972292"/>
                        <a:ext cx="2540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012744" y="3567752"/>
          <a:ext cx="20955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9" imgW="2095200" imgH="1218960" progId="Equation.DSMT4">
                  <p:embed/>
                </p:oleObj>
              </mc:Choice>
              <mc:Fallback>
                <p:oleObj name="Equation" r:id="rId9" imgW="2095200" imgH="1218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744" y="3567752"/>
                        <a:ext cx="20955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132696" y="3562064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1" imgW="1549080" imgH="914400" progId="Equation.DSMT4">
                  <p:embed/>
                </p:oleObj>
              </mc:Choice>
              <mc:Fallback>
                <p:oleObj name="Equation" r:id="rId11" imgW="15490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696" y="3562064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6719248" y="3562064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13" imgW="1549080" imgH="914400" progId="Equation.DSMT4">
                  <p:embed/>
                </p:oleObj>
              </mc:Choice>
              <mc:Fallback>
                <p:oleObj name="Equation" r:id="rId13" imgW="154908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9248" y="3562064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3012744" y="488476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15" imgW="1676160" imgH="914400" progId="Equation.DSMT4">
                  <p:embed/>
                </p:oleObj>
              </mc:Choice>
              <mc:Fallback>
                <p:oleObj name="Equation" r:id="rId15" imgW="16761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744" y="488476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718050" y="4884738"/>
          <a:ext cx="1498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7" imgW="1498320" imgH="914400" progId="Equation.DSMT4">
                  <p:embed/>
                </p:oleObj>
              </mc:Choice>
              <mc:Fallback>
                <p:oleObj name="Equation" r:id="rId17" imgW="14983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050" y="4884738"/>
                        <a:ext cx="1498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Division with Complex Numbers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sz="2000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000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34988" y="1170296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" imgW="1155700" imgH="825500" progId="Equation.DSMT4">
                  <p:embed/>
                </p:oleObj>
              </mc:Choice>
              <mc:Fallback>
                <p:oleObj name="Equation" r:id="rId3" imgW="1155700" imgH="825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1170296"/>
                        <a:ext cx="1155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352800" y="2849871"/>
            <a:ext cx="512064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</a:t>
            </a:r>
            <a:r>
              <a:rPr lang="en-US" sz="2000" i="1" dirty="0">
                <a:solidFill>
                  <a:srgbClr val="008080"/>
                </a:solidFill>
              </a:rPr>
              <a:t>i </a:t>
            </a:r>
            <a:r>
              <a:rPr lang="en-US" sz="2000" dirty="0">
                <a:solidFill>
                  <a:srgbClr val="008080"/>
                </a:solidFill>
              </a:rPr>
              <a:t>= 0 + </a:t>
            </a:r>
            <a:r>
              <a:rPr lang="en-US" sz="2000" i="1" dirty="0">
                <a:solidFill>
                  <a:srgbClr val="008080"/>
                </a:solidFill>
              </a:rPr>
              <a:t>i </a:t>
            </a:r>
            <a:r>
              <a:rPr lang="en-US" sz="2000" dirty="0">
                <a:solidFill>
                  <a:srgbClr val="008080"/>
                </a:solidFill>
              </a:rPr>
              <a:t>and −</a:t>
            </a:r>
            <a:r>
              <a:rPr lang="en-US" sz="2000" i="1" dirty="0">
                <a:solidFill>
                  <a:srgbClr val="008080"/>
                </a:solidFill>
              </a:rPr>
              <a:t>i </a:t>
            </a:r>
            <a:r>
              <a:rPr lang="en-US" sz="2000" dirty="0">
                <a:solidFill>
                  <a:srgbClr val="008080"/>
                </a:solidFill>
              </a:rPr>
              <a:t>= 0 −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, the number −</a:t>
            </a:r>
            <a:r>
              <a:rPr lang="en-US" sz="2000" i="1" dirty="0">
                <a:solidFill>
                  <a:srgbClr val="008080"/>
                </a:solidFill>
              </a:rPr>
              <a:t>i </a:t>
            </a:r>
            <a:r>
              <a:rPr lang="en-US" sz="2000" dirty="0">
                <a:solidFill>
                  <a:srgbClr val="008080"/>
                </a:solidFill>
              </a:rPr>
              <a:t>is the conjugate of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4988" y="27432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5" imgW="672840" imgH="838080" progId="Equation.DSMT4">
                  <p:embed/>
                </p:oleObj>
              </mc:Choice>
              <mc:Fallback>
                <p:oleObj name="Equation" r:id="rId5" imgW="672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27432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371600" y="2692400"/>
          <a:ext cx="1752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7" imgW="1752480" imgH="990360" progId="Equation.DSMT4">
                  <p:embed/>
                </p:oleObj>
              </mc:Choice>
              <mc:Fallback>
                <p:oleObj name="Equation" r:id="rId7" imgW="175248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692400"/>
                        <a:ext cx="1752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371600" y="3732852"/>
          <a:ext cx="139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9" imgW="1396800" imgH="876240" progId="Equation.DSMT4">
                  <p:embed/>
                </p:oleObj>
              </mc:Choice>
              <mc:Fallback>
                <p:oleObj name="Equation" r:id="rId9" imgW="13968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732852"/>
                        <a:ext cx="139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371600" y="4659004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1" imgW="1307880" imgH="838080" progId="Equation.DSMT4">
                  <p:embed/>
                </p:oleObj>
              </mc:Choice>
              <mc:Fallback>
                <p:oleObj name="Equation" r:id="rId11" imgW="13078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659004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365250" y="5572125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3" imgW="1054080" imgH="291960" progId="Equation.DSMT4">
                  <p:embed/>
                </p:oleObj>
              </mc:Choice>
              <mc:Fallback>
                <p:oleObj name="Equation" r:id="rId13" imgW="10540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5572125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Division with Complex Numbers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27050" y="1178256"/>
          <a:ext cx="1625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1625600" imgH="965200" progId="Equation.DSMT4">
                  <p:embed/>
                </p:oleObj>
              </mc:Choice>
              <mc:Fallback>
                <p:oleObj name="Equation" r:id="rId3" imgW="1625600" imgH="965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178256"/>
                        <a:ext cx="16256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967552" y="2070100"/>
          <a:ext cx="1143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5" imgW="1143000" imgH="965160" progId="Equation.DSMT4">
                  <p:embed/>
                </p:oleObj>
              </mc:Choice>
              <mc:Fallback>
                <p:oleObj name="Equation" r:id="rId5" imgW="11430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552" y="2070100"/>
                        <a:ext cx="1143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137848" y="1966604"/>
          <a:ext cx="2971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7" imgW="2971800" imgH="1282680" progId="Equation.DSMT4">
                  <p:embed/>
                </p:oleObj>
              </mc:Choice>
              <mc:Fallback>
                <p:oleObj name="Equation" r:id="rId7" imgW="2971800" imgH="1282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7848" y="1966604"/>
                        <a:ext cx="2971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137848" y="3494396"/>
          <a:ext cx="36703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9" imgW="3670200" imgH="1409400" progId="Equation.DSMT4">
                  <p:embed/>
                </p:oleObj>
              </mc:Choice>
              <mc:Fallback>
                <p:oleObj name="Equation" r:id="rId9" imgW="3670200" imgH="1409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7848" y="3494396"/>
                        <a:ext cx="36703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6831652" y="3657600"/>
          <a:ext cx="2222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1" imgW="2222280" imgH="914400" progId="Equation.DSMT4">
                  <p:embed/>
                </p:oleObj>
              </mc:Choice>
              <mc:Fallback>
                <p:oleObj name="Equation" r:id="rId11" imgW="22222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1652" y="3657600"/>
                        <a:ext cx="2222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137848" y="4988256"/>
          <a:ext cx="1765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3" imgW="1765080" imgH="914400" progId="Equation.DSMT4">
                  <p:embed/>
                </p:oleObj>
              </mc:Choice>
              <mc:Fallback>
                <p:oleObj name="Equation" r:id="rId13" imgW="176508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7848" y="4988256"/>
                        <a:ext cx="1765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913313" y="4995863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15" imgW="1879560" imgH="914400" progId="Equation.DSMT4">
                  <p:embed/>
                </p:oleObj>
              </mc:Choice>
              <mc:Fallback>
                <p:oleObj name="Equation" r:id="rId15" imgW="18795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3313" y="4995863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Powers of </a:t>
            </a:r>
            <a:r>
              <a:rPr lang="en-US" sz="3200" i="1" dirty="0">
                <a:solidFill>
                  <a:schemeClr val="accent1"/>
                </a:solidFill>
              </a:rPr>
              <a:t>i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each power of</a:t>
            </a:r>
            <a:r>
              <a:rPr lang="en-US" i="1" dirty="0">
                <a:solidFill>
                  <a:schemeClr val="tx1"/>
                </a:solidFill>
              </a:rPr>
              <a:t> i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415" name="Rectangle 10"/>
          <p:cNvSpPr>
            <a:spLocks noChangeArrowheads="1"/>
          </p:cNvSpPr>
          <p:nvPr/>
        </p:nvSpPr>
        <p:spPr bwMode="auto">
          <a:xfrm>
            <a:off x="5334000" y="2209800"/>
            <a:ext cx="2762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008080"/>
                </a:solidFill>
              </a:rPr>
              <a:t>i </a:t>
            </a:r>
            <a:r>
              <a:rPr lang="en-US" sz="2000" dirty="0">
                <a:solidFill>
                  <a:srgbClr val="008080"/>
                </a:solidFill>
              </a:rPr>
              <a:t>= 0 + </a:t>
            </a:r>
            <a:r>
              <a:rPr lang="en-US" sz="2000" i="1" dirty="0">
                <a:solidFill>
                  <a:srgbClr val="008080"/>
                </a:solidFill>
              </a:rPr>
              <a:t>i </a:t>
            </a:r>
            <a:r>
              <a:rPr lang="en-US" sz="2000" dirty="0">
                <a:solidFill>
                  <a:srgbClr val="008080"/>
                </a:solidFill>
              </a:rPr>
              <a:t>in standard form.</a:t>
            </a:r>
          </a:p>
        </p:txBody>
      </p:sp>
      <p:sp>
        <p:nvSpPr>
          <p:cNvPr id="17416" name="Rectangle 11"/>
          <p:cNvSpPr>
            <a:spLocks noChangeArrowheads="1"/>
          </p:cNvSpPr>
          <p:nvPr/>
        </p:nvSpPr>
        <p:spPr bwMode="auto">
          <a:xfrm>
            <a:off x="5334000" y="3794125"/>
            <a:ext cx="3240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=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+ 0</a:t>
            </a:r>
            <a:r>
              <a:rPr lang="en-US" sz="2000" i="1" dirty="0">
                <a:solidFill>
                  <a:srgbClr val="008080"/>
                </a:solidFill>
              </a:rPr>
              <a:t>i </a:t>
            </a:r>
            <a:r>
              <a:rPr lang="en-US" sz="2000" dirty="0">
                <a:solidFill>
                  <a:srgbClr val="008080"/>
                </a:solidFill>
              </a:rPr>
              <a:t>in standard form.</a:t>
            </a:r>
          </a:p>
        </p:txBody>
      </p:sp>
      <p:sp>
        <p:nvSpPr>
          <p:cNvPr id="17417" name="Rectangle 12"/>
          <p:cNvSpPr>
            <a:spLocks noChangeArrowheads="1"/>
          </p:cNvSpPr>
          <p:nvPr/>
        </p:nvSpPr>
        <p:spPr bwMode="auto">
          <a:xfrm>
            <a:off x="5334000" y="4556125"/>
            <a:ext cx="2762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008080"/>
                </a:solidFill>
              </a:rPr>
              <a:t>i </a:t>
            </a:r>
            <a:r>
              <a:rPr lang="en-US" sz="2000" dirty="0">
                <a:solidFill>
                  <a:srgbClr val="008080"/>
                </a:solidFill>
              </a:rPr>
              <a:t>= 0 + </a:t>
            </a:r>
            <a:r>
              <a:rPr lang="en-US" sz="2000" i="1" dirty="0">
                <a:solidFill>
                  <a:srgbClr val="008080"/>
                </a:solidFill>
              </a:rPr>
              <a:t>i </a:t>
            </a:r>
            <a:r>
              <a:rPr lang="en-US" sz="2000" dirty="0">
                <a:solidFill>
                  <a:srgbClr val="008080"/>
                </a:solidFill>
              </a:rPr>
              <a:t>in standard form.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33400" y="2160896"/>
          <a:ext cx="73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3" imgW="736560" imgH="469800" progId="Equation.DSMT4">
                  <p:embed/>
                </p:oleObj>
              </mc:Choice>
              <mc:Fallback>
                <p:oleObj name="Equation" r:id="rId3" imgW="736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60896"/>
                        <a:ext cx="73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322696" y="2160896"/>
          <a:ext cx="90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5" imgW="901440" imgH="368280" progId="Equation.DSMT4">
                  <p:embed/>
                </p:oleObj>
              </mc:Choice>
              <mc:Fallback>
                <p:oleObj name="Equation" r:id="rId5" imgW="90144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696" y="2160896"/>
                        <a:ext cx="901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270456" y="2049440"/>
          <a:ext cx="1270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7" imgW="1269720" imgH="634680" progId="Equation.DSMT4">
                  <p:embed/>
                </p:oleObj>
              </mc:Choice>
              <mc:Fallback>
                <p:oleObj name="Equation" r:id="rId7" imgW="12697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456" y="2049440"/>
                        <a:ext cx="1270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567752" y="2160896"/>
          <a:ext cx="93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9" imgW="939600" imgH="368280" progId="Equation.DSMT4">
                  <p:embed/>
                </p:oleObj>
              </mc:Choice>
              <mc:Fallback>
                <p:oleObj name="Equation" r:id="rId9" imgW="93960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752" y="2160896"/>
                        <a:ext cx="93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544704" y="2250744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11" imgW="406080" imgH="279360" progId="Equation.DSMT4">
                  <p:embed/>
                </p:oleObj>
              </mc:Choice>
              <mc:Fallback>
                <p:oleObj name="Equation" r:id="rId11" imgW="40608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4704" y="2250744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547048" y="3282288"/>
          <a:ext cx="74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13" imgW="749160" imgH="469800" progId="Equation.DSMT4">
                  <p:embed/>
                </p:oleObj>
              </mc:Choice>
              <mc:Fallback>
                <p:oleObj name="Equation" r:id="rId13" imgW="7491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3282288"/>
                        <a:ext cx="74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344304" y="3290248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15" imgW="1015920" imgH="368280" progId="Equation.DSMT4">
                  <p:embed/>
                </p:oleObj>
              </mc:Choice>
              <mc:Fallback>
                <p:oleObj name="Equation" r:id="rId15" imgW="101592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304" y="3290248"/>
                        <a:ext cx="1016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430440" y="3173104"/>
          <a:ext cx="1397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17" imgW="1396800" imgH="634680" progId="Equation.DSMT4">
                  <p:embed/>
                </p:oleObj>
              </mc:Choice>
              <mc:Fallback>
                <p:oleObj name="Equation" r:id="rId17" imgW="1396800" imgH="634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40" y="3173104"/>
                        <a:ext cx="1397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3858904" y="3276600"/>
          <a:ext cx="1460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19" imgW="1460160" imgH="482400" progId="Equation.DSMT4">
                  <p:embed/>
                </p:oleObj>
              </mc:Choice>
              <mc:Fallback>
                <p:oleObj name="Equation" r:id="rId19" imgW="1460160" imgH="482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904" y="3276600"/>
                        <a:ext cx="1460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5361296" y="3366448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21" imgW="685800" imgH="279360" progId="Equation.DSMT4">
                  <p:embed/>
                </p:oleObj>
              </mc:Choice>
              <mc:Fallback>
                <p:oleObj name="Equation" r:id="rId21" imgW="68580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1296" y="3366448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560696" y="4441208"/>
          <a:ext cx="73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23" imgW="736560" imgH="469800" progId="Equation.DSMT4">
                  <p:embed/>
                </p:oleObj>
              </mc:Choice>
              <mc:Fallback>
                <p:oleObj name="Equation" r:id="rId23" imgW="73656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4441208"/>
                        <a:ext cx="73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357952" y="42672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25" imgW="596880" imgH="838080" progId="Equation.DSMT4">
                  <p:embed/>
                </p:oleObj>
              </mc:Choice>
              <mc:Fallback>
                <p:oleObj name="Equation" r:id="rId25" imgW="5968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952" y="42672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1981200" y="4261512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Equation" r:id="rId27" imgW="901440" imgH="838080" progId="Equation.DSMT4">
                  <p:embed/>
                </p:oleObj>
              </mc:Choice>
              <mc:Fallback>
                <p:oleObj name="Equation" r:id="rId27" imgW="9014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1512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2922896" y="427516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29" imgW="609480" imgH="838080" progId="Equation.DSMT4">
                  <p:embed/>
                </p:oleObj>
              </mc:Choice>
              <mc:Fallback>
                <p:oleObj name="Equation" r:id="rId29" imgW="6094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896" y="427516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3540456" y="42672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31" imgW="520560" imgH="838080" progId="Equation.DSMT4">
                  <p:embed/>
                </p:oleObj>
              </mc:Choice>
              <mc:Fallback>
                <p:oleObj name="Equation" r:id="rId31" imgW="5205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56" y="42672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4101152" y="4552664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33" imgW="406080" imgH="279360" progId="Equation.DSMT4">
                  <p:embed/>
                </p:oleObj>
              </mc:Choice>
              <mc:Fallback>
                <p:oleObj name="Equation" r:id="rId33" imgW="40608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152" y="4552664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16" grpId="0"/>
      <p:bldP spid="174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7938" indent="-7938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Write each of the following numbers in standard form.</a:t>
            </a:r>
          </a:p>
          <a:p>
            <a:pPr marL="7938" indent="-7938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30352" y="1981200"/>
          <a:ext cx="652780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6527800" imgH="1625600" progId="Equation.DSMT4">
                  <p:embed/>
                </p:oleObj>
              </mc:Choice>
              <mc:Fallback>
                <p:oleObj name="Equation" r:id="rId3" imgW="6527800" imgH="1625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6527800" cy="162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9459" name="Object 7"/>
          <p:cNvGraphicFramePr>
            <a:graphicFrameLocks noChangeAspect="1"/>
          </p:cNvGraphicFramePr>
          <p:nvPr/>
        </p:nvGraphicFramePr>
        <p:xfrm>
          <a:off x="530352" y="1371600"/>
          <a:ext cx="65405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6540500" imgH="1854200" progId="Equation.DSMT4">
                  <p:embed/>
                </p:oleObj>
              </mc:Choice>
              <mc:Fallback>
                <p:oleObj name="Equation" r:id="rId3" imgW="6540500" imgH="1854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6540500" cy="185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Multiply with complex numbers.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Divide with complex numbers.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powers of </a:t>
            </a:r>
            <a:r>
              <a:rPr lang="en-US" i="1" dirty="0">
                <a:solidFill>
                  <a:schemeClr val="tx1"/>
                </a:solidFill>
              </a:rPr>
              <a:t>i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Multiplication with Complex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following products.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3400" y="1926608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2095500" imgH="482600" progId="Equation.DSMT4">
                  <p:embed/>
                </p:oleObj>
              </mc:Choice>
              <mc:Fallback>
                <p:oleObj name="Equation" r:id="rId3" imgW="20955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26608"/>
                        <a:ext cx="2095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3400" y="3262952"/>
          <a:ext cx="153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1536480" imgH="469800" progId="Equation.DSMT4">
                  <p:embed/>
                </p:oleObj>
              </mc:Choice>
              <mc:Fallback>
                <p:oleObj name="Equation" r:id="rId5" imgW="1536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62952"/>
                        <a:ext cx="153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133600" y="3249304"/>
          <a:ext cx="143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1434960" imgH="380880" progId="Equation.DSMT4">
                  <p:embed/>
                </p:oleObj>
              </mc:Choice>
              <mc:Fallback>
                <p:oleObj name="Equation" r:id="rId7" imgW="1434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249304"/>
                        <a:ext cx="143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133600" y="3823648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1866600" imgH="469800" progId="Equation.DSMT4">
                  <p:embed/>
                </p:oleObj>
              </mc:Choice>
              <mc:Fallback>
                <p:oleObj name="Equation" r:id="rId9" imgW="18666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823648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127250" y="4468813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1" imgW="1231560" imgH="291960" progId="Equation.DSMT4">
                  <p:embed/>
                </p:oleObj>
              </mc:Choice>
              <mc:Fallback>
                <p:oleObj name="Equation" r:id="rId11" imgW="1231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4468813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Multiplication with Complex Numbers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58800" y="1295400"/>
          <a:ext cx="241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2413000" imgH="482600" progId="Equation.DSMT4">
                  <p:embed/>
                </p:oleObj>
              </mc:Choice>
              <mc:Fallback>
                <p:oleObj name="Equation" r:id="rId3" imgW="24130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295400"/>
                        <a:ext cx="2413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58800" y="2569192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1854000" imgH="469800" progId="Equation.DSMT4">
                  <p:embed/>
                </p:oleObj>
              </mc:Choice>
              <mc:Fallback>
                <p:oleObj name="Equation" r:id="rId5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569192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438400" y="2577152"/>
          <a:ext cx="289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2895480" imgH="469800" progId="Equation.DSMT4">
                  <p:embed/>
                </p:oleObj>
              </mc:Choice>
              <mc:Fallback>
                <p:oleObj name="Equation" r:id="rId7" imgW="28954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577152"/>
                        <a:ext cx="289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38400" y="3173104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2666880" imgH="380880" progId="Equation.DSMT4">
                  <p:embed/>
                </p:oleObj>
              </mc:Choice>
              <mc:Fallback>
                <p:oleObj name="Equation" r:id="rId9" imgW="26668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173104"/>
                        <a:ext cx="266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438400" y="3796352"/>
          <a:ext cx="187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1879560" imgH="291960" progId="Equation.DSMT4">
                  <p:embed/>
                </p:oleObj>
              </mc:Choice>
              <mc:Fallback>
                <p:oleObj name="Equation" r:id="rId11" imgW="1879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96352"/>
                        <a:ext cx="187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432050" y="4329113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1257120" imgH="291960" progId="Equation.DSMT4">
                  <p:embed/>
                </p:oleObj>
              </mc:Choice>
              <mc:Fallback>
                <p:oleObj name="Equation" r:id="rId13" imgW="12571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4329113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Multiplication with Complex Numbers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71500" y="1143000"/>
          <a:ext cx="2768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" imgW="2768600" imgH="660400" progId="Equation.DSMT4">
                  <p:embed/>
                </p:oleObj>
              </mc:Choice>
              <mc:Fallback>
                <p:oleObj name="Equation" r:id="rId3" imgW="2768600" imgH="660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143000"/>
                        <a:ext cx="2768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71500" y="2582840"/>
          <a:ext cx="2209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5" imgW="2209680" imgH="622080" progId="Equation.DSMT4">
                  <p:embed/>
                </p:oleObj>
              </mc:Choice>
              <mc:Fallback>
                <p:oleObj name="Equation" r:id="rId5" imgW="220968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2582840"/>
                        <a:ext cx="2209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870200" y="2528248"/>
          <a:ext cx="3606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7" imgW="3606480" imgH="698400" progId="Equation.DSMT4">
                  <p:embed/>
                </p:oleObj>
              </mc:Choice>
              <mc:Fallback>
                <p:oleObj name="Equation" r:id="rId7" imgW="360648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528248"/>
                        <a:ext cx="3606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870200" y="3347112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9" imgW="1955520" imgH="444240" progId="Equation.DSMT4">
                  <p:embed/>
                </p:oleObj>
              </mc:Choice>
              <mc:Fallback>
                <p:oleObj name="Equation" r:id="rId9" imgW="1955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3347112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870200" y="3948752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1" imgW="1473120" imgH="444240" progId="Equation.DSMT4">
                  <p:embed/>
                </p:oleObj>
              </mc:Choice>
              <mc:Fallback>
                <p:oleObj name="Equation" r:id="rId11" imgW="14731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3948752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257800" y="3388056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3" imgW="2019240" imgH="380880" progId="Equation.DSMT4">
                  <p:embed/>
                </p:oleObj>
              </mc:Choice>
              <mc:Fallback>
                <p:oleObj name="Equation" r:id="rId13" imgW="201924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388056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Multiplication with Complex Numbers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46100" y="1295400"/>
          <a:ext cx="2438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2438400" imgH="482600" progId="Equation.DSMT4">
                  <p:embed/>
                </p:oleObj>
              </mc:Choice>
              <mc:Fallback>
                <p:oleObj name="Equation" r:id="rId3" imgW="24384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295400"/>
                        <a:ext cx="2438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46100" y="2528248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1879560" imgH="469800" progId="Equation.DSMT4">
                  <p:embed/>
                </p:oleObj>
              </mc:Choice>
              <mc:Fallback>
                <p:oleObj name="Equation" r:id="rId5" imgW="18795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528248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476500" y="2522560"/>
          <a:ext cx="217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2171520" imgH="368280" progId="Equation.DSMT4">
                  <p:embed/>
                </p:oleObj>
              </mc:Choice>
              <mc:Fallback>
                <p:oleObj name="Equation" r:id="rId7" imgW="217152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522560"/>
                        <a:ext cx="2171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476500" y="3165144"/>
          <a:ext cx="171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1714320" imgH="291960" progId="Equation.DSMT4">
                  <p:embed/>
                </p:oleObj>
              </mc:Choice>
              <mc:Fallback>
                <p:oleObj name="Equation" r:id="rId9" imgW="1714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3165144"/>
                        <a:ext cx="171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476500" y="3692856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1257120" imgH="291960" progId="Equation.DSMT4">
                  <p:embed/>
                </p:oleObj>
              </mc:Choice>
              <mc:Fallback>
                <p:oleObj name="Equation" r:id="rId11" imgW="12571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3692856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Multiplication with Complex Numbers</a:t>
            </a:r>
          </a:p>
        </p:txBody>
      </p:sp>
      <p:sp>
        <p:nvSpPr>
          <p:cNvPr id="10243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15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COMMON ERROR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Remember that                             </a:t>
            </a:r>
            <a:r>
              <a:rPr lang="en-US" b="1" i="0" dirty="0">
                <a:solidFill>
                  <a:srgbClr val="000000"/>
                </a:solidFill>
              </a:rPr>
              <a:t>only </a:t>
            </a: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nonnegative real numbers. Applying this rule to negative real numbers can lead to an error. The error can be avoided by first changing the radicals to imaginary form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2984500" y="1855148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2044700" imgH="444500" progId="Equation.DSMT4">
                  <p:embed/>
                </p:oleObj>
              </mc:Choice>
              <mc:Fallback>
                <p:oleObj name="Equation" r:id="rId3" imgW="2044700" imgH="444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1855148"/>
                        <a:ext cx="2044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71" name="Object 6"/>
          <p:cNvGraphicFramePr>
            <a:graphicFrameLocks noChangeAspect="1"/>
          </p:cNvGraphicFramePr>
          <p:nvPr/>
        </p:nvGraphicFramePr>
        <p:xfrm>
          <a:off x="4953000" y="2819400"/>
          <a:ext cx="3098800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3098800" imgH="2273300" progId="Equation.DSMT4">
                  <p:embed/>
                </p:oleObj>
              </mc:Choice>
              <mc:Fallback>
                <p:oleObj name="Equation" r:id="rId3" imgW="3098800" imgH="2273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819400"/>
                        <a:ext cx="3098800" cy="227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Oval 12"/>
          <p:cNvSpPr>
            <a:spLocks noChangeArrowheads="1"/>
          </p:cNvSpPr>
          <p:nvPr/>
        </p:nvSpPr>
        <p:spPr bwMode="auto">
          <a:xfrm>
            <a:off x="5029200" y="2743200"/>
            <a:ext cx="3048000" cy="2362200"/>
          </a:xfrm>
          <a:prstGeom prst="ellipse">
            <a:avLst/>
          </a:prstGeom>
          <a:noFill/>
          <a:ln w="317500">
            <a:solidFill>
              <a:srgbClr val="0000FF">
                <a:alpha val="25000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990600" y="2667000"/>
            <a:ext cx="2743200" cy="1905000"/>
            <a:chOff x="1392" y="2160"/>
            <a:chExt cx="2880" cy="1008"/>
          </a:xfrm>
        </p:grpSpPr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>
              <a:off x="1392" y="2160"/>
              <a:ext cx="2880" cy="1008"/>
            </a:xfrm>
            <a:prstGeom prst="line">
              <a:avLst/>
            </a:prstGeom>
            <a:noFill/>
            <a:ln w="317500">
              <a:solidFill>
                <a:srgbClr val="F8C5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 flipH="1">
              <a:off x="1392" y="2160"/>
              <a:ext cx="2880" cy="1008"/>
            </a:xfrm>
            <a:prstGeom prst="line">
              <a:avLst/>
            </a:prstGeom>
            <a:noFill/>
            <a:ln w="317500">
              <a:solidFill>
                <a:srgbClr val="F8C5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126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Multiplication with Complex Numbers</a:t>
            </a:r>
          </a:p>
        </p:txBody>
      </p:sp>
      <p:sp>
        <p:nvSpPr>
          <p:cNvPr id="11269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/>
          <a:lstStyle/>
          <a:p>
            <a:pPr marL="0" indent="0" algn="ctr">
              <a:buFont typeface="Courier New" pitchFamily="49" charset="0"/>
              <a:buNone/>
              <a:tabLst>
                <a:tab pos="1023938" algn="l"/>
                <a:tab pos="5254625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COMMON ERROR (cont.)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  <a:tabLst>
                <a:tab pos="1023938" algn="l"/>
                <a:tab pos="5254625" algn="l"/>
              </a:tabLst>
            </a:pPr>
            <a:r>
              <a:rPr lang="en-US" b="1" i="0" dirty="0">
                <a:solidFill>
                  <a:srgbClr val="FF0000"/>
                </a:solidFill>
              </a:rPr>
              <a:t>	INCORRECT	</a:t>
            </a:r>
            <a:r>
              <a:rPr lang="en-US" b="1" i="0" dirty="0">
                <a:solidFill>
                  <a:srgbClr val="0000FF"/>
                </a:solidFill>
              </a:rPr>
              <a:t>CORRECT</a:t>
            </a:r>
          </a:p>
        </p:txBody>
      </p:sp>
      <p:graphicFrame>
        <p:nvGraphicFramePr>
          <p:cNvPr id="11270" name="Object 5"/>
          <p:cNvGraphicFramePr>
            <a:graphicFrameLocks noChangeAspect="1"/>
          </p:cNvGraphicFramePr>
          <p:nvPr/>
        </p:nvGraphicFramePr>
        <p:xfrm>
          <a:off x="914400" y="2895600"/>
          <a:ext cx="2870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2870200" imgH="1663700" progId="Equation.DSMT4">
                  <p:embed/>
                </p:oleObj>
              </mc:Choice>
              <mc:Fallback>
                <p:oleObj name="Equation" r:id="rId5" imgW="2870200" imgH="1663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2870200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Complex Numbers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Write a Fraction with Complex Numbers in Standard Form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Multiply both the numerator and denominator by 	the complex conjugate of the denominator.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Simplify the resulting products in both the 	numerator and denominator.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Write the simplified result in standard form.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269</Words>
  <Application>Microsoft Office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Symbol</vt:lpstr>
      <vt:lpstr>Courier New</vt:lpstr>
      <vt:lpstr>Arial</vt:lpstr>
      <vt:lpstr>Office Theme</vt:lpstr>
      <vt:lpstr>Equation</vt:lpstr>
      <vt:lpstr>Section 9.8</vt:lpstr>
      <vt:lpstr>Objectives</vt:lpstr>
      <vt:lpstr>Example 1: Multiplication with Complex Numbers</vt:lpstr>
      <vt:lpstr>Example 1: Multiplication with Complex Numbers (cont.)</vt:lpstr>
      <vt:lpstr>Example 1: Multiplication with Complex Numbers (cont.)</vt:lpstr>
      <vt:lpstr>Example 1: Multiplication with Complex Numbers (cont.)</vt:lpstr>
      <vt:lpstr>Multiplication with Complex Numbers</vt:lpstr>
      <vt:lpstr>Multiplication with Complex Numbers</vt:lpstr>
      <vt:lpstr>Division with Complex Numbers </vt:lpstr>
      <vt:lpstr>Example 2: Division with Complex Numbers</vt:lpstr>
      <vt:lpstr>Example 2: Division with Complex Numbers (cont.)</vt:lpstr>
      <vt:lpstr>Example 2: Division with Complex Numbers (cont.)</vt:lpstr>
      <vt:lpstr>Example 2: Division with Complex Numbers (cont.)</vt:lpstr>
      <vt:lpstr>Example 3: Powers of i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2016-10-04T19:54:05Z</dcterms:modified>
</cp:coreProperties>
</file>