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7" r:id="rId3"/>
    <p:sldId id="264" r:id="rId4"/>
    <p:sldId id="272" r:id="rId5"/>
    <p:sldId id="369" r:id="rId6"/>
    <p:sldId id="371" r:id="rId7"/>
    <p:sldId id="372" r:id="rId8"/>
    <p:sldId id="383" r:id="rId9"/>
    <p:sldId id="373" r:id="rId10"/>
    <p:sldId id="384" r:id="rId11"/>
    <p:sldId id="270" r:id="rId12"/>
    <p:sldId id="385" r:id="rId13"/>
    <p:sldId id="268" r:id="rId14"/>
    <p:sldId id="386" r:id="rId15"/>
    <p:sldId id="387" r:id="rId16"/>
    <p:sldId id="388" r:id="rId17"/>
    <p:sldId id="275" r:id="rId18"/>
    <p:sldId id="267" r:id="rId19"/>
    <p:sldId id="389" r:id="rId20"/>
    <p:sldId id="390" r:id="rId21"/>
    <p:sldId id="391" r:id="rId22"/>
    <p:sldId id="392" r:id="rId23"/>
    <p:sldId id="261" r:id="rId24"/>
    <p:sldId id="393" r:id="rId25"/>
    <p:sldId id="269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14C57"/>
    <a:srgbClr val="CCA49C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chemeClr val="bg1"/>
        </a:solidFill>
        <a:ln w="38100">
          <a:solidFill>
            <a:srgbClr val="CCA49C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Personal Pronouns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Rename a specific noun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>
              <a:solidFill>
                <a:schemeClr val="tx1"/>
              </a:solidFill>
            </a:rPr>
            <a:t>Examples: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dirty="0">
              <a:solidFill>
                <a:schemeClr val="tx1"/>
              </a:solidFill>
            </a:rPr>
            <a:t>I, my, they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chemeClr val="bg1"/>
        </a:solidFill>
        <a:ln w="38100">
          <a:solidFill>
            <a:srgbClr val="CCA49C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Relative Pronouns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Introduce relative clauses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Examples: that, which, who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6F94E4B3-4E5F-4740-98EE-A8ABD2706FB8}">
      <dgm:prSet phldrT="[Text]" custT="1"/>
      <dgm:spPr>
        <a:solidFill>
          <a:schemeClr val="bg1">
            <a:alpha val="90000"/>
          </a:schemeClr>
        </a:solidFill>
        <a:ln w="38100">
          <a:solidFill>
            <a:srgbClr val="CCA49C"/>
          </a:solidFill>
        </a:ln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Indefinite Pronouns</a:t>
          </a:r>
        </a:p>
      </dgm:t>
    </dgm:pt>
    <dgm:pt modelId="{FE0336D4-1580-4A2F-88A9-2E599857A8EA}" type="parTrans" cxnId="{E3E5F99F-408F-449C-B48B-5CD8E0BE359D}">
      <dgm:prSet/>
      <dgm:spPr/>
      <dgm:t>
        <a:bodyPr/>
        <a:lstStyle/>
        <a:p>
          <a:endParaRPr lang="en-US"/>
        </a:p>
      </dgm:t>
    </dgm:pt>
    <dgm:pt modelId="{36FCC848-4072-4FBF-92B9-BAA596CD21A4}" type="sibTrans" cxnId="{E3E5F99F-408F-449C-B48B-5CD8E0BE359D}">
      <dgm:prSet/>
      <dgm:spPr/>
      <dgm:t>
        <a:bodyPr/>
        <a:lstStyle/>
        <a:p>
          <a:endParaRPr lang="en-US"/>
        </a:p>
      </dgm:t>
    </dgm:pt>
    <dgm:pt modelId="{C16242A2-1D98-42E5-A3A6-D74AC48B7EA4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Refer to nouns in a general way</a:t>
          </a:r>
        </a:p>
      </dgm:t>
    </dgm:pt>
    <dgm:pt modelId="{D1BD5E33-CC00-4B93-815B-0D55F1FF7AE5}" type="parTrans" cxnId="{C5CC2B5F-E62B-46AC-8D62-17EBF5BC770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EA3F2DF-2B10-40BE-A667-960EDA7AECC6}" type="sibTrans" cxnId="{C5CC2B5F-E62B-46AC-8D62-17EBF5BC770F}">
      <dgm:prSet/>
      <dgm:spPr/>
      <dgm:t>
        <a:bodyPr/>
        <a:lstStyle/>
        <a:p>
          <a:endParaRPr lang="en-US"/>
        </a:p>
      </dgm:t>
    </dgm:pt>
    <dgm:pt modelId="{F52F9F36-0217-42FA-A0C6-3BD8744ED698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Examples:  all, many, something</a:t>
          </a:r>
        </a:p>
      </dgm:t>
    </dgm:pt>
    <dgm:pt modelId="{E5CD1B39-C823-476E-B93C-1E7B288CB05C}" type="parTrans" cxnId="{FFBDAD72-BA54-45CB-8834-754D1B1C2AD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AEEC4D3-99B2-4DF0-9D7C-47C92E755E87}" type="sibTrans" cxnId="{FFBDAD72-BA54-45CB-8834-754D1B1C2AD4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3"/>
      <dgm:spPr/>
    </dgm:pt>
    <dgm:pt modelId="{D266FA31-9EE8-4E08-9CE6-1EB4704677E3}" type="pres">
      <dgm:prSet presAssocID="{C3B241A1-A6AB-45D2-A5B0-397CEDDC2E06}" presName="rootConnector" presStyleLbl="node1" presStyleIdx="0" presStyleCnt="3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6"/>
      <dgm:spPr/>
    </dgm:pt>
    <dgm:pt modelId="{F1533A39-8777-4AA7-AE6A-0EE43B5EBA1A}" type="pres">
      <dgm:prSet presAssocID="{6CAF33AA-7A7F-41D0-87A0-2E80A70B2F18}" presName="childText" presStyleLbl="bgAcc1" presStyleIdx="0" presStyleCnt="6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6"/>
      <dgm:spPr/>
    </dgm:pt>
    <dgm:pt modelId="{4096A80A-16DE-48D8-A95B-6A9FF0B00623}" type="pres">
      <dgm:prSet presAssocID="{085A539E-15F6-4F42-812E-7A5508360634}" presName="childText" presStyleLbl="bgAcc1" presStyleIdx="1" presStyleCnt="6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3" custScaleX="102597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3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6"/>
      <dgm:spPr/>
    </dgm:pt>
    <dgm:pt modelId="{D4573760-A8D4-4DF0-B21F-246547DDF80B}" type="pres">
      <dgm:prSet presAssocID="{49C4A033-4505-4860-BD38-2F423BF5A790}" presName="childText" presStyleLbl="bgAcc1" presStyleIdx="2" presStyleCnt="6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6"/>
      <dgm:spPr/>
    </dgm:pt>
    <dgm:pt modelId="{EA4E28F6-7181-42F2-AEAA-71B4725F5EAA}" type="pres">
      <dgm:prSet presAssocID="{366D40BF-AD27-40D6-AFF9-5B4518EC155D}" presName="childText" presStyleLbl="bgAcc1" presStyleIdx="3" presStyleCnt="6">
        <dgm:presLayoutVars>
          <dgm:bulletEnabled val="1"/>
        </dgm:presLayoutVars>
      </dgm:prSet>
      <dgm:spPr/>
    </dgm:pt>
    <dgm:pt modelId="{724DA94D-F318-430A-BA9C-0332444826FD}" type="pres">
      <dgm:prSet presAssocID="{6F94E4B3-4E5F-4740-98EE-A8ABD2706FB8}" presName="root" presStyleCnt="0"/>
      <dgm:spPr/>
    </dgm:pt>
    <dgm:pt modelId="{F25177CB-254B-40FD-85CB-D12C7028EBE4}" type="pres">
      <dgm:prSet presAssocID="{6F94E4B3-4E5F-4740-98EE-A8ABD2706FB8}" presName="rootComposite" presStyleCnt="0"/>
      <dgm:spPr/>
    </dgm:pt>
    <dgm:pt modelId="{531080E3-6C0B-4925-A3EC-0C88BF233F2C}" type="pres">
      <dgm:prSet presAssocID="{6F94E4B3-4E5F-4740-98EE-A8ABD2706FB8}" presName="rootText" presStyleLbl="node1" presStyleIdx="2" presStyleCnt="3"/>
      <dgm:spPr/>
    </dgm:pt>
    <dgm:pt modelId="{4F23B0A6-1120-46CF-A539-9EBE7829703D}" type="pres">
      <dgm:prSet presAssocID="{6F94E4B3-4E5F-4740-98EE-A8ABD2706FB8}" presName="rootConnector" presStyleLbl="node1" presStyleIdx="2" presStyleCnt="3"/>
      <dgm:spPr/>
    </dgm:pt>
    <dgm:pt modelId="{107B37E0-3862-4107-BB28-BED5EEB86A6A}" type="pres">
      <dgm:prSet presAssocID="{6F94E4B3-4E5F-4740-98EE-A8ABD2706FB8}" presName="childShape" presStyleCnt="0"/>
      <dgm:spPr/>
    </dgm:pt>
    <dgm:pt modelId="{782C7082-CCC9-41D7-A14E-039154B7A0BD}" type="pres">
      <dgm:prSet presAssocID="{D1BD5E33-CC00-4B93-815B-0D55F1FF7AE5}" presName="Name13" presStyleLbl="parChTrans1D2" presStyleIdx="4" presStyleCnt="6"/>
      <dgm:spPr/>
    </dgm:pt>
    <dgm:pt modelId="{AB2C655D-EEB8-40DA-A2D7-AE48585849AB}" type="pres">
      <dgm:prSet presAssocID="{C16242A2-1D98-42E5-A3A6-D74AC48B7EA4}" presName="childText" presStyleLbl="bgAcc1" presStyleIdx="4" presStyleCnt="6">
        <dgm:presLayoutVars>
          <dgm:bulletEnabled val="1"/>
        </dgm:presLayoutVars>
      </dgm:prSet>
      <dgm:spPr/>
    </dgm:pt>
    <dgm:pt modelId="{0C40EB86-8140-490F-9329-2142585E7D5B}" type="pres">
      <dgm:prSet presAssocID="{E5CD1B39-C823-476E-B93C-1E7B288CB05C}" presName="Name13" presStyleLbl="parChTrans1D2" presStyleIdx="5" presStyleCnt="6"/>
      <dgm:spPr/>
    </dgm:pt>
    <dgm:pt modelId="{1C06CC6C-6925-4016-B709-9515BF3D9866}" type="pres">
      <dgm:prSet presAssocID="{F52F9F36-0217-42FA-A0C6-3BD8744ED698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81466407-D714-4C5C-96FB-C2529E49A34B}" type="presOf" srcId="{6F94E4B3-4E5F-4740-98EE-A8ABD2706FB8}" destId="{4F23B0A6-1120-46CF-A539-9EBE7829703D}" srcOrd="1" destOrd="0" presId="urn:microsoft.com/office/officeart/2005/8/layout/hierarchy3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CCBADD23-A0D0-4950-8D6F-86EC9E02D51F}" type="presOf" srcId="{D1BD5E33-CC00-4B93-815B-0D55F1FF7AE5}" destId="{782C7082-CCC9-41D7-A14E-039154B7A0BD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C5CC2B5F-E62B-46AC-8D62-17EBF5BC770F}" srcId="{6F94E4B3-4E5F-4740-98EE-A8ABD2706FB8}" destId="{C16242A2-1D98-42E5-A3A6-D74AC48B7EA4}" srcOrd="0" destOrd="0" parTransId="{D1BD5E33-CC00-4B93-815B-0D55F1FF7AE5}" sibTransId="{1EA3F2DF-2B10-40BE-A667-960EDA7AECC6}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990B7D4D-5E09-4F6B-BFDF-9D5DEAFC8132}" type="presOf" srcId="{C16242A2-1D98-42E5-A3A6-D74AC48B7EA4}" destId="{AB2C655D-EEB8-40DA-A2D7-AE48585849AB}" srcOrd="0" destOrd="0" presId="urn:microsoft.com/office/officeart/2005/8/layout/hierarchy3"/>
    <dgm:cxn modelId="{FFBDAD72-BA54-45CB-8834-754D1B1C2AD4}" srcId="{6F94E4B3-4E5F-4740-98EE-A8ABD2706FB8}" destId="{F52F9F36-0217-42FA-A0C6-3BD8744ED698}" srcOrd="1" destOrd="0" parTransId="{E5CD1B39-C823-476E-B93C-1E7B288CB05C}" sibTransId="{4AEEC4D3-99B2-4DF0-9D7C-47C92E755E87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E3E5F99F-408F-449C-B48B-5CD8E0BE359D}" srcId="{6547B739-1894-4997-B7E9-FC6A21EFFADE}" destId="{6F94E4B3-4E5F-4740-98EE-A8ABD2706FB8}" srcOrd="2" destOrd="0" parTransId="{FE0336D4-1580-4A2F-88A9-2E599857A8EA}" sibTransId="{36FCC848-4072-4FBF-92B9-BAA596CD21A4}"/>
    <dgm:cxn modelId="{72D542A2-9B11-417A-B4AE-FA5B981B6FA0}" type="presOf" srcId="{F52F9F36-0217-42FA-A0C6-3BD8744ED698}" destId="{1C06CC6C-6925-4016-B709-9515BF3D9866}" srcOrd="0" destOrd="0" presId="urn:microsoft.com/office/officeart/2005/8/layout/hierarchy3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65C335C4-828E-46A6-9922-F2C4B7CBF2FB}" type="presOf" srcId="{E5CD1B39-C823-476E-B93C-1E7B288CB05C}" destId="{0C40EB86-8140-490F-9329-2142585E7D5B}" srcOrd="0" destOrd="0" presId="urn:microsoft.com/office/officeart/2005/8/layout/hierarchy3"/>
    <dgm:cxn modelId="{24D5F3F0-1FEE-475D-89CD-489270F7D9B2}" type="presOf" srcId="{6F94E4B3-4E5F-4740-98EE-A8ABD2706FB8}" destId="{531080E3-6C0B-4925-A3EC-0C88BF233F2C}" srcOrd="0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  <dgm:cxn modelId="{D2F28A3F-525E-44EE-B5D6-668071297895}" type="presParOf" srcId="{14322045-5075-4BF7-88DD-C029870DA63A}" destId="{724DA94D-F318-430A-BA9C-0332444826FD}" srcOrd="2" destOrd="0" presId="urn:microsoft.com/office/officeart/2005/8/layout/hierarchy3"/>
    <dgm:cxn modelId="{8F4F5896-C81C-4D6E-AB93-B135616C6B56}" type="presParOf" srcId="{724DA94D-F318-430A-BA9C-0332444826FD}" destId="{F25177CB-254B-40FD-85CB-D12C7028EBE4}" srcOrd="0" destOrd="0" presId="urn:microsoft.com/office/officeart/2005/8/layout/hierarchy3"/>
    <dgm:cxn modelId="{D5A82D0E-D6F4-48AD-97A3-C6B74DCEFD1D}" type="presParOf" srcId="{F25177CB-254B-40FD-85CB-D12C7028EBE4}" destId="{531080E3-6C0B-4925-A3EC-0C88BF233F2C}" srcOrd="0" destOrd="0" presId="urn:microsoft.com/office/officeart/2005/8/layout/hierarchy3"/>
    <dgm:cxn modelId="{2021CD43-0BBF-4D54-954C-8213C3449A67}" type="presParOf" srcId="{F25177CB-254B-40FD-85CB-D12C7028EBE4}" destId="{4F23B0A6-1120-46CF-A539-9EBE7829703D}" srcOrd="1" destOrd="0" presId="urn:microsoft.com/office/officeart/2005/8/layout/hierarchy3"/>
    <dgm:cxn modelId="{5DC7A1D9-5A43-4AF1-B590-72DC8D31F96A}" type="presParOf" srcId="{724DA94D-F318-430A-BA9C-0332444826FD}" destId="{107B37E0-3862-4107-BB28-BED5EEB86A6A}" srcOrd="1" destOrd="0" presId="urn:microsoft.com/office/officeart/2005/8/layout/hierarchy3"/>
    <dgm:cxn modelId="{3BC8B868-16FE-4CD7-8EFC-EEEEC02DE800}" type="presParOf" srcId="{107B37E0-3862-4107-BB28-BED5EEB86A6A}" destId="{782C7082-CCC9-41D7-A14E-039154B7A0BD}" srcOrd="0" destOrd="0" presId="urn:microsoft.com/office/officeart/2005/8/layout/hierarchy3"/>
    <dgm:cxn modelId="{5B057E05-95C8-40B0-868A-510321FEAA3B}" type="presParOf" srcId="{107B37E0-3862-4107-BB28-BED5EEB86A6A}" destId="{AB2C655D-EEB8-40DA-A2D7-AE48585849AB}" srcOrd="1" destOrd="0" presId="urn:microsoft.com/office/officeart/2005/8/layout/hierarchy3"/>
    <dgm:cxn modelId="{B3AC94A9-BF57-4CA0-9045-2B49A088B484}" type="presParOf" srcId="{107B37E0-3862-4107-BB28-BED5EEB86A6A}" destId="{0C40EB86-8140-490F-9329-2142585E7D5B}" srcOrd="2" destOrd="0" presId="urn:microsoft.com/office/officeart/2005/8/layout/hierarchy3"/>
    <dgm:cxn modelId="{EFA1DC4F-4223-4A22-B318-AE936D5C13AA}" type="presParOf" srcId="{107B37E0-3862-4107-BB28-BED5EEB86A6A}" destId="{1C06CC6C-6925-4016-B709-9515BF3D986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5645" y="16193"/>
          <a:ext cx="2229530" cy="1114765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CCA4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Personal Pronouns</a:t>
          </a:r>
        </a:p>
      </dsp:txBody>
      <dsp:txXfrm>
        <a:off x="38295" y="48843"/>
        <a:ext cx="2164230" cy="1049465"/>
      </dsp:txXfrm>
    </dsp:sp>
    <dsp:sp modelId="{9637E363-50DC-4636-B37F-59BFEC814206}">
      <dsp:nvSpPr>
        <dsp:cNvPr id="0" name=""/>
        <dsp:cNvSpPr/>
      </dsp:nvSpPr>
      <dsp:spPr>
        <a:xfrm>
          <a:off x="228598" y="1130959"/>
          <a:ext cx="222953" cy="83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6073"/>
              </a:lnTo>
              <a:lnTo>
                <a:pt x="222953" y="83607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451551" y="1409650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Rename a specific noun</a:t>
          </a:r>
        </a:p>
      </dsp:txBody>
      <dsp:txXfrm>
        <a:off x="484201" y="1442300"/>
        <a:ext cx="1718324" cy="1049465"/>
      </dsp:txXfrm>
    </dsp:sp>
    <dsp:sp modelId="{30087BED-0356-4C0F-AD79-C6AE1E467231}">
      <dsp:nvSpPr>
        <dsp:cNvPr id="0" name=""/>
        <dsp:cNvSpPr/>
      </dsp:nvSpPr>
      <dsp:spPr>
        <a:xfrm>
          <a:off x="228598" y="1130959"/>
          <a:ext cx="222953" cy="2229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530"/>
              </a:lnTo>
              <a:lnTo>
                <a:pt x="222953" y="222953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451551" y="2803106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Examples: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I, my, they</a:t>
          </a:r>
        </a:p>
      </dsp:txBody>
      <dsp:txXfrm>
        <a:off x="484201" y="2835756"/>
        <a:ext cx="1718324" cy="1049465"/>
      </dsp:txXfrm>
    </dsp:sp>
    <dsp:sp modelId="{C83F8F6C-9522-42FF-A6B7-3632983ECB21}">
      <dsp:nvSpPr>
        <dsp:cNvPr id="0" name=""/>
        <dsp:cNvSpPr/>
      </dsp:nvSpPr>
      <dsp:spPr>
        <a:xfrm>
          <a:off x="2740655" y="5882"/>
          <a:ext cx="2287431" cy="1114765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CCA4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Relative Pronouns</a:t>
          </a:r>
        </a:p>
      </dsp:txBody>
      <dsp:txXfrm>
        <a:off x="2773305" y="38532"/>
        <a:ext cx="2222131" cy="1049465"/>
      </dsp:txXfrm>
    </dsp:sp>
    <dsp:sp modelId="{6E2963D9-2178-4D04-8BAC-83F133D26EBD}">
      <dsp:nvSpPr>
        <dsp:cNvPr id="0" name=""/>
        <dsp:cNvSpPr/>
      </dsp:nvSpPr>
      <dsp:spPr>
        <a:xfrm>
          <a:off x="2969398" y="1120647"/>
          <a:ext cx="280646" cy="846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385"/>
              </a:lnTo>
              <a:lnTo>
                <a:pt x="280646" y="8463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250045" y="1409650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Introduce relative clauses</a:t>
          </a:r>
        </a:p>
      </dsp:txBody>
      <dsp:txXfrm>
        <a:off x="3282695" y="1442300"/>
        <a:ext cx="1718324" cy="1049465"/>
      </dsp:txXfrm>
    </dsp:sp>
    <dsp:sp modelId="{4D59B97B-C595-4F6A-AA74-9BEE06F323AC}">
      <dsp:nvSpPr>
        <dsp:cNvPr id="0" name=""/>
        <dsp:cNvSpPr/>
      </dsp:nvSpPr>
      <dsp:spPr>
        <a:xfrm>
          <a:off x="2969398" y="1120647"/>
          <a:ext cx="280646" cy="2239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9842"/>
              </a:lnTo>
              <a:lnTo>
                <a:pt x="280646" y="223984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250045" y="2803106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Examples: that, which, who</a:t>
          </a:r>
        </a:p>
      </dsp:txBody>
      <dsp:txXfrm>
        <a:off x="3282695" y="2835756"/>
        <a:ext cx="1718324" cy="1049465"/>
      </dsp:txXfrm>
    </dsp:sp>
    <dsp:sp modelId="{531080E3-6C0B-4925-A3EC-0C88BF233F2C}">
      <dsp:nvSpPr>
        <dsp:cNvPr id="0" name=""/>
        <dsp:cNvSpPr/>
      </dsp:nvSpPr>
      <dsp:spPr>
        <a:xfrm>
          <a:off x="5637372" y="16193"/>
          <a:ext cx="2229530" cy="1114765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38100" cap="flat" cmpd="sng" algn="ctr">
          <a:solidFill>
            <a:srgbClr val="CCA4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Indefinite Pronouns</a:t>
          </a:r>
        </a:p>
      </dsp:txBody>
      <dsp:txXfrm>
        <a:off x="5670022" y="48843"/>
        <a:ext cx="2164230" cy="1049465"/>
      </dsp:txXfrm>
    </dsp:sp>
    <dsp:sp modelId="{782C7082-CCC9-41D7-A14E-039154B7A0BD}">
      <dsp:nvSpPr>
        <dsp:cNvPr id="0" name=""/>
        <dsp:cNvSpPr/>
      </dsp:nvSpPr>
      <dsp:spPr>
        <a:xfrm>
          <a:off x="5860325" y="1130959"/>
          <a:ext cx="222953" cy="83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6073"/>
              </a:lnTo>
              <a:lnTo>
                <a:pt x="222953" y="83607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C655D-EEB8-40DA-A2D7-AE48585849AB}">
      <dsp:nvSpPr>
        <dsp:cNvPr id="0" name=""/>
        <dsp:cNvSpPr/>
      </dsp:nvSpPr>
      <dsp:spPr>
        <a:xfrm>
          <a:off x="6083278" y="1409650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>
              <a:solidFill>
                <a:schemeClr val="tx1"/>
              </a:solidFill>
            </a:rPr>
            <a:t>Refer to nouns in a general way</a:t>
          </a:r>
        </a:p>
      </dsp:txBody>
      <dsp:txXfrm>
        <a:off x="6115928" y="1442300"/>
        <a:ext cx="1718324" cy="1049465"/>
      </dsp:txXfrm>
    </dsp:sp>
    <dsp:sp modelId="{0C40EB86-8140-490F-9329-2142585E7D5B}">
      <dsp:nvSpPr>
        <dsp:cNvPr id="0" name=""/>
        <dsp:cNvSpPr/>
      </dsp:nvSpPr>
      <dsp:spPr>
        <a:xfrm>
          <a:off x="5860325" y="1130959"/>
          <a:ext cx="222953" cy="2229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530"/>
              </a:lnTo>
              <a:lnTo>
                <a:pt x="222953" y="222953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6CC6C-6925-4016-B709-9515BF3D9866}">
      <dsp:nvSpPr>
        <dsp:cNvPr id="0" name=""/>
        <dsp:cNvSpPr/>
      </dsp:nvSpPr>
      <dsp:spPr>
        <a:xfrm>
          <a:off x="6083278" y="2803106"/>
          <a:ext cx="1783624" cy="1114765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>
              <a:solidFill>
                <a:schemeClr val="tx1"/>
              </a:solidFill>
            </a:rPr>
            <a:t>Examples:  all, many, something</a:t>
          </a:r>
        </a:p>
      </dsp:txBody>
      <dsp:txXfrm>
        <a:off x="6115928" y="2835756"/>
        <a:ext cx="1718324" cy="1049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9ADE1-5DEA-4B99-8854-D1F88284AEF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2B69C-C827-44B9-B6E3-3175FBCE6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05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40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4FEF1-7584-4354-BF03-74C82075A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B89AD-4543-4708-9D3F-1341A9B49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62A22-A857-4AA9-9BC1-89C0EC719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FDABA-1138-41BF-BD72-C5EE4C1D6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5E38C-968B-42EC-A37F-404485825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4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FB68B-5F57-4380-9247-31FD039BA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FEC72-A81F-4C9D-8767-4F3BE9784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603DB-4139-4465-BAAC-74D619865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95794-E3B8-4BC3-BADC-BC1239DD1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4F14A-CFCD-4410-99D6-80E564E8E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7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62C883-049D-48C0-9054-09603CB1F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DA21-C5E3-4DF1-B037-DF5940738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AC102-09F2-4465-BC83-6C397DEB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E7F24-8A6D-4F85-B111-40F72480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65955-9966-46C8-8215-45362F5D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55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1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92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5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02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99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90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61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8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A54FD-BC6D-460F-9847-C4ED8CFA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84ECF-7F39-417E-9F43-4E862B907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55BAD-A888-4078-B1C0-10F62C9B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BE2E3-2F1A-4549-A396-55301209C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0010D-E8C7-477D-BD6D-6576F01DD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82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20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786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6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57757-6030-4149-88F8-14FDCAAB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1FCD56-25D6-4A5F-AF7C-E9775B6E0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8C2A8-0E66-4BE0-BCB9-4356A9356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5577E-797D-40F1-8885-DC6321B7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E5578-92B8-4592-9865-0BD76FCC8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8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1ABB1-0F6D-44D4-98EF-98C28702D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20F08-967D-41D3-BDC3-ABAE6ED06A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DC0A3-381A-45B5-B257-DB9BBDCDB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48464-00AE-4226-B0C4-A755FCD42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121C7D-B71B-4B2B-AD2B-AD126426B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660EC-8B39-4A5C-966B-98214CE3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97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6EEC-B4EC-451E-B791-6167B37C7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EFB04-7E99-4F33-B81A-2A74EBD9B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ADC8B-0EB4-47EA-9542-83ABF6D3A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9EACEC-6FEB-454F-957E-4624427C00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D363DD-ED9E-4D5C-B2E9-C423B6774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3CB42-8272-4C6A-8772-D5F411EC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227C9-D581-48AD-A425-EACC5E66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D34F82-57C2-49EC-A5D4-F01C6838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2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562A-2730-4851-87EF-4EBEB61CF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4C6EC-A9D2-441B-825D-32E8FF55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01B7B-5DBC-48E0-A128-8D6136254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8270B7-0ECF-443E-9C8C-FF5FCB39A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1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5BB594-F229-4D6C-A490-BDBEC6A99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FF38DC-BAEB-448B-92AA-C5D71B73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889BF-546A-419E-BCF7-B804F9694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5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A4F65-0D37-48A4-B5EB-AF5F5F35F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7A62D-C842-428C-8C50-B9AEBEDFA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F2299-2BA6-4C80-B73B-4B1366D1A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80C2F-007F-4516-B9B0-DE5178588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EDFD3-41F1-491C-907C-F0BC910FB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03BAA-72A5-42CA-9417-D3FD0DF6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2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44CA7-F825-4BB4-8761-EB61FA644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04F237-2979-4CC2-84D2-3DE42D27E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F475AF-CDDA-43A0-8C60-96A3ABF25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E4FC-10DC-4F88-8015-C1C5AFE1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740C6-5808-48BA-ACCB-3DD1BB0E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B789F-FBE7-4A14-9115-C0B83E58A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6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CB628B-7A68-4A49-90CB-15A6E6207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8915E-141D-445D-8992-5158F1977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84119-9A64-42E7-BA70-D8EF0AC24A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3E80D-48FE-4309-891B-5F60ED8D2F31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84069-609B-4B50-8090-C8264CC66E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272AF-BBFA-4221-BD48-6F53EFB81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660FE-F012-4901-AA5D-D26BC2D46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1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3920" y="2281079"/>
            <a:ext cx="104241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the Characteristics of Sentences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2" y="2307845"/>
            <a:ext cx="2278198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Past Tense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Present Tense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Future Tense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307844"/>
            <a:ext cx="6156960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Linda </a:t>
            </a:r>
            <a:r>
              <a:rPr lang="en-US" sz="2400" b="1" dirty="0">
                <a:solidFill>
                  <a:srgbClr val="323542"/>
                </a:solidFill>
              </a:rPr>
              <a:t>ate </a:t>
            </a:r>
            <a:r>
              <a:rPr lang="en-US" sz="2400" dirty="0">
                <a:solidFill>
                  <a:srgbClr val="323542"/>
                </a:solidFill>
              </a:rPr>
              <a:t>chocolate for breakfast.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</a:t>
            </a:r>
            <a:r>
              <a:rPr lang="en-US" sz="2400" b="1" dirty="0">
                <a:solidFill>
                  <a:srgbClr val="323542"/>
                </a:solidFill>
              </a:rPr>
              <a:t>sing </a:t>
            </a:r>
            <a:r>
              <a:rPr lang="en-US" sz="2400" dirty="0">
                <a:solidFill>
                  <a:srgbClr val="323542"/>
                </a:solidFill>
              </a:rPr>
              <a:t>in the shower.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class </a:t>
            </a:r>
            <a:r>
              <a:rPr lang="en-US" sz="2400" b="1" dirty="0">
                <a:solidFill>
                  <a:srgbClr val="323542"/>
                </a:solidFill>
              </a:rPr>
              <a:t>will end </a:t>
            </a:r>
            <a:r>
              <a:rPr lang="en-US" sz="2400" dirty="0">
                <a:solidFill>
                  <a:srgbClr val="323542"/>
                </a:solidFill>
              </a:rPr>
              <a:t>in five minutes.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9CF072-6A2F-4351-A4B9-56170B9697A6}"/>
              </a:ext>
            </a:extLst>
          </p:cNvPr>
          <p:cNvSpPr txBox="1"/>
          <p:nvPr/>
        </p:nvSpPr>
        <p:spPr>
          <a:xfrm>
            <a:off x="1874976" y="1209757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Basic Verb Tenses:</a:t>
            </a:r>
          </a:p>
        </p:txBody>
      </p:sp>
    </p:spTree>
    <p:extLst>
      <p:ext uri="{BB962C8B-B14F-4D97-AF65-F5344CB8AC3E}">
        <p14:creationId xmlns:p14="http://schemas.microsoft.com/office/powerpoint/2010/main" val="165774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2066922" y="1449943"/>
            <a:ext cx="8058154" cy="822992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52658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Adjectives: </a:t>
              </a:r>
              <a:r>
                <a:rPr lang="en-US" sz="2400" dirty="0"/>
                <a:t>Used to describe nouns or pronouns</a:t>
              </a:r>
              <a:endParaRPr lang="en-US" sz="2400" b="1" dirty="0"/>
            </a:p>
          </p:txBody>
        </p:sp>
      </p:grpSp>
      <p:grpSp>
        <p:nvGrpSpPr>
          <p:cNvPr id="18" name="Group 33">
            <a:extLst>
              <a:ext uri="{FF2B5EF4-FFF2-40B4-BE49-F238E27FC236}">
                <a16:creationId xmlns:a16="http://schemas.microsoft.com/office/drawing/2014/main" id="{F6D864A3-645E-4929-9B37-99BC0E95F710}"/>
              </a:ext>
            </a:extLst>
          </p:cNvPr>
          <p:cNvGrpSpPr/>
          <p:nvPr/>
        </p:nvGrpSpPr>
        <p:grpSpPr>
          <a:xfrm>
            <a:off x="2065794" y="3429000"/>
            <a:ext cx="8058154" cy="822992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DAE0AC7-E09A-411D-9971-DB77EC3FF92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AD60492-D1C8-446A-9D53-337DAAB94812}"/>
                </a:ext>
              </a:extLst>
            </p:cNvPr>
            <p:cNvSpPr txBox="1"/>
            <p:nvPr/>
          </p:nvSpPr>
          <p:spPr>
            <a:xfrm>
              <a:off x="667087" y="1942890"/>
              <a:ext cx="7807571" cy="452658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Adverbs: </a:t>
              </a:r>
              <a:r>
                <a:rPr lang="en-US" sz="2400" dirty="0"/>
                <a:t>Used to describe verbs, adjectives, or other adverbs</a:t>
              </a:r>
              <a:endParaRPr lang="en-US" sz="2400" b="1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72C357F-9763-46C4-8068-D5552012310A}"/>
              </a:ext>
            </a:extLst>
          </p:cNvPr>
          <p:cNvSpPr txBox="1"/>
          <p:nvPr/>
        </p:nvSpPr>
        <p:spPr>
          <a:xfrm>
            <a:off x="2065794" y="2575120"/>
            <a:ext cx="78075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Example: </a:t>
            </a: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orange </a:t>
            </a:r>
            <a:r>
              <a:rPr lang="en-US" sz="2400" dirty="0">
                <a:solidFill>
                  <a:srgbClr val="323542"/>
                </a:solidFill>
              </a:rPr>
              <a:t>bandana covered his eyes.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0D3018-F92D-4D60-8159-3783ABEECFA5}"/>
              </a:ext>
            </a:extLst>
          </p:cNvPr>
          <p:cNvSpPr txBox="1"/>
          <p:nvPr/>
        </p:nvSpPr>
        <p:spPr>
          <a:xfrm>
            <a:off x="2065794" y="4618081"/>
            <a:ext cx="78075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Example: </a:t>
            </a:r>
            <a:r>
              <a:rPr lang="en-US" sz="2400" dirty="0">
                <a:solidFill>
                  <a:srgbClr val="323542"/>
                </a:solidFill>
              </a:rPr>
              <a:t>The dancer twirled </a:t>
            </a:r>
            <a:r>
              <a:rPr lang="en-US" sz="2400" b="1" dirty="0">
                <a:solidFill>
                  <a:srgbClr val="323542"/>
                </a:solidFill>
              </a:rPr>
              <a:t>gracefully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  <a:endParaRPr lang="en-US" sz="24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69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5DFD716-23A8-49AE-987F-953CE2367BFD}"/>
              </a:ext>
            </a:extLst>
          </p:cNvPr>
          <p:cNvSpPr/>
          <p:nvPr/>
        </p:nvSpPr>
        <p:spPr>
          <a:xfrm>
            <a:off x="6635931" y="2795593"/>
            <a:ext cx="496388" cy="646331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46677" y="2821719"/>
            <a:ext cx="629864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/>
              <a:t>My favorite actor is </a:t>
            </a:r>
            <a:r>
              <a:rPr lang="en-US" sz="3600" u="sng" dirty="0"/>
              <a:t>in the movie</a:t>
            </a:r>
            <a:r>
              <a:rPr lang="en-US" sz="3600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8564CC-180F-4ABC-833D-BD99F31D38FC}"/>
              </a:ext>
            </a:extLst>
          </p:cNvPr>
          <p:cNvSpPr/>
          <p:nvPr/>
        </p:nvSpPr>
        <p:spPr>
          <a:xfrm>
            <a:off x="2066922" y="1449943"/>
            <a:ext cx="8058154" cy="822992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Prepositions: </a:t>
            </a:r>
            <a:r>
              <a:rPr lang="en-US" sz="2400" dirty="0">
                <a:solidFill>
                  <a:schemeClr val="tx1"/>
                </a:solidFill>
              </a:rPr>
              <a:t>Show relationships among people, places, things, events, and ideas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Up Arrow 20">
            <a:extLst>
              <a:ext uri="{FF2B5EF4-FFF2-40B4-BE49-F238E27FC236}">
                <a16:creationId xmlns:a16="http://schemas.microsoft.com/office/drawing/2014/main" id="{4EBD7558-919F-49B6-A9E6-65295303070E}"/>
              </a:ext>
            </a:extLst>
          </p:cNvPr>
          <p:cNvSpPr/>
          <p:nvPr/>
        </p:nvSpPr>
        <p:spPr>
          <a:xfrm>
            <a:off x="7468669" y="3441924"/>
            <a:ext cx="661012" cy="738130"/>
          </a:xfrm>
          <a:prstGeom prst="upArrow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B7D2E6-B25B-43D8-891E-BAB716E19682}"/>
              </a:ext>
            </a:extLst>
          </p:cNvPr>
          <p:cNvSpPr/>
          <p:nvPr/>
        </p:nvSpPr>
        <p:spPr>
          <a:xfrm>
            <a:off x="6494479" y="4016834"/>
            <a:ext cx="2609389" cy="606206"/>
          </a:xfrm>
          <a:prstGeom prst="rect">
            <a:avLst/>
          </a:prstGeom>
          <a:solidFill>
            <a:srgbClr val="CCA49C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646868-C565-47C8-8BD9-36C7E29AAA63}"/>
              </a:ext>
            </a:extLst>
          </p:cNvPr>
          <p:cNvSpPr txBox="1"/>
          <p:nvPr/>
        </p:nvSpPr>
        <p:spPr>
          <a:xfrm>
            <a:off x="6533498" y="4155311"/>
            <a:ext cx="2531353" cy="400110"/>
          </a:xfrm>
          <a:prstGeom prst="rect">
            <a:avLst/>
          </a:prstGeom>
          <a:solidFill>
            <a:srgbClr val="CCA49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Prepositional Phrase</a:t>
            </a:r>
          </a:p>
        </p:txBody>
      </p:sp>
    </p:spTree>
    <p:extLst>
      <p:ext uri="{BB962C8B-B14F-4D97-AF65-F5344CB8AC3E}">
        <p14:creationId xmlns:p14="http://schemas.microsoft.com/office/powerpoint/2010/main" val="1443061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9D3E4EE-4634-4341-902B-91031D5F262B}"/>
              </a:ext>
            </a:extLst>
          </p:cNvPr>
          <p:cNvGrpSpPr/>
          <p:nvPr/>
        </p:nvGrpSpPr>
        <p:grpSpPr>
          <a:xfrm>
            <a:off x="4618315" y="1530134"/>
            <a:ext cx="2955369" cy="3720433"/>
            <a:chOff x="4719315" y="2236424"/>
            <a:chExt cx="3822429" cy="416101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F63EA3A2-C71F-44C0-91D5-408E6272ADD1}"/>
                </a:ext>
              </a:extLst>
            </p:cNvPr>
            <p:cNvSpPr/>
            <p:nvPr/>
          </p:nvSpPr>
          <p:spPr>
            <a:xfrm>
              <a:off x="4719315" y="2236424"/>
              <a:ext cx="3822429" cy="4161010"/>
            </a:xfrm>
            <a:custGeom>
              <a:avLst/>
              <a:gdLst>
                <a:gd name="connsiteX0" fmla="*/ 0 w 3822429"/>
                <a:gd name="connsiteY0" fmla="*/ 382243 h 4161010"/>
                <a:gd name="connsiteX1" fmla="*/ 382243 w 3822429"/>
                <a:gd name="connsiteY1" fmla="*/ 0 h 4161010"/>
                <a:gd name="connsiteX2" fmla="*/ 3440186 w 3822429"/>
                <a:gd name="connsiteY2" fmla="*/ 0 h 4161010"/>
                <a:gd name="connsiteX3" fmla="*/ 3822429 w 3822429"/>
                <a:gd name="connsiteY3" fmla="*/ 382243 h 4161010"/>
                <a:gd name="connsiteX4" fmla="*/ 3822429 w 3822429"/>
                <a:gd name="connsiteY4" fmla="*/ 3778767 h 4161010"/>
                <a:gd name="connsiteX5" fmla="*/ 3440186 w 3822429"/>
                <a:gd name="connsiteY5" fmla="*/ 4161010 h 4161010"/>
                <a:gd name="connsiteX6" fmla="*/ 382243 w 3822429"/>
                <a:gd name="connsiteY6" fmla="*/ 4161010 h 4161010"/>
                <a:gd name="connsiteX7" fmla="*/ 0 w 3822429"/>
                <a:gd name="connsiteY7" fmla="*/ 3778767 h 4161010"/>
                <a:gd name="connsiteX8" fmla="*/ 0 w 3822429"/>
                <a:gd name="connsiteY8" fmla="*/ 382243 h 4161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22429" h="4161010">
                  <a:moveTo>
                    <a:pt x="0" y="382243"/>
                  </a:moveTo>
                  <a:cubicBezTo>
                    <a:pt x="0" y="171136"/>
                    <a:pt x="171136" y="0"/>
                    <a:pt x="382243" y="0"/>
                  </a:cubicBezTo>
                  <a:lnTo>
                    <a:pt x="3440186" y="0"/>
                  </a:lnTo>
                  <a:cubicBezTo>
                    <a:pt x="3651293" y="0"/>
                    <a:pt x="3822429" y="171136"/>
                    <a:pt x="3822429" y="382243"/>
                  </a:cubicBezTo>
                  <a:lnTo>
                    <a:pt x="3822429" y="3778767"/>
                  </a:lnTo>
                  <a:cubicBezTo>
                    <a:pt x="3822429" y="3989874"/>
                    <a:pt x="3651293" y="4161010"/>
                    <a:pt x="3440186" y="4161010"/>
                  </a:cubicBezTo>
                  <a:lnTo>
                    <a:pt x="382243" y="4161010"/>
                  </a:lnTo>
                  <a:cubicBezTo>
                    <a:pt x="171136" y="4161010"/>
                    <a:pt x="0" y="3989874"/>
                    <a:pt x="0" y="3778767"/>
                  </a:cubicBezTo>
                  <a:lnTo>
                    <a:pt x="0" y="382243"/>
                  </a:lnTo>
                  <a:close/>
                </a:path>
              </a:pathLst>
            </a:custGeom>
            <a:solidFill>
              <a:srgbClr val="314C57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7170" tIns="217170" rIns="217170" bIns="3129877" numCol="1" spcCol="1270" anchor="ctr" anchorCtr="0">
              <a:noAutofit/>
            </a:bodyPr>
            <a:lstStyle/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en-US" sz="3200" b="1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3200" b="1" dirty="0">
                  <a:solidFill>
                    <a:schemeClr val="bg1"/>
                  </a:solidFill>
                  <a:latin typeface="Calibri" panose="020F0502020204030204"/>
                </a:rPr>
                <a:t>Subordinating</a:t>
              </a: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Calibri" panose="020F0502020204030204"/>
                </a:rPr>
                <a:t>Conjunctions</a:t>
              </a: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CFC0CDCE-08E1-456B-92DC-326F092C9DC4}"/>
                </a:ext>
              </a:extLst>
            </p:cNvPr>
            <p:cNvSpPr/>
            <p:nvPr/>
          </p:nvSpPr>
          <p:spPr>
            <a:xfrm>
              <a:off x="5097584" y="3620910"/>
              <a:ext cx="3057943" cy="999219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28575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346" tIns="112946" rIns="138346" bIns="112946" numCol="1" spcCol="1270" anchor="ctr" anchorCtr="0">
              <a:noAutofit/>
            </a:bodyPr>
            <a:lstStyle/>
            <a:p>
              <a:pPr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Introduce dependent clauses</a:t>
              </a: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5F51AC8F-6BB3-4FD0-B8C8-0E34404CD8AE}"/>
                </a:ext>
              </a:extLst>
            </p:cNvPr>
            <p:cNvSpPr/>
            <p:nvPr/>
          </p:nvSpPr>
          <p:spPr>
            <a:xfrm>
              <a:off x="5097583" y="4858648"/>
              <a:ext cx="3057943" cy="1206283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186" tIns="105326" rIns="128186" bIns="105326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I cannot go on the trip </a:t>
              </a: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unless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I get a ride.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11A5AE7-2CBC-4D3B-A30E-4BCC2993905A}"/>
              </a:ext>
            </a:extLst>
          </p:cNvPr>
          <p:cNvGrpSpPr/>
          <p:nvPr/>
        </p:nvGrpSpPr>
        <p:grpSpPr>
          <a:xfrm>
            <a:off x="7712632" y="1518851"/>
            <a:ext cx="2955369" cy="3720433"/>
            <a:chOff x="4719315" y="2236424"/>
            <a:chExt cx="3822429" cy="4161010"/>
          </a:xfrm>
        </p:grpSpPr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5599E3E7-E398-44B5-A589-B99831BFDF9E}"/>
                </a:ext>
              </a:extLst>
            </p:cNvPr>
            <p:cNvSpPr/>
            <p:nvPr/>
          </p:nvSpPr>
          <p:spPr>
            <a:xfrm>
              <a:off x="4719315" y="2236424"/>
              <a:ext cx="3822429" cy="4161010"/>
            </a:xfrm>
            <a:custGeom>
              <a:avLst/>
              <a:gdLst>
                <a:gd name="connsiteX0" fmla="*/ 0 w 3822429"/>
                <a:gd name="connsiteY0" fmla="*/ 382243 h 4161010"/>
                <a:gd name="connsiteX1" fmla="*/ 382243 w 3822429"/>
                <a:gd name="connsiteY1" fmla="*/ 0 h 4161010"/>
                <a:gd name="connsiteX2" fmla="*/ 3440186 w 3822429"/>
                <a:gd name="connsiteY2" fmla="*/ 0 h 4161010"/>
                <a:gd name="connsiteX3" fmla="*/ 3822429 w 3822429"/>
                <a:gd name="connsiteY3" fmla="*/ 382243 h 4161010"/>
                <a:gd name="connsiteX4" fmla="*/ 3822429 w 3822429"/>
                <a:gd name="connsiteY4" fmla="*/ 3778767 h 4161010"/>
                <a:gd name="connsiteX5" fmla="*/ 3440186 w 3822429"/>
                <a:gd name="connsiteY5" fmla="*/ 4161010 h 4161010"/>
                <a:gd name="connsiteX6" fmla="*/ 382243 w 3822429"/>
                <a:gd name="connsiteY6" fmla="*/ 4161010 h 4161010"/>
                <a:gd name="connsiteX7" fmla="*/ 0 w 3822429"/>
                <a:gd name="connsiteY7" fmla="*/ 3778767 h 4161010"/>
                <a:gd name="connsiteX8" fmla="*/ 0 w 3822429"/>
                <a:gd name="connsiteY8" fmla="*/ 382243 h 4161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22429" h="4161010">
                  <a:moveTo>
                    <a:pt x="0" y="382243"/>
                  </a:moveTo>
                  <a:cubicBezTo>
                    <a:pt x="0" y="171136"/>
                    <a:pt x="171136" y="0"/>
                    <a:pt x="382243" y="0"/>
                  </a:cubicBezTo>
                  <a:lnTo>
                    <a:pt x="3440186" y="0"/>
                  </a:lnTo>
                  <a:cubicBezTo>
                    <a:pt x="3651293" y="0"/>
                    <a:pt x="3822429" y="171136"/>
                    <a:pt x="3822429" y="382243"/>
                  </a:cubicBezTo>
                  <a:lnTo>
                    <a:pt x="3822429" y="3778767"/>
                  </a:lnTo>
                  <a:cubicBezTo>
                    <a:pt x="3822429" y="3989874"/>
                    <a:pt x="3651293" y="4161010"/>
                    <a:pt x="3440186" y="4161010"/>
                  </a:cubicBezTo>
                  <a:lnTo>
                    <a:pt x="382243" y="4161010"/>
                  </a:lnTo>
                  <a:cubicBezTo>
                    <a:pt x="171136" y="4161010"/>
                    <a:pt x="0" y="3989874"/>
                    <a:pt x="0" y="3778767"/>
                  </a:cubicBezTo>
                  <a:lnTo>
                    <a:pt x="0" y="382243"/>
                  </a:lnTo>
                  <a:close/>
                </a:path>
              </a:pathLst>
            </a:custGeom>
            <a:solidFill>
              <a:srgbClr val="314C57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7170" tIns="217170" rIns="217170" bIns="3129877" numCol="1" spcCol="1270" anchor="ctr" anchorCtr="0">
              <a:noAutofit/>
            </a:bodyPr>
            <a:lstStyle/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en-US" sz="3200" b="1" dirty="0">
                <a:solidFill>
                  <a:schemeClr val="bg1"/>
                </a:solidFill>
                <a:latin typeface="Calibri" panose="020F0502020204030204"/>
              </a:endParaRPr>
            </a:p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3200" b="1" dirty="0">
                  <a:solidFill>
                    <a:schemeClr val="bg1"/>
                  </a:solidFill>
                  <a:latin typeface="Calibri" panose="020F0502020204030204"/>
                </a:rPr>
                <a:t>Correlative Conjunctions</a:t>
              </a:r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72783B62-9A02-4755-A1A8-7222F47BA354}"/>
                </a:ext>
              </a:extLst>
            </p:cNvPr>
            <p:cNvSpPr/>
            <p:nvPr/>
          </p:nvSpPr>
          <p:spPr>
            <a:xfrm>
              <a:off x="5097584" y="3620910"/>
              <a:ext cx="3057943" cy="999219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28575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346" tIns="112946" rIns="138346" bIns="112946" numCol="1" spcCol="1270" anchor="ctr" anchorCtr="0">
              <a:noAutofit/>
            </a:bodyPr>
            <a:lstStyle/>
            <a:p>
              <a:pPr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Work in pairs to specify relationships</a:t>
              </a:r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DA7452BB-73F2-4FAE-A039-37A154E972D8}"/>
                </a:ext>
              </a:extLst>
            </p:cNvPr>
            <p:cNvSpPr/>
            <p:nvPr/>
          </p:nvSpPr>
          <p:spPr>
            <a:xfrm>
              <a:off x="5097583" y="4858648"/>
              <a:ext cx="3057943" cy="1218902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186" tIns="105326" rIns="128186" bIns="105326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Neither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 the owl </a:t>
              </a: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nor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the sloth was awake during my zoo visit.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7447E7F-0348-4DC3-B81D-B32038A97E1A}"/>
              </a:ext>
            </a:extLst>
          </p:cNvPr>
          <p:cNvGrpSpPr/>
          <p:nvPr/>
        </p:nvGrpSpPr>
        <p:grpSpPr>
          <a:xfrm>
            <a:off x="1523999" y="1518850"/>
            <a:ext cx="2955369" cy="3720433"/>
            <a:chOff x="4719315" y="2236424"/>
            <a:chExt cx="3822429" cy="4161010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7DEFC8C8-4C45-4A10-803D-665C7F746967}"/>
                </a:ext>
              </a:extLst>
            </p:cNvPr>
            <p:cNvSpPr/>
            <p:nvPr/>
          </p:nvSpPr>
          <p:spPr>
            <a:xfrm>
              <a:off x="4719315" y="2236424"/>
              <a:ext cx="3822429" cy="4161010"/>
            </a:xfrm>
            <a:custGeom>
              <a:avLst/>
              <a:gdLst>
                <a:gd name="connsiteX0" fmla="*/ 0 w 3822429"/>
                <a:gd name="connsiteY0" fmla="*/ 382243 h 4161010"/>
                <a:gd name="connsiteX1" fmla="*/ 382243 w 3822429"/>
                <a:gd name="connsiteY1" fmla="*/ 0 h 4161010"/>
                <a:gd name="connsiteX2" fmla="*/ 3440186 w 3822429"/>
                <a:gd name="connsiteY2" fmla="*/ 0 h 4161010"/>
                <a:gd name="connsiteX3" fmla="*/ 3822429 w 3822429"/>
                <a:gd name="connsiteY3" fmla="*/ 382243 h 4161010"/>
                <a:gd name="connsiteX4" fmla="*/ 3822429 w 3822429"/>
                <a:gd name="connsiteY4" fmla="*/ 3778767 h 4161010"/>
                <a:gd name="connsiteX5" fmla="*/ 3440186 w 3822429"/>
                <a:gd name="connsiteY5" fmla="*/ 4161010 h 4161010"/>
                <a:gd name="connsiteX6" fmla="*/ 382243 w 3822429"/>
                <a:gd name="connsiteY6" fmla="*/ 4161010 h 4161010"/>
                <a:gd name="connsiteX7" fmla="*/ 0 w 3822429"/>
                <a:gd name="connsiteY7" fmla="*/ 3778767 h 4161010"/>
                <a:gd name="connsiteX8" fmla="*/ 0 w 3822429"/>
                <a:gd name="connsiteY8" fmla="*/ 382243 h 4161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22429" h="4161010">
                  <a:moveTo>
                    <a:pt x="0" y="382243"/>
                  </a:moveTo>
                  <a:cubicBezTo>
                    <a:pt x="0" y="171136"/>
                    <a:pt x="171136" y="0"/>
                    <a:pt x="382243" y="0"/>
                  </a:cubicBezTo>
                  <a:lnTo>
                    <a:pt x="3440186" y="0"/>
                  </a:lnTo>
                  <a:cubicBezTo>
                    <a:pt x="3651293" y="0"/>
                    <a:pt x="3822429" y="171136"/>
                    <a:pt x="3822429" y="382243"/>
                  </a:cubicBezTo>
                  <a:lnTo>
                    <a:pt x="3822429" y="3778767"/>
                  </a:lnTo>
                  <a:cubicBezTo>
                    <a:pt x="3822429" y="3989874"/>
                    <a:pt x="3651293" y="4161010"/>
                    <a:pt x="3440186" y="4161010"/>
                  </a:cubicBezTo>
                  <a:lnTo>
                    <a:pt x="382243" y="4161010"/>
                  </a:lnTo>
                  <a:cubicBezTo>
                    <a:pt x="171136" y="4161010"/>
                    <a:pt x="0" y="3989874"/>
                    <a:pt x="0" y="3778767"/>
                  </a:cubicBezTo>
                  <a:lnTo>
                    <a:pt x="0" y="382243"/>
                  </a:lnTo>
                  <a:close/>
                </a:path>
              </a:pathLst>
            </a:custGeom>
            <a:solidFill>
              <a:srgbClr val="314C57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7170" tIns="217170" rIns="217170" bIns="3129877" numCol="1" spcCol="1270" anchor="ctr" anchorCtr="0">
              <a:noAutofit/>
            </a:bodyPr>
            <a:lstStyle/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en-US" sz="3200" b="1" dirty="0">
                <a:solidFill>
                  <a:schemeClr val="bg1"/>
                </a:solidFill>
                <a:latin typeface="Calibri" panose="020F0502020204030204"/>
              </a:endParaRPr>
            </a:p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3200" b="1" dirty="0">
                  <a:solidFill>
                    <a:schemeClr val="bg1"/>
                  </a:solidFill>
                  <a:latin typeface="Calibri" panose="020F0502020204030204"/>
                </a:rPr>
                <a:t>Coordinating Conjunctions</a:t>
              </a:r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D6B20447-109F-4664-9328-F37AEFED27CE}"/>
                </a:ext>
              </a:extLst>
            </p:cNvPr>
            <p:cNvSpPr/>
            <p:nvPr/>
          </p:nvSpPr>
          <p:spPr>
            <a:xfrm>
              <a:off x="5097583" y="3633531"/>
              <a:ext cx="3057943" cy="999218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28575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346" tIns="112946" rIns="138346" bIns="112946" numCol="1" spcCol="1270" anchor="ctr" anchorCtr="0">
              <a:noAutofit/>
            </a:bodyPr>
            <a:lstStyle/>
            <a:p>
              <a:pPr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Connect similar words, phrases, and clauses</a:t>
              </a:r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85059630-A8CD-4426-B31B-C3CB24EB53FA}"/>
                </a:ext>
              </a:extLst>
            </p:cNvPr>
            <p:cNvSpPr/>
            <p:nvPr/>
          </p:nvSpPr>
          <p:spPr>
            <a:xfrm>
              <a:off x="5097583" y="4858648"/>
              <a:ext cx="3057943" cy="1218903"/>
            </a:xfrm>
            <a:custGeom>
              <a:avLst/>
              <a:gdLst>
                <a:gd name="connsiteX0" fmla="*/ 0 w 3057943"/>
                <a:gd name="connsiteY0" fmla="*/ 125460 h 1254601"/>
                <a:gd name="connsiteX1" fmla="*/ 125460 w 3057943"/>
                <a:gd name="connsiteY1" fmla="*/ 0 h 1254601"/>
                <a:gd name="connsiteX2" fmla="*/ 2932483 w 3057943"/>
                <a:gd name="connsiteY2" fmla="*/ 0 h 1254601"/>
                <a:gd name="connsiteX3" fmla="*/ 3057943 w 3057943"/>
                <a:gd name="connsiteY3" fmla="*/ 125460 h 1254601"/>
                <a:gd name="connsiteX4" fmla="*/ 3057943 w 3057943"/>
                <a:gd name="connsiteY4" fmla="*/ 1129141 h 1254601"/>
                <a:gd name="connsiteX5" fmla="*/ 2932483 w 3057943"/>
                <a:gd name="connsiteY5" fmla="*/ 1254601 h 1254601"/>
                <a:gd name="connsiteX6" fmla="*/ 125460 w 3057943"/>
                <a:gd name="connsiteY6" fmla="*/ 1254601 h 1254601"/>
                <a:gd name="connsiteX7" fmla="*/ 0 w 3057943"/>
                <a:gd name="connsiteY7" fmla="*/ 1129141 h 1254601"/>
                <a:gd name="connsiteX8" fmla="*/ 0 w 3057943"/>
                <a:gd name="connsiteY8" fmla="*/ 125460 h 1254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7943" h="1254601">
                  <a:moveTo>
                    <a:pt x="0" y="125460"/>
                  </a:moveTo>
                  <a:cubicBezTo>
                    <a:pt x="0" y="56170"/>
                    <a:pt x="56170" y="0"/>
                    <a:pt x="125460" y="0"/>
                  </a:cubicBezTo>
                  <a:lnTo>
                    <a:pt x="2932483" y="0"/>
                  </a:lnTo>
                  <a:cubicBezTo>
                    <a:pt x="3001773" y="0"/>
                    <a:pt x="3057943" y="56170"/>
                    <a:pt x="3057943" y="125460"/>
                  </a:cubicBezTo>
                  <a:lnTo>
                    <a:pt x="3057943" y="1129141"/>
                  </a:lnTo>
                  <a:cubicBezTo>
                    <a:pt x="3057943" y="1198431"/>
                    <a:pt x="3001773" y="1254601"/>
                    <a:pt x="2932483" y="1254601"/>
                  </a:cubicBezTo>
                  <a:lnTo>
                    <a:pt x="125460" y="1254601"/>
                  </a:lnTo>
                  <a:cubicBezTo>
                    <a:pt x="56170" y="1254601"/>
                    <a:pt x="0" y="1198431"/>
                    <a:pt x="0" y="1129141"/>
                  </a:cubicBezTo>
                  <a:lnTo>
                    <a:pt x="0" y="12546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186" tIns="105326" rIns="128186" bIns="105326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I held the door, </a:t>
              </a: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and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you carried the box to my room.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4005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2066922" y="1449943"/>
            <a:ext cx="8058154" cy="822992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52658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Interjections: </a:t>
              </a:r>
              <a:r>
                <a:rPr lang="en-US" sz="2400" dirty="0"/>
                <a:t>Show emphasis or emotion</a:t>
              </a:r>
              <a:endParaRPr lang="en-US" sz="2400" b="1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72C357F-9763-46C4-8068-D5552012310A}"/>
              </a:ext>
            </a:extLst>
          </p:cNvPr>
          <p:cNvSpPr txBox="1"/>
          <p:nvPr/>
        </p:nvSpPr>
        <p:spPr>
          <a:xfrm>
            <a:off x="2066922" y="2831250"/>
            <a:ext cx="7807571" cy="13080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rgbClr val="323542"/>
                </a:solidFill>
              </a:rPr>
              <a:t>Example: Hi, </a:t>
            </a:r>
            <a:r>
              <a:rPr lang="en-US" sz="3200" dirty="0">
                <a:solidFill>
                  <a:srgbClr val="323542"/>
                </a:solidFill>
              </a:rPr>
              <a:t>Mom.</a:t>
            </a:r>
          </a:p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rgbClr val="323542"/>
                </a:solidFill>
              </a:rPr>
              <a:t>Example: Aha! </a:t>
            </a:r>
            <a:r>
              <a:rPr lang="en-US" sz="3200" dirty="0">
                <a:solidFill>
                  <a:srgbClr val="323542"/>
                </a:solidFill>
              </a:rPr>
              <a:t>I solved the puzzle! </a:t>
            </a:r>
            <a:endParaRPr lang="en-US" sz="32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4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021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429308"/>
            <a:ext cx="8429626" cy="3012062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1073"/>
              <a:ext cx="3325552" cy="20031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Subject: </a:t>
              </a:r>
              <a:r>
                <a:rPr lang="en-US" sz="3200" dirty="0">
                  <a:solidFill>
                    <a:schemeClr val="bg1"/>
                  </a:solidFill>
                </a:rPr>
                <a:t>Noun or  pronoun that indicates what the sentence is about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00253"/>
              <a:ext cx="3325552" cy="15247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Predicate: </a:t>
              </a:r>
              <a:r>
                <a:rPr lang="en-US" sz="3200" dirty="0">
                  <a:solidFill>
                    <a:schemeClr val="bg1"/>
                  </a:solidFill>
                </a:rPr>
                <a:t>Indicates what the subject is or does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5" y="2513007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C5BF7E-819A-4D02-A35A-E08FF22D2EFB}"/>
              </a:ext>
            </a:extLst>
          </p:cNvPr>
          <p:cNvSpPr txBox="1"/>
          <p:nvPr/>
        </p:nvSpPr>
        <p:spPr>
          <a:xfrm>
            <a:off x="2754781" y="4601552"/>
            <a:ext cx="668243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rgbClr val="323542"/>
                </a:solidFill>
              </a:rPr>
              <a:t>Example: You scored </a:t>
            </a:r>
            <a:r>
              <a:rPr lang="en-US" sz="3200" dirty="0">
                <a:solidFill>
                  <a:srgbClr val="323542"/>
                </a:solidFill>
              </a:rPr>
              <a:t>the most points.</a:t>
            </a:r>
            <a:endParaRPr lang="en-US" sz="32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43ACE9E-C003-47E1-8514-E143B85166F5}"/>
              </a:ext>
            </a:extLst>
          </p:cNvPr>
          <p:cNvSpPr/>
          <p:nvPr/>
        </p:nvSpPr>
        <p:spPr>
          <a:xfrm>
            <a:off x="2100189" y="3981759"/>
            <a:ext cx="916743" cy="41800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63D435-5A33-441A-9CB9-89BDC27206F7}"/>
              </a:ext>
            </a:extLst>
          </p:cNvPr>
          <p:cNvSpPr/>
          <p:nvPr/>
        </p:nvSpPr>
        <p:spPr>
          <a:xfrm>
            <a:off x="2153608" y="1934983"/>
            <a:ext cx="1018903" cy="41800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CA3096E-CE53-4BDF-9378-FC39ABACE61D}"/>
              </a:ext>
            </a:extLst>
          </p:cNvPr>
          <p:cNvSpPr/>
          <p:nvPr/>
        </p:nvSpPr>
        <p:spPr>
          <a:xfrm>
            <a:off x="5860218" y="2951120"/>
            <a:ext cx="314159" cy="38752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698DF51-106D-45BF-B2B1-F3CBAB18A8F7}"/>
              </a:ext>
            </a:extLst>
          </p:cNvPr>
          <p:cNvSpPr/>
          <p:nvPr/>
        </p:nvSpPr>
        <p:spPr>
          <a:xfrm>
            <a:off x="2050417" y="4949276"/>
            <a:ext cx="1803850" cy="418008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15007" y="1850878"/>
            <a:ext cx="7807571" cy="35702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solidFill>
                  <a:srgbClr val="323542"/>
                </a:solidFill>
              </a:rPr>
              <a:t>Pierre </a:t>
            </a:r>
            <a:r>
              <a:rPr lang="en-US" sz="2800" dirty="0">
                <a:solidFill>
                  <a:srgbClr val="323542"/>
                </a:solidFill>
              </a:rPr>
              <a:t>chased his cat toy.</a:t>
            </a: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rgbClr val="323542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323542"/>
                </a:solidFill>
              </a:rPr>
              <a:t>Before the movie started, </a:t>
            </a:r>
            <a:r>
              <a:rPr lang="en-US" sz="2800" b="1" dirty="0">
                <a:solidFill>
                  <a:srgbClr val="323542"/>
                </a:solidFill>
              </a:rPr>
              <a:t>I </a:t>
            </a:r>
            <a:r>
              <a:rPr lang="en-US" sz="2800" dirty="0">
                <a:solidFill>
                  <a:srgbClr val="323542"/>
                </a:solidFill>
              </a:rPr>
              <a:t>finished my popcorn.</a:t>
            </a:r>
          </a:p>
          <a:p>
            <a:pPr>
              <a:spcAft>
                <a:spcPts val="6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800" b="1" dirty="0">
                <a:solidFill>
                  <a:srgbClr val="323542"/>
                </a:solidFill>
              </a:rPr>
              <a:t>(You) </a:t>
            </a:r>
            <a:r>
              <a:rPr lang="en-US" sz="2800" dirty="0">
                <a:solidFill>
                  <a:srgbClr val="323542"/>
                </a:solidFill>
              </a:rPr>
              <a:t>Come home immediately! </a:t>
            </a:r>
          </a:p>
          <a:p>
            <a:pPr>
              <a:spcAft>
                <a:spcPts val="600"/>
              </a:spcAft>
            </a:pPr>
            <a:endParaRPr lang="en-US" sz="2800" b="1" dirty="0">
              <a:solidFill>
                <a:srgbClr val="323542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800" b="1" dirty="0">
                <a:solidFill>
                  <a:srgbClr val="323542"/>
                </a:solidFill>
              </a:rPr>
              <a:t>Mary and I </a:t>
            </a:r>
            <a:r>
              <a:rPr lang="en-US" sz="2800" dirty="0">
                <a:solidFill>
                  <a:srgbClr val="323542"/>
                </a:solidFill>
              </a:rPr>
              <a:t>hiked to the waterfall. </a:t>
            </a:r>
            <a:endParaRPr lang="en-US" sz="2800" b="1" dirty="0">
              <a:solidFill>
                <a:srgbClr val="32354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25CB72B-D341-4068-91BB-6B7B43F0D989}"/>
              </a:ext>
            </a:extLst>
          </p:cNvPr>
          <p:cNvSpPr txBox="1"/>
          <p:nvPr/>
        </p:nvSpPr>
        <p:spPr>
          <a:xfrm>
            <a:off x="1874976" y="1314261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Examples of Subjects: 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7279" y="2307845"/>
            <a:ext cx="3213463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Direct Object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Indirect Object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Object of a Preposition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11041" y="2307845"/>
            <a:ext cx="6156960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Teddy drank </a:t>
            </a:r>
            <a:r>
              <a:rPr lang="en-US" sz="2400" b="1" dirty="0">
                <a:solidFill>
                  <a:srgbClr val="323542"/>
                </a:solidFill>
              </a:rPr>
              <a:t>milk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Please show </a:t>
            </a:r>
            <a:r>
              <a:rPr lang="en-US" sz="2400" b="1" dirty="0">
                <a:solidFill>
                  <a:srgbClr val="323542"/>
                </a:solidFill>
              </a:rPr>
              <a:t>Alice </a:t>
            </a:r>
            <a:r>
              <a:rPr lang="en-US" sz="2400" dirty="0">
                <a:solidFill>
                  <a:srgbClr val="323542"/>
                </a:solidFill>
              </a:rPr>
              <a:t>the piano.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car parked at the </a:t>
            </a:r>
            <a:r>
              <a:rPr lang="en-US" sz="2400" b="1" dirty="0">
                <a:solidFill>
                  <a:srgbClr val="323542"/>
                </a:solidFill>
              </a:rPr>
              <a:t>house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0EF645-7D94-41AA-A75D-ED415C2B6344}"/>
              </a:ext>
            </a:extLst>
          </p:cNvPr>
          <p:cNvSpPr txBox="1"/>
          <p:nvPr/>
        </p:nvSpPr>
        <p:spPr>
          <a:xfrm>
            <a:off x="1874976" y="1314261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Types of Objects:</a:t>
            </a:r>
          </a:p>
        </p:txBody>
      </p:sp>
    </p:spTree>
    <p:extLst>
      <p:ext uri="{BB962C8B-B14F-4D97-AF65-F5344CB8AC3E}">
        <p14:creationId xmlns:p14="http://schemas.microsoft.com/office/powerpoint/2010/main" val="1639225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213711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Subjective Case </a:t>
            </a: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(Examples: I, he, they)</a:t>
            </a:r>
            <a:endParaRPr lang="en-US" sz="20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Pentagon 17"/>
          <p:cNvSpPr/>
          <p:nvPr/>
        </p:nvSpPr>
        <p:spPr>
          <a:xfrm flipH="1">
            <a:off x="5228958" y="2150594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u="sng" dirty="0">
                <a:solidFill>
                  <a:prstClr val="white"/>
                </a:solidFill>
                <a:latin typeface="Calibri" panose="020F0502020204030204"/>
              </a:rPr>
              <a:t>He</a:t>
            </a: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arrived this morning.</a:t>
            </a:r>
            <a:endParaRPr lang="en-US" sz="24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1997726" y="322229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Objective Case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(Examples: me, her, them)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322229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Ellen gave the card to </a:t>
            </a:r>
            <a:r>
              <a:rPr lang="en-US" sz="2400" b="1" u="sng" dirty="0">
                <a:solidFill>
                  <a:prstClr val="white"/>
                </a:solidFill>
                <a:latin typeface="Calibri" panose="020F0502020204030204"/>
              </a:rPr>
              <a:t>her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430748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Possessive Case </a:t>
            </a: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(Examples: my, your, their)</a:t>
            </a:r>
            <a:endParaRPr lang="en-US" sz="20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5228958" y="430748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u="sng" dirty="0">
                <a:solidFill>
                  <a:prstClr val="white"/>
                </a:solidFill>
                <a:latin typeface="Calibri" panose="020F0502020204030204"/>
              </a:rPr>
              <a:t>Your</a:t>
            </a: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smoothie cup needs </a:t>
            </a:r>
            <a:r>
              <a:rPr lang="en-US" sz="2400" b="1" u="sng" dirty="0">
                <a:solidFill>
                  <a:prstClr val="white"/>
                </a:solidFill>
                <a:latin typeface="Calibri" panose="020F0502020204030204"/>
              </a:rPr>
              <a:t>its</a:t>
            </a: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lid. </a:t>
            </a:r>
            <a:endParaRPr lang="en-US" sz="24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9FEF0B-E9F9-4C4F-A801-26C4019A353C}"/>
              </a:ext>
            </a:extLst>
          </p:cNvPr>
          <p:cNvSpPr txBox="1"/>
          <p:nvPr/>
        </p:nvSpPr>
        <p:spPr>
          <a:xfrm>
            <a:off x="1874976" y="1314261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Pronoun Cases:</a:t>
            </a:r>
          </a:p>
        </p:txBody>
      </p:sp>
    </p:spTree>
    <p:extLst>
      <p:ext uri="{BB962C8B-B14F-4D97-AF65-F5344CB8AC3E}">
        <p14:creationId xmlns:p14="http://schemas.microsoft.com/office/powerpoint/2010/main" val="379500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the Characteristics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794" y="2002648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Capitalization and Punctuation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373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Subject and Predicate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Complete Thought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Parts of Speech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7279" y="2607927"/>
            <a:ext cx="3413762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Helping Verb + Main Verb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Compound Verbs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11041" y="2607927"/>
            <a:ext cx="6357256" cy="143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artist </a:t>
            </a:r>
            <a:r>
              <a:rPr lang="en-US" sz="2400" b="1" u="sng" dirty="0">
                <a:solidFill>
                  <a:srgbClr val="323542"/>
                </a:solidFill>
              </a:rPr>
              <a:t>will create </a:t>
            </a:r>
            <a:r>
              <a:rPr lang="en-US" sz="2400" dirty="0">
                <a:solidFill>
                  <a:srgbClr val="323542"/>
                </a:solidFill>
              </a:rPr>
              <a:t>a custom mural.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Sasha </a:t>
            </a:r>
            <a:r>
              <a:rPr lang="en-US" sz="2400" b="1" u="sng" dirty="0">
                <a:solidFill>
                  <a:srgbClr val="323542"/>
                </a:solidFill>
              </a:rPr>
              <a:t>ran and hid</a:t>
            </a:r>
            <a:r>
              <a:rPr lang="en-US" sz="2400" dirty="0">
                <a:solidFill>
                  <a:srgbClr val="323542"/>
                </a:solidFill>
              </a:rPr>
              <a:t> behind the tree when she saw Alex.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0EF645-7D94-41AA-A75D-ED415C2B6344}"/>
              </a:ext>
            </a:extLst>
          </p:cNvPr>
          <p:cNvSpPr txBox="1"/>
          <p:nvPr/>
        </p:nvSpPr>
        <p:spPr>
          <a:xfrm>
            <a:off x="1874976" y="1518955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Predicates can take on various forms:</a:t>
            </a:r>
          </a:p>
        </p:txBody>
      </p:sp>
    </p:spTree>
    <p:extLst>
      <p:ext uri="{BB962C8B-B14F-4D97-AF65-F5344CB8AC3E}">
        <p14:creationId xmlns:p14="http://schemas.microsoft.com/office/powerpoint/2010/main" val="3940293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7279" y="2607927"/>
            <a:ext cx="3413762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Adjective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Noun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11041" y="2607927"/>
            <a:ext cx="6357256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passed my </a:t>
            </a:r>
            <a:r>
              <a:rPr lang="en-US" sz="2400" b="1" u="sng" dirty="0">
                <a:solidFill>
                  <a:srgbClr val="323542"/>
                </a:solidFill>
              </a:rPr>
              <a:t>driving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test.</a:t>
            </a:r>
          </a:p>
          <a:p>
            <a:pPr>
              <a:spcAft>
                <a:spcPts val="1800"/>
              </a:spcAft>
            </a:pPr>
            <a:r>
              <a:rPr lang="en-US" sz="2400" b="1" u="sng" dirty="0">
                <a:solidFill>
                  <a:srgbClr val="323542"/>
                </a:solidFill>
              </a:rPr>
              <a:t>Skiing</a:t>
            </a:r>
            <a:r>
              <a:rPr lang="en-US" sz="2400" dirty="0">
                <a:solidFill>
                  <a:srgbClr val="323542"/>
                </a:solidFill>
              </a:rPr>
              <a:t> is my favorite hobby.</a:t>
            </a:r>
            <a:endParaRPr lang="en-US" sz="2400" b="1" u="sng" dirty="0">
              <a:solidFill>
                <a:srgbClr val="32354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0EF645-7D94-41AA-A75D-ED415C2B6344}"/>
              </a:ext>
            </a:extLst>
          </p:cNvPr>
          <p:cNvSpPr txBox="1"/>
          <p:nvPr/>
        </p:nvSpPr>
        <p:spPr>
          <a:xfrm>
            <a:off x="1874976" y="1518955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Verbs can be used as adjectives or nouns:</a:t>
            </a:r>
          </a:p>
        </p:txBody>
      </p:sp>
    </p:spTree>
    <p:extLst>
      <p:ext uri="{BB962C8B-B14F-4D97-AF65-F5344CB8AC3E}">
        <p14:creationId xmlns:p14="http://schemas.microsoft.com/office/powerpoint/2010/main" val="3880259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 and Predicate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68588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Step 3: </a:t>
              </a:r>
              <a:r>
                <a:rPr lang="en-US" sz="2000" dirty="0"/>
                <a:t>Ask yourself who or what is doing the action or being described.</a:t>
              </a:r>
              <a:endParaRPr lang="en-US" sz="20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743613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Step 2: </a:t>
              </a:r>
              <a:r>
                <a:rPr lang="en-US" sz="2000" dirty="0"/>
                <a:t>Find the predicate.</a:t>
              </a:r>
              <a:endParaRPr lang="en-US" sz="2000" b="1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2923" y="1816704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Step 1: </a:t>
              </a:r>
              <a:r>
                <a:rPr lang="en-US" sz="2000" dirty="0"/>
                <a:t>Put parentheses or brackets around any prepositional phrases.</a:t>
              </a:r>
              <a:endParaRPr lang="en-US" sz="2000" b="1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5D50779-35E8-427C-998A-A1AD378613E6}"/>
              </a:ext>
            </a:extLst>
          </p:cNvPr>
          <p:cNvSpPr txBox="1"/>
          <p:nvPr/>
        </p:nvSpPr>
        <p:spPr>
          <a:xfrm>
            <a:off x="2157042" y="2123655"/>
            <a:ext cx="780757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The children smiled eagerly [at the assortment] [of candies].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3012ED-FCE2-4DE3-9E13-FFABDAA84F70}"/>
              </a:ext>
            </a:extLst>
          </p:cNvPr>
          <p:cNvSpPr txBox="1"/>
          <p:nvPr/>
        </p:nvSpPr>
        <p:spPr>
          <a:xfrm>
            <a:off x="2157041" y="3295635"/>
            <a:ext cx="780757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The children </a:t>
            </a:r>
            <a:r>
              <a:rPr lang="en-US" sz="2400" b="1" u="sng" dirty="0"/>
              <a:t>smiled</a:t>
            </a:r>
            <a:r>
              <a:rPr lang="en-US" sz="2400" b="1" dirty="0"/>
              <a:t> eagerly [at the assortment] [of candies].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4E44ED-1360-4B9D-9794-F92F2580F7CD}"/>
              </a:ext>
            </a:extLst>
          </p:cNvPr>
          <p:cNvSpPr txBox="1"/>
          <p:nvPr/>
        </p:nvSpPr>
        <p:spPr>
          <a:xfrm>
            <a:off x="2157040" y="4599300"/>
            <a:ext cx="7807571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The </a:t>
            </a:r>
            <a:r>
              <a:rPr lang="en-US" sz="2400" b="1" i="1" dirty="0"/>
              <a:t>children</a:t>
            </a:r>
            <a:r>
              <a:rPr lang="en-US" sz="2400" b="1" dirty="0"/>
              <a:t> </a:t>
            </a:r>
            <a:r>
              <a:rPr lang="en-US" sz="2400" b="1" u="sng" dirty="0"/>
              <a:t>smiled</a:t>
            </a:r>
            <a:r>
              <a:rPr lang="en-US" sz="2400" b="1" dirty="0"/>
              <a:t> eagerly [at the assortment] [of candies].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615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1" y="2552415"/>
            <a:ext cx="3187201" cy="11849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800" b="1" dirty="0">
                <a:solidFill>
                  <a:srgbClr val="323542"/>
                </a:solidFill>
              </a:rPr>
              <a:t>Dependent Clause</a:t>
            </a:r>
          </a:p>
          <a:p>
            <a:pPr algn="r">
              <a:spcAft>
                <a:spcPts val="1800"/>
              </a:spcAft>
            </a:pPr>
            <a:r>
              <a:rPr lang="en-US" sz="2800" b="1" dirty="0">
                <a:solidFill>
                  <a:srgbClr val="323542"/>
                </a:solidFill>
              </a:rPr>
              <a:t>Independent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1202" y="2552415"/>
            <a:ext cx="6156960" cy="11849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Since I arrived at the train station early.</a:t>
            </a:r>
          </a:p>
          <a:p>
            <a:pPr>
              <a:spcAft>
                <a:spcPts val="1800"/>
              </a:spcAft>
            </a:pPr>
            <a:r>
              <a:rPr lang="en-US" sz="2800" i="1" strike="sngStrike" dirty="0">
                <a:solidFill>
                  <a:srgbClr val="323542"/>
                </a:solidFill>
              </a:rPr>
              <a:t>Since</a:t>
            </a:r>
            <a:r>
              <a:rPr lang="en-US" sz="2800" dirty="0">
                <a:solidFill>
                  <a:srgbClr val="323542"/>
                </a:solidFill>
              </a:rPr>
              <a:t> I arrived at the train station early.</a:t>
            </a:r>
          </a:p>
        </p:txBody>
      </p:sp>
    </p:spTree>
    <p:extLst>
      <p:ext uri="{BB962C8B-B14F-4D97-AF65-F5344CB8AC3E}">
        <p14:creationId xmlns:p14="http://schemas.microsoft.com/office/powerpoint/2010/main" val="1273047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2056333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53875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Begin with a capital letter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016970"/>
              <a:ext cx="3325552" cy="29033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End with a period, question mark, or exclamation point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94F11C9-780A-4056-85CB-E23D33D2818A}"/>
              </a:ext>
            </a:extLst>
          </p:cNvPr>
          <p:cNvSpPr txBox="1"/>
          <p:nvPr/>
        </p:nvSpPr>
        <p:spPr>
          <a:xfrm>
            <a:off x="3500038" y="1333660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Complete sentences: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Periods: Make a statement or relay information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Florida borders the Gulf of Mexico.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Question marks: ask a direct question or request information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Have you ever been to Florida?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Exclamation points: convey emphasis or strong feeling</a:t>
            </a: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We are so excited to visit Disney World!</a:t>
            </a:r>
          </a:p>
        </p:txBody>
      </p:sp>
    </p:spTree>
    <p:extLst>
      <p:ext uri="{BB962C8B-B14F-4D97-AF65-F5344CB8AC3E}">
        <p14:creationId xmlns:p14="http://schemas.microsoft.com/office/powerpoint/2010/main" val="108297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 and 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739503" y="1384428"/>
            <a:ext cx="8712994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Four types of statements: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087801" y="2157368"/>
            <a:ext cx="8016397" cy="693935"/>
            <a:chOff x="1906953" y="2649539"/>
            <a:chExt cx="5443662" cy="693935"/>
          </a:xfrm>
          <a:solidFill>
            <a:srgbClr val="F2E2D2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Declarative: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Make general statements; end with period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87801" y="2970801"/>
            <a:ext cx="8016397" cy="693935"/>
            <a:chOff x="1906953" y="3449317"/>
            <a:chExt cx="5443662" cy="693935"/>
          </a:xfrm>
          <a:solidFill>
            <a:srgbClr val="F2E2D2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Interrogative: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Ask questions; end with question mark</a:t>
              </a:r>
              <a:endParaRPr lang="en-US" sz="20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087801" y="3784234"/>
            <a:ext cx="8016397" cy="693935"/>
            <a:chOff x="1906953" y="4260384"/>
            <a:chExt cx="5443662" cy="693935"/>
          </a:xfrm>
          <a:solidFill>
            <a:srgbClr val="F2E2D2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Imperative: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Make commands; end with period or exclamation point</a:t>
              </a:r>
              <a:endParaRPr lang="en-US" sz="20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087801" y="4614629"/>
            <a:ext cx="8016397" cy="693935"/>
            <a:chOff x="1906953" y="5090779"/>
            <a:chExt cx="5443662" cy="693935"/>
          </a:xfrm>
          <a:solidFill>
            <a:srgbClr val="F2E2D2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Calibri" panose="020F0502020204030204"/>
                </a:rPr>
                <a:t>Exclamatory: </a:t>
              </a: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Communicate emotion; end with exclamation point </a:t>
              </a:r>
              <a:endParaRPr lang="en-US" sz="2000" b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690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2066922" y="1449943"/>
            <a:ext cx="8058154" cy="822992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348952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Noun: </a:t>
              </a:r>
              <a:r>
                <a:rPr lang="en-US" sz="2400" dirty="0"/>
                <a:t>Represents person, place, thing, event, or idea</a:t>
              </a:r>
              <a:endParaRPr lang="en-US" sz="2400" b="1" dirty="0"/>
            </a:p>
          </p:txBody>
        </p:sp>
      </p:grpSp>
      <p:sp>
        <p:nvSpPr>
          <p:cNvPr id="10" name="Rounded Rectangle 19">
            <a:extLst>
              <a:ext uri="{FF2B5EF4-FFF2-40B4-BE49-F238E27FC236}">
                <a16:creationId xmlns:a16="http://schemas.microsoft.com/office/drawing/2014/main" id="{999FE621-CF8B-46AE-818F-1CC98DCA695F}"/>
              </a:ext>
            </a:extLst>
          </p:cNvPr>
          <p:cNvSpPr/>
          <p:nvPr/>
        </p:nvSpPr>
        <p:spPr>
          <a:xfrm>
            <a:off x="2088425" y="2794253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Common</a:t>
            </a:r>
          </a:p>
        </p:txBody>
      </p:sp>
      <p:sp>
        <p:nvSpPr>
          <p:cNvPr id="11" name="Rounded Rectangle 18">
            <a:extLst>
              <a:ext uri="{FF2B5EF4-FFF2-40B4-BE49-F238E27FC236}">
                <a16:creationId xmlns:a16="http://schemas.microsoft.com/office/drawing/2014/main" id="{EA0EA217-EC90-4200-B00D-483940B6C778}"/>
              </a:ext>
            </a:extLst>
          </p:cNvPr>
          <p:cNvSpPr/>
          <p:nvPr/>
        </p:nvSpPr>
        <p:spPr>
          <a:xfrm>
            <a:off x="4134796" y="3012013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</a:t>
            </a:r>
          </a:p>
        </p:txBody>
      </p:sp>
      <p:sp>
        <p:nvSpPr>
          <p:cNvPr id="12" name="Rounded Rectangle 29">
            <a:extLst>
              <a:ext uri="{FF2B5EF4-FFF2-40B4-BE49-F238E27FC236}">
                <a16:creationId xmlns:a16="http://schemas.microsoft.com/office/drawing/2014/main" id="{A1D7DF77-5CC7-41F2-A582-8E3B633E2268}"/>
              </a:ext>
            </a:extLst>
          </p:cNvPr>
          <p:cNvSpPr/>
          <p:nvPr/>
        </p:nvSpPr>
        <p:spPr>
          <a:xfrm>
            <a:off x="2088425" y="391318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Count</a:t>
            </a:r>
          </a:p>
        </p:txBody>
      </p:sp>
      <p:sp>
        <p:nvSpPr>
          <p:cNvPr id="13" name="Rounded Rectangle 30">
            <a:extLst>
              <a:ext uri="{FF2B5EF4-FFF2-40B4-BE49-F238E27FC236}">
                <a16:creationId xmlns:a16="http://schemas.microsoft.com/office/drawing/2014/main" id="{38FC87B9-8853-4CFC-BD57-4F5B87F7CDEC}"/>
              </a:ext>
            </a:extLst>
          </p:cNvPr>
          <p:cNvSpPr/>
          <p:nvPr/>
        </p:nvSpPr>
        <p:spPr>
          <a:xfrm>
            <a:off x="4134796" y="413094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flower</a:t>
            </a:r>
          </a:p>
        </p:txBody>
      </p:sp>
      <p:sp>
        <p:nvSpPr>
          <p:cNvPr id="14" name="Rounded Rectangle 33">
            <a:extLst>
              <a:ext uri="{FF2B5EF4-FFF2-40B4-BE49-F238E27FC236}">
                <a16:creationId xmlns:a16="http://schemas.microsoft.com/office/drawing/2014/main" id="{E9583268-4A4F-40D0-8725-AA70A4E5DC37}"/>
              </a:ext>
            </a:extLst>
          </p:cNvPr>
          <p:cNvSpPr/>
          <p:nvPr/>
        </p:nvSpPr>
        <p:spPr>
          <a:xfrm>
            <a:off x="6288950" y="2794253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Proper</a:t>
            </a:r>
          </a:p>
        </p:txBody>
      </p:sp>
      <p:sp>
        <p:nvSpPr>
          <p:cNvPr id="15" name="Rounded Rectangle 34">
            <a:extLst>
              <a:ext uri="{FF2B5EF4-FFF2-40B4-BE49-F238E27FC236}">
                <a16:creationId xmlns:a16="http://schemas.microsoft.com/office/drawing/2014/main" id="{4DE9C6EC-225F-4CC5-B03D-B1E7AC7C4023}"/>
              </a:ext>
            </a:extLst>
          </p:cNvPr>
          <p:cNvSpPr/>
          <p:nvPr/>
        </p:nvSpPr>
        <p:spPr>
          <a:xfrm>
            <a:off x="8341037" y="3012013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Baltimore</a:t>
            </a:r>
          </a:p>
        </p:txBody>
      </p:sp>
      <p:sp>
        <p:nvSpPr>
          <p:cNvPr id="16" name="Rounded Rectangle 35">
            <a:extLst>
              <a:ext uri="{FF2B5EF4-FFF2-40B4-BE49-F238E27FC236}">
                <a16:creationId xmlns:a16="http://schemas.microsoft.com/office/drawing/2014/main" id="{18A453E6-131F-40AB-932D-DB27CE91EA12}"/>
              </a:ext>
            </a:extLst>
          </p:cNvPr>
          <p:cNvSpPr/>
          <p:nvPr/>
        </p:nvSpPr>
        <p:spPr>
          <a:xfrm>
            <a:off x="6288950" y="3913189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Non-count</a:t>
            </a:r>
          </a:p>
        </p:txBody>
      </p:sp>
      <p:sp>
        <p:nvSpPr>
          <p:cNvPr id="17" name="Rounded Rectangle 36">
            <a:extLst>
              <a:ext uri="{FF2B5EF4-FFF2-40B4-BE49-F238E27FC236}">
                <a16:creationId xmlns:a16="http://schemas.microsoft.com/office/drawing/2014/main" id="{10EF1074-5C2F-4067-B97F-8E66581C4FE3}"/>
              </a:ext>
            </a:extLst>
          </p:cNvPr>
          <p:cNvSpPr/>
          <p:nvPr/>
        </p:nvSpPr>
        <p:spPr>
          <a:xfrm>
            <a:off x="8341037" y="413094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weather</a:t>
            </a:r>
          </a:p>
        </p:txBody>
      </p:sp>
    </p:spTree>
    <p:extLst>
      <p:ext uri="{BB962C8B-B14F-4D97-AF65-F5344CB8AC3E}">
        <p14:creationId xmlns:p14="http://schemas.microsoft.com/office/powerpoint/2010/main" val="1889418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82249391"/>
              </p:ext>
            </p:extLst>
          </p:nvPr>
        </p:nvGraphicFramePr>
        <p:xfrm>
          <a:off x="2159725" y="1471586"/>
          <a:ext cx="7872549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626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Parts of Speech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 panose="020F0502020204030204"/>
              </a:rPr>
              <a:t>Action Verbs: </a:t>
            </a:r>
            <a:r>
              <a:rPr lang="en-US" sz="2000" dirty="0">
                <a:solidFill>
                  <a:sysClr val="windowText" lastClr="000000"/>
                </a:solidFill>
                <a:latin typeface="Calibri" panose="020F0502020204030204"/>
              </a:rPr>
              <a:t>Show mental or physical action</a:t>
            </a:r>
            <a:endParaRPr lang="en-US" sz="2000" b="1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Manny </a:t>
            </a:r>
            <a:r>
              <a:rPr lang="en-US" sz="2400" b="1" dirty="0">
                <a:solidFill>
                  <a:sysClr val="windowText" lastClr="000000"/>
                </a:solidFill>
                <a:latin typeface="Calibri" panose="020F0502020204030204"/>
              </a:rPr>
              <a:t>opened </a:t>
            </a: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the jar of peanut butter.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 panose="020F0502020204030204"/>
              </a:rPr>
              <a:t>Linking Verbs: </a:t>
            </a:r>
            <a:r>
              <a:rPr lang="en-US" sz="2000" dirty="0">
                <a:solidFill>
                  <a:sysClr val="windowText" lastClr="000000"/>
                </a:solidFill>
                <a:latin typeface="Calibri" panose="020F0502020204030204"/>
              </a:rPr>
              <a:t>Link subject to a description</a:t>
            </a:r>
            <a:endParaRPr lang="en-US" sz="2000" b="1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The cookies </a:t>
            </a:r>
            <a:r>
              <a:rPr lang="en-US" sz="2400" b="1" dirty="0">
                <a:solidFill>
                  <a:sysClr val="windowText" lastClr="000000"/>
                </a:solidFill>
                <a:latin typeface="Calibri" panose="020F0502020204030204"/>
              </a:rPr>
              <a:t>smelled </a:t>
            </a: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heavenly.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 panose="020F0502020204030204"/>
              </a:rPr>
              <a:t>Helping Verbs: </a:t>
            </a:r>
            <a:r>
              <a:rPr lang="en-US" sz="2000" dirty="0">
                <a:solidFill>
                  <a:sysClr val="windowText" lastClr="000000"/>
                </a:solidFill>
                <a:latin typeface="Calibri" panose="020F0502020204030204"/>
              </a:rPr>
              <a:t>Change the form of a verb</a:t>
            </a:r>
            <a:endParaRPr lang="en-US" sz="2000" b="1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We </a:t>
            </a:r>
            <a:r>
              <a:rPr lang="en-US" sz="2400" b="1" dirty="0">
                <a:solidFill>
                  <a:sysClr val="windowText" lastClr="000000"/>
                </a:solidFill>
                <a:latin typeface="Calibri" panose="020F0502020204030204"/>
              </a:rPr>
              <a:t>will </a:t>
            </a:r>
            <a:r>
              <a:rPr lang="en-US" sz="2400" dirty="0">
                <a:solidFill>
                  <a:sysClr val="windowText" lastClr="000000"/>
                </a:solidFill>
                <a:latin typeface="Calibri" panose="020F0502020204030204"/>
              </a:rPr>
              <a:t>try to win a prize.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448F9C-868C-4A67-835C-FCCAAB5A84C1}"/>
              </a:ext>
            </a:extLst>
          </p:cNvPr>
          <p:cNvSpPr txBox="1"/>
          <p:nvPr/>
        </p:nvSpPr>
        <p:spPr>
          <a:xfrm>
            <a:off x="1874976" y="1186482"/>
            <a:ext cx="8442047" cy="523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Verb Types:</a:t>
            </a:r>
          </a:p>
        </p:txBody>
      </p:sp>
    </p:spTree>
    <p:extLst>
      <p:ext uri="{BB962C8B-B14F-4D97-AF65-F5344CB8AC3E}">
        <p14:creationId xmlns:p14="http://schemas.microsoft.com/office/powerpoint/2010/main" val="892025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834</Words>
  <Application>Microsoft Office PowerPoint</Application>
  <PresentationFormat>Widescreen</PresentationFormat>
  <Paragraphs>170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Catherine Pressimone Beckowski</cp:lastModifiedBy>
  <cp:revision>18</cp:revision>
  <dcterms:created xsi:type="dcterms:W3CDTF">2019-02-25T03:12:45Z</dcterms:created>
  <dcterms:modified xsi:type="dcterms:W3CDTF">2019-02-25T19:40:03Z</dcterms:modified>
</cp:coreProperties>
</file>