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57" r:id="rId2"/>
    <p:sldId id="277" r:id="rId3"/>
    <p:sldId id="259" r:id="rId4"/>
    <p:sldId id="278" r:id="rId5"/>
    <p:sldId id="279" r:id="rId6"/>
    <p:sldId id="260" r:id="rId7"/>
    <p:sldId id="264" r:id="rId8"/>
    <p:sldId id="281" r:id="rId9"/>
    <p:sldId id="282" r:id="rId10"/>
    <p:sldId id="285" r:id="rId11"/>
    <p:sldId id="286" r:id="rId12"/>
    <p:sldId id="287" r:id="rId13"/>
    <p:sldId id="288" r:id="rId14"/>
    <p:sldId id="290" r:id="rId15"/>
    <p:sldId id="289" r:id="rId16"/>
    <p:sldId id="291" r:id="rId17"/>
    <p:sldId id="292" r:id="rId18"/>
    <p:sldId id="293" r:id="rId19"/>
    <p:sldId id="269" r:id="rId20"/>
    <p:sldId id="294" r:id="rId21"/>
    <p:sldId id="295" r:id="rId22"/>
    <p:sldId id="296" r:id="rId23"/>
    <p:sldId id="297" r:id="rId24"/>
    <p:sldId id="298" r:id="rId25"/>
    <p:sldId id="276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8C94"/>
    <a:srgbClr val="61A3A9"/>
    <a:srgbClr val="59B3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FBCA04-A91F-354D-BC5A-0D64FC86A172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A2C8A5-B4E6-6641-AFBE-6EA67D189A2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8142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8142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82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FBE9-6D01-3142-B058-E588FDBC991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166-7238-1540-944C-0B076AA13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FBE9-6D01-3142-B058-E588FDBC991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166-7238-1540-944C-0B076AA13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FBE9-6D01-3142-B058-E588FDBC991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166-7238-1540-944C-0B076AA13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FBE9-6D01-3142-B058-E588FDBC991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166-7238-1540-944C-0B076AA13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FBE9-6D01-3142-B058-E588FDBC991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166-7238-1540-944C-0B076AA13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FBE9-6D01-3142-B058-E588FDBC991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166-7238-1540-944C-0B076AA13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FBE9-6D01-3142-B058-E588FDBC991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166-7238-1540-944C-0B076AA13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FBE9-6D01-3142-B058-E588FDBC991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166-7238-1540-944C-0B076AA13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FBE9-6D01-3142-B058-E588FDBC991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166-7238-1540-944C-0B076AA13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FBE9-6D01-3142-B058-E588FDBC991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166-7238-1540-944C-0B076AA13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FBE9-6D01-3142-B058-E588FDBC991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166-7238-1540-944C-0B076AA13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FFBE9-6D01-3142-B058-E588FDBC991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FE166-7238-1540-944C-0B076AA13DC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6091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75512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Understanding Genre and Purpose</a:t>
            </a:r>
            <a:endParaRPr lang="en-US" sz="48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609197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Expectations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814382" y="1258520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355F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817327" y="1554264"/>
            <a:ext cx="3445727" cy="3672173"/>
          </a:xfrm>
          <a:prstGeom prst="ellipse">
            <a:avLst/>
          </a:prstGeom>
          <a:solidFill>
            <a:schemeClr val="bg1"/>
          </a:solidFill>
          <a:ln w="38100"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5176145" y="2580751"/>
            <a:ext cx="2728090" cy="1446550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355F6B"/>
                </a:solidFill>
              </a:rPr>
              <a:t>Long Essays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4390" y="1697505"/>
            <a:ext cx="29012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Clear thesis statement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Expectations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814382" y="1258520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355F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29" name="Rectangle 8"/>
          <p:cNvSpPr/>
          <p:nvPr/>
        </p:nvSpPr>
        <p:spPr>
          <a:xfrm>
            <a:off x="814381" y="2698738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355F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817327" y="1554264"/>
            <a:ext cx="3445727" cy="3672173"/>
          </a:xfrm>
          <a:prstGeom prst="ellipse">
            <a:avLst/>
          </a:prstGeom>
          <a:solidFill>
            <a:schemeClr val="bg1"/>
          </a:solidFill>
          <a:ln w="38100"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5176145" y="2580751"/>
            <a:ext cx="2728090" cy="1446550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355F6B"/>
                </a:solidFill>
              </a:rPr>
              <a:t>Long Essays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4390" y="1697505"/>
            <a:ext cx="29012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Clear thesis statement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7600" y="3135981"/>
            <a:ext cx="35903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Well-structured paragraphs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36411" y="4535568"/>
            <a:ext cx="13953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FFFFFF"/>
                </a:solidFill>
              </a:rPr>
              <a:t>Plain font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Expectations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814382" y="1258520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355F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29" name="Rectangle 8"/>
          <p:cNvSpPr/>
          <p:nvPr/>
        </p:nvSpPr>
        <p:spPr>
          <a:xfrm>
            <a:off x="814381" y="2698738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355F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32" name="Rectangle 8"/>
          <p:cNvSpPr/>
          <p:nvPr/>
        </p:nvSpPr>
        <p:spPr>
          <a:xfrm>
            <a:off x="742904" y="4126463"/>
            <a:ext cx="3661826" cy="12708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355F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817327" y="1554264"/>
            <a:ext cx="3445727" cy="3672173"/>
          </a:xfrm>
          <a:prstGeom prst="ellipse">
            <a:avLst/>
          </a:prstGeom>
          <a:solidFill>
            <a:schemeClr val="bg1"/>
          </a:solidFill>
          <a:ln w="38100"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5176145" y="2580751"/>
            <a:ext cx="2728090" cy="1446550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355F6B"/>
                </a:solidFill>
              </a:rPr>
              <a:t>Long Essays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4390" y="1697505"/>
            <a:ext cx="29012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Clear thesis statement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7600" y="3135981"/>
            <a:ext cx="35903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Well-structured paragraphs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36411" y="4535568"/>
            <a:ext cx="13953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FFFFFF"/>
                </a:solidFill>
              </a:rPr>
              <a:t>Plain font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Expectations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814382" y="1258520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61A3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817327" y="1554264"/>
            <a:ext cx="3445727" cy="3672173"/>
          </a:xfrm>
          <a:prstGeom prst="ellipse">
            <a:avLst/>
          </a:prstGeom>
          <a:solidFill>
            <a:schemeClr val="bg1"/>
          </a:solidFill>
          <a:ln w="38100"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5176145" y="2988431"/>
            <a:ext cx="2728090" cy="769441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355F6B"/>
                </a:solidFill>
              </a:rPr>
              <a:t>R</a:t>
            </a:r>
            <a:r>
              <a:rPr lang="en-US" sz="4400" b="1" dirty="0">
                <a:solidFill>
                  <a:srgbClr val="355F6B"/>
                </a:solidFill>
                <a:latin typeface="Calibri" panose="020F0502020204030204" pitchFamily="34" charset="0"/>
              </a:rPr>
              <a:t>é</a:t>
            </a:r>
            <a:r>
              <a:rPr lang="en-US" sz="4400" b="1" dirty="0">
                <a:solidFill>
                  <a:srgbClr val="355F6B"/>
                </a:solidFill>
              </a:rPr>
              <a:t>sum</a:t>
            </a:r>
            <a:r>
              <a:rPr lang="en-US" sz="4400" b="1" dirty="0">
                <a:solidFill>
                  <a:srgbClr val="355F6B"/>
                </a:solidFill>
                <a:latin typeface="Calibri" panose="020F0502020204030204" pitchFamily="34" charset="0"/>
              </a:rPr>
              <a:t>é</a:t>
            </a:r>
            <a:r>
              <a:rPr lang="en-US" sz="4400" b="1" dirty="0">
                <a:solidFill>
                  <a:srgbClr val="355F6B"/>
                </a:solidFill>
              </a:rPr>
              <a:t>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4390" y="1697505"/>
            <a:ext cx="29012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Bullet points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7600" y="3135981"/>
            <a:ext cx="35903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Education Details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3034" y="4582608"/>
            <a:ext cx="34335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FFFFFF"/>
                </a:solidFill>
              </a:rPr>
              <a:t>Chronological Organization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Expectations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814382" y="1258520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61A3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29" name="Rectangle 8"/>
          <p:cNvSpPr/>
          <p:nvPr/>
        </p:nvSpPr>
        <p:spPr>
          <a:xfrm>
            <a:off x="814381" y="2698738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61A3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817327" y="1554264"/>
            <a:ext cx="3445727" cy="3672173"/>
          </a:xfrm>
          <a:prstGeom prst="ellipse">
            <a:avLst/>
          </a:prstGeom>
          <a:solidFill>
            <a:schemeClr val="bg1"/>
          </a:solidFill>
          <a:ln w="38100"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5176145" y="2988431"/>
            <a:ext cx="2728090" cy="769441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355F6B"/>
                </a:solidFill>
              </a:rPr>
              <a:t>R</a:t>
            </a:r>
            <a:r>
              <a:rPr lang="en-US" sz="4400" b="1" dirty="0">
                <a:solidFill>
                  <a:srgbClr val="355F6B"/>
                </a:solidFill>
                <a:latin typeface="Calibri" panose="020F0502020204030204" pitchFamily="34" charset="0"/>
              </a:rPr>
              <a:t>é</a:t>
            </a:r>
            <a:r>
              <a:rPr lang="en-US" sz="4400" b="1" dirty="0">
                <a:solidFill>
                  <a:srgbClr val="355F6B"/>
                </a:solidFill>
              </a:rPr>
              <a:t>sum</a:t>
            </a:r>
            <a:r>
              <a:rPr lang="en-US" sz="4400" b="1" dirty="0">
                <a:solidFill>
                  <a:srgbClr val="355F6B"/>
                </a:solidFill>
                <a:latin typeface="Calibri" panose="020F0502020204030204" pitchFamily="34" charset="0"/>
              </a:rPr>
              <a:t>é</a:t>
            </a:r>
            <a:r>
              <a:rPr lang="en-US" sz="4400" b="1" dirty="0">
                <a:solidFill>
                  <a:srgbClr val="355F6B"/>
                </a:solidFill>
              </a:rPr>
              <a:t>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4390" y="1697505"/>
            <a:ext cx="29012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Bullet points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7600" y="3135981"/>
            <a:ext cx="35903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Education Details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3034" y="4582608"/>
            <a:ext cx="34335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FFFFFF"/>
                </a:solidFill>
              </a:rPr>
              <a:t>Chronological Organization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Expectations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814382" y="1258520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61A3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29" name="Rectangle 8"/>
          <p:cNvSpPr/>
          <p:nvPr/>
        </p:nvSpPr>
        <p:spPr>
          <a:xfrm>
            <a:off x="814381" y="2698738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61A3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32" name="Rectangle 8"/>
          <p:cNvSpPr/>
          <p:nvPr/>
        </p:nvSpPr>
        <p:spPr>
          <a:xfrm>
            <a:off x="814390" y="4138956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61A3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817327" y="1554264"/>
            <a:ext cx="3445727" cy="3672173"/>
          </a:xfrm>
          <a:prstGeom prst="ellipse">
            <a:avLst/>
          </a:prstGeom>
          <a:solidFill>
            <a:schemeClr val="bg1"/>
          </a:solidFill>
          <a:ln w="38100"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5176145" y="2988431"/>
            <a:ext cx="2728090" cy="769441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355F6B"/>
                </a:solidFill>
              </a:rPr>
              <a:t>R</a:t>
            </a:r>
            <a:r>
              <a:rPr lang="en-US" sz="4400" b="1" dirty="0">
                <a:solidFill>
                  <a:srgbClr val="355F6B"/>
                </a:solidFill>
                <a:latin typeface="Calibri" panose="020F0502020204030204" pitchFamily="34" charset="0"/>
              </a:rPr>
              <a:t>é</a:t>
            </a:r>
            <a:r>
              <a:rPr lang="en-US" sz="4400" b="1" dirty="0">
                <a:solidFill>
                  <a:srgbClr val="355F6B"/>
                </a:solidFill>
              </a:rPr>
              <a:t>sum</a:t>
            </a:r>
            <a:r>
              <a:rPr lang="en-US" sz="4400" b="1" dirty="0">
                <a:solidFill>
                  <a:srgbClr val="355F6B"/>
                </a:solidFill>
                <a:latin typeface="Calibri" panose="020F0502020204030204" pitchFamily="34" charset="0"/>
              </a:rPr>
              <a:t>é</a:t>
            </a:r>
            <a:r>
              <a:rPr lang="en-US" sz="4400" b="1" dirty="0">
                <a:solidFill>
                  <a:srgbClr val="355F6B"/>
                </a:solidFill>
              </a:rPr>
              <a:t>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4390" y="1697505"/>
            <a:ext cx="29012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Bullet points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7600" y="3135981"/>
            <a:ext cx="35903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Education Details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3034" y="4582608"/>
            <a:ext cx="34335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FFFFFF"/>
                </a:solidFill>
              </a:rPr>
              <a:t>Chronological Organization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Expectations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814382" y="1258520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6E8C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817327" y="1554264"/>
            <a:ext cx="3445727" cy="3672173"/>
          </a:xfrm>
          <a:prstGeom prst="ellipse">
            <a:avLst/>
          </a:prstGeom>
          <a:solidFill>
            <a:schemeClr val="bg1"/>
          </a:solidFill>
          <a:ln w="38100">
            <a:solidFill>
              <a:srgbClr val="6E8C9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5176145" y="2988431"/>
            <a:ext cx="2728090" cy="769441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355F6B"/>
                </a:solidFill>
              </a:rPr>
              <a:t>Blog Posts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4390" y="1697505"/>
            <a:ext cx="29012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Website Links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22018" y="4582608"/>
            <a:ext cx="29325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FFFFFF"/>
                </a:solidFill>
              </a:rPr>
              <a:t>Short Paragraphs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Expectations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814382" y="1258520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6E8C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29" name="Rectangle 8"/>
          <p:cNvSpPr/>
          <p:nvPr/>
        </p:nvSpPr>
        <p:spPr>
          <a:xfrm>
            <a:off x="814381" y="2698738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6E8C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817327" y="1554264"/>
            <a:ext cx="3445727" cy="3672173"/>
          </a:xfrm>
          <a:prstGeom prst="ellipse">
            <a:avLst/>
          </a:prstGeom>
          <a:solidFill>
            <a:schemeClr val="bg1"/>
          </a:solidFill>
          <a:ln w="38100">
            <a:solidFill>
              <a:srgbClr val="6E8C9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5176145" y="2988431"/>
            <a:ext cx="2728090" cy="769441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355F6B"/>
                </a:solidFill>
              </a:rPr>
              <a:t>Blog Posts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4390" y="1697505"/>
            <a:ext cx="29012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Website Links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14390" y="3135981"/>
            <a:ext cx="3105027" cy="430887"/>
          </a:xfrm>
          <a:prstGeom prst="rect">
            <a:avLst/>
          </a:prstGeom>
          <a:solidFill>
            <a:srgbClr val="6E8C9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Photos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Expectations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814382" y="1258520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6E8C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29" name="Rectangle 8"/>
          <p:cNvSpPr/>
          <p:nvPr/>
        </p:nvSpPr>
        <p:spPr>
          <a:xfrm>
            <a:off x="814381" y="2698738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6E8C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32" name="Rectangle 8"/>
          <p:cNvSpPr/>
          <p:nvPr/>
        </p:nvSpPr>
        <p:spPr>
          <a:xfrm>
            <a:off x="814390" y="4138956"/>
            <a:ext cx="3590349" cy="1328563"/>
          </a:xfrm>
          <a:prstGeom prst="rightArrow">
            <a:avLst>
              <a:gd name="adj1" fmla="val 60907"/>
              <a:gd name="adj2" fmla="val 56233"/>
            </a:avLst>
          </a:prstGeom>
          <a:solidFill>
            <a:srgbClr val="6E8C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817327" y="1554264"/>
            <a:ext cx="3445727" cy="3672173"/>
          </a:xfrm>
          <a:prstGeom prst="ellipse">
            <a:avLst/>
          </a:prstGeom>
          <a:solidFill>
            <a:schemeClr val="bg1"/>
          </a:solidFill>
          <a:ln w="38100">
            <a:solidFill>
              <a:srgbClr val="6E8C9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5176145" y="2988431"/>
            <a:ext cx="2728090" cy="769441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355F6B"/>
                </a:solidFill>
              </a:rPr>
              <a:t>Blog Posts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4390" y="1697505"/>
            <a:ext cx="29012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Website Links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14390" y="3135981"/>
            <a:ext cx="3105027" cy="430887"/>
          </a:xfrm>
          <a:prstGeom prst="rect">
            <a:avLst/>
          </a:prstGeom>
          <a:solidFill>
            <a:srgbClr val="6E8C9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Photos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22018" y="4582608"/>
            <a:ext cx="29325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FFFFFF"/>
                </a:solidFill>
              </a:rPr>
              <a:t>Short Paragraphs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Conventions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386888" y="3831624"/>
            <a:ext cx="1285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Tone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19988" y="1498762"/>
            <a:ext cx="8104025" cy="832104"/>
          </a:xfrm>
          <a:prstGeom prst="rect">
            <a:avLst/>
          </a:prstGeom>
          <a:solidFill>
            <a:srgbClr val="61A3A9"/>
          </a:solidFill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12431" y="1664830"/>
            <a:ext cx="631913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style or grammar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grpSp>
        <p:nvGrpSpPr>
          <p:cNvPr id="2" name="Group 3"/>
          <p:cNvGrpSpPr/>
          <p:nvPr/>
        </p:nvGrpSpPr>
        <p:grpSpPr>
          <a:xfrm>
            <a:off x="626126" y="1535190"/>
            <a:ext cx="8022112" cy="924797"/>
            <a:chOff x="1650148" y="1535190"/>
            <a:chExt cx="5843697" cy="924797"/>
          </a:xfrm>
        </p:grpSpPr>
        <p:sp>
          <p:nvSpPr>
            <p:cNvPr id="13" name="Rectangle 12"/>
            <p:cNvSpPr/>
            <p:nvPr/>
          </p:nvSpPr>
          <p:spPr>
            <a:xfrm>
              <a:off x="1650148" y="1535190"/>
              <a:ext cx="5843697" cy="924797"/>
            </a:xfrm>
            <a:prstGeom prst="rect">
              <a:avLst/>
            </a:prstGeom>
            <a:solidFill>
              <a:srgbClr val="355F6B"/>
            </a:solidFill>
            <a:ln>
              <a:solidFill>
                <a:srgbClr val="355F6B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744359" y="1741717"/>
              <a:ext cx="36552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FFFFFF"/>
                  </a:solidFill>
                </a:rPr>
                <a:t>different types of writing</a:t>
              </a:r>
            </a:p>
          </p:txBody>
        </p:sp>
      </p:grpSp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7" name="TextBox 26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Genres</a:t>
              </a: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180660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Conventions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386888" y="3831624"/>
            <a:ext cx="1285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Tone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19988" y="1498762"/>
            <a:ext cx="8104025" cy="832104"/>
          </a:xfrm>
          <a:prstGeom prst="rect">
            <a:avLst/>
          </a:prstGeom>
          <a:solidFill>
            <a:srgbClr val="61A3A9"/>
          </a:solidFill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12431" y="1664830"/>
            <a:ext cx="631913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style or grammar</a:t>
            </a:r>
          </a:p>
          <a:p>
            <a:pPr algn="ctr"/>
            <a:endParaRPr lang="en-US" dirty="0"/>
          </a:p>
        </p:txBody>
      </p:sp>
      <p:grpSp>
        <p:nvGrpSpPr>
          <p:cNvPr id="4" name="Group 30"/>
          <p:cNvGrpSpPr/>
          <p:nvPr/>
        </p:nvGrpSpPr>
        <p:grpSpPr>
          <a:xfrm>
            <a:off x="519988" y="2674626"/>
            <a:ext cx="8104025" cy="2266176"/>
            <a:chOff x="2096962" y="2813228"/>
            <a:chExt cx="4950072" cy="2266176"/>
          </a:xfrm>
        </p:grpSpPr>
        <p:sp>
          <p:nvSpPr>
            <p:cNvPr id="34" name="Up Arrow 33"/>
            <p:cNvSpPr/>
            <p:nvPr/>
          </p:nvSpPr>
          <p:spPr>
            <a:xfrm>
              <a:off x="5522160" y="2828528"/>
              <a:ext cx="661012" cy="738130"/>
            </a:xfrm>
            <a:prstGeom prst="upArrow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689422" y="3567464"/>
              <a:ext cx="2357612" cy="15119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3" name="Up Arrow 42"/>
            <p:cNvSpPr/>
            <p:nvPr/>
          </p:nvSpPr>
          <p:spPr>
            <a:xfrm>
              <a:off x="2929700" y="2813228"/>
              <a:ext cx="661012" cy="754235"/>
            </a:xfrm>
            <a:prstGeom prst="upArrow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2096962" y="3566658"/>
              <a:ext cx="2357612" cy="15119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123391" y="4068594"/>
              <a:ext cx="230475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000" dirty="0">
                <a:solidFill>
                  <a:srgbClr val="355F6B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783150" y="4068594"/>
              <a:ext cx="221368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Formal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412431" y="3929992"/>
            <a:ext cx="22597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Informal 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Conventions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386888" y="3831624"/>
            <a:ext cx="1285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Tone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19988" y="1498762"/>
            <a:ext cx="8104025" cy="832104"/>
          </a:xfrm>
          <a:prstGeom prst="rect">
            <a:avLst/>
          </a:prstGeom>
          <a:solidFill>
            <a:srgbClr val="61A3A9"/>
          </a:solidFill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12431" y="1664830"/>
            <a:ext cx="631913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Informal</a:t>
            </a:r>
          </a:p>
          <a:p>
            <a:pPr algn="ctr"/>
            <a:endParaRPr lang="en-US" dirty="0"/>
          </a:p>
        </p:txBody>
      </p:sp>
      <p:grpSp>
        <p:nvGrpSpPr>
          <p:cNvPr id="4" name="Group 30"/>
          <p:cNvGrpSpPr/>
          <p:nvPr/>
        </p:nvGrpSpPr>
        <p:grpSpPr>
          <a:xfrm>
            <a:off x="492247" y="2839924"/>
            <a:ext cx="2474447" cy="1929454"/>
            <a:chOff x="2096962" y="2813228"/>
            <a:chExt cx="2357612" cy="2265370"/>
          </a:xfrm>
        </p:grpSpPr>
        <p:sp>
          <p:nvSpPr>
            <p:cNvPr id="43" name="Up Arrow 42"/>
            <p:cNvSpPr/>
            <p:nvPr/>
          </p:nvSpPr>
          <p:spPr>
            <a:xfrm>
              <a:off x="2929700" y="2813228"/>
              <a:ext cx="661012" cy="754235"/>
            </a:xfrm>
            <a:prstGeom prst="upArrow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2096962" y="3566658"/>
              <a:ext cx="2357612" cy="15119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123391" y="4068594"/>
              <a:ext cx="230475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000" dirty="0">
                <a:solidFill>
                  <a:srgbClr val="355F6B"/>
                </a:solidFill>
              </a:endParaRPr>
            </a:p>
          </p:txBody>
        </p:sp>
      </p:grpSp>
      <p:grpSp>
        <p:nvGrpSpPr>
          <p:cNvPr id="19" name="Group 30"/>
          <p:cNvGrpSpPr/>
          <p:nvPr/>
        </p:nvGrpSpPr>
        <p:grpSpPr>
          <a:xfrm>
            <a:off x="6149566" y="2840610"/>
            <a:ext cx="2474447" cy="1929454"/>
            <a:chOff x="2096962" y="2813228"/>
            <a:chExt cx="2357612" cy="2265370"/>
          </a:xfrm>
        </p:grpSpPr>
        <p:sp>
          <p:nvSpPr>
            <p:cNvPr id="20" name="Up Arrow 19"/>
            <p:cNvSpPr/>
            <p:nvPr/>
          </p:nvSpPr>
          <p:spPr>
            <a:xfrm>
              <a:off x="2929700" y="2813228"/>
              <a:ext cx="661012" cy="754235"/>
            </a:xfrm>
            <a:prstGeom prst="upArrow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096962" y="3566658"/>
              <a:ext cx="2357612" cy="15119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123391" y="4068593"/>
              <a:ext cx="2304752" cy="5059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200" dirty="0">
                <a:solidFill>
                  <a:srgbClr val="355F6B"/>
                </a:solidFill>
              </a:endParaRPr>
            </a:p>
          </p:txBody>
        </p:sp>
      </p:grpSp>
      <p:grpSp>
        <p:nvGrpSpPr>
          <p:cNvPr id="25" name="Group 30"/>
          <p:cNvGrpSpPr/>
          <p:nvPr/>
        </p:nvGrpSpPr>
        <p:grpSpPr>
          <a:xfrm>
            <a:off x="3308918" y="2840610"/>
            <a:ext cx="2474447" cy="1929454"/>
            <a:chOff x="2096962" y="2813228"/>
            <a:chExt cx="2357612" cy="2265370"/>
          </a:xfrm>
        </p:grpSpPr>
        <p:sp>
          <p:nvSpPr>
            <p:cNvPr id="28" name="Up Arrow 27"/>
            <p:cNvSpPr/>
            <p:nvPr/>
          </p:nvSpPr>
          <p:spPr>
            <a:xfrm>
              <a:off x="2929700" y="2813228"/>
              <a:ext cx="661012" cy="754235"/>
            </a:xfrm>
            <a:prstGeom prst="upArrow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096962" y="3566658"/>
              <a:ext cx="2357612" cy="15119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123391" y="4068594"/>
              <a:ext cx="230475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000" dirty="0">
                <a:solidFill>
                  <a:srgbClr val="355F6B"/>
                </a:solidFill>
              </a:endParaRP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519988" y="3909140"/>
            <a:ext cx="2418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519988" y="3909826"/>
            <a:ext cx="24189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contractions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336657" y="3909826"/>
            <a:ext cx="24189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slang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177305" y="3909826"/>
            <a:ext cx="24467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simple sentences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Conventions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386888" y="3831624"/>
            <a:ext cx="1285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Tone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19988" y="1498762"/>
            <a:ext cx="8104025" cy="832104"/>
          </a:xfrm>
          <a:prstGeom prst="rect">
            <a:avLst/>
          </a:prstGeom>
          <a:solidFill>
            <a:srgbClr val="61A3A9"/>
          </a:solidFill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12431" y="1664830"/>
            <a:ext cx="631913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Formal</a:t>
            </a:r>
          </a:p>
          <a:p>
            <a:pPr algn="ctr"/>
            <a:endParaRPr lang="en-US" dirty="0"/>
          </a:p>
        </p:txBody>
      </p:sp>
      <p:grpSp>
        <p:nvGrpSpPr>
          <p:cNvPr id="4" name="Group 30"/>
          <p:cNvGrpSpPr/>
          <p:nvPr/>
        </p:nvGrpSpPr>
        <p:grpSpPr>
          <a:xfrm>
            <a:off x="492247" y="2839924"/>
            <a:ext cx="2474447" cy="1929454"/>
            <a:chOff x="2096962" y="2813228"/>
            <a:chExt cx="2357612" cy="2265370"/>
          </a:xfrm>
        </p:grpSpPr>
        <p:sp>
          <p:nvSpPr>
            <p:cNvPr id="43" name="Up Arrow 42"/>
            <p:cNvSpPr/>
            <p:nvPr/>
          </p:nvSpPr>
          <p:spPr>
            <a:xfrm>
              <a:off x="2929700" y="2813228"/>
              <a:ext cx="661012" cy="754235"/>
            </a:xfrm>
            <a:prstGeom prst="upArrow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2096962" y="3566658"/>
              <a:ext cx="2357612" cy="15119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123391" y="4068594"/>
              <a:ext cx="230475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000" dirty="0">
                <a:solidFill>
                  <a:srgbClr val="355F6B"/>
                </a:solidFill>
              </a:endParaRPr>
            </a:p>
          </p:txBody>
        </p:sp>
      </p:grpSp>
      <p:grpSp>
        <p:nvGrpSpPr>
          <p:cNvPr id="5" name="Group 30"/>
          <p:cNvGrpSpPr/>
          <p:nvPr/>
        </p:nvGrpSpPr>
        <p:grpSpPr>
          <a:xfrm>
            <a:off x="6149566" y="2840610"/>
            <a:ext cx="2474447" cy="1929454"/>
            <a:chOff x="2096962" y="2813228"/>
            <a:chExt cx="2357612" cy="2265370"/>
          </a:xfrm>
        </p:grpSpPr>
        <p:sp>
          <p:nvSpPr>
            <p:cNvPr id="20" name="Up Arrow 19"/>
            <p:cNvSpPr/>
            <p:nvPr/>
          </p:nvSpPr>
          <p:spPr>
            <a:xfrm>
              <a:off x="2929700" y="2813228"/>
              <a:ext cx="661012" cy="754235"/>
            </a:xfrm>
            <a:prstGeom prst="upArrow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096962" y="3566658"/>
              <a:ext cx="2357612" cy="15119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123391" y="4068593"/>
              <a:ext cx="2304752" cy="5059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200" dirty="0">
                <a:solidFill>
                  <a:srgbClr val="355F6B"/>
                </a:solidFill>
              </a:endParaRPr>
            </a:p>
          </p:txBody>
        </p:sp>
      </p:grpSp>
      <p:grpSp>
        <p:nvGrpSpPr>
          <p:cNvPr id="6" name="Group 30"/>
          <p:cNvGrpSpPr/>
          <p:nvPr/>
        </p:nvGrpSpPr>
        <p:grpSpPr>
          <a:xfrm>
            <a:off x="3308918" y="2840610"/>
            <a:ext cx="2474447" cy="1929454"/>
            <a:chOff x="2096962" y="2813228"/>
            <a:chExt cx="2357612" cy="2265370"/>
          </a:xfrm>
        </p:grpSpPr>
        <p:sp>
          <p:nvSpPr>
            <p:cNvPr id="28" name="Up Arrow 27"/>
            <p:cNvSpPr/>
            <p:nvPr/>
          </p:nvSpPr>
          <p:spPr>
            <a:xfrm>
              <a:off x="2929700" y="2813228"/>
              <a:ext cx="661012" cy="754235"/>
            </a:xfrm>
            <a:prstGeom prst="upArrow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096962" y="3566658"/>
              <a:ext cx="2357612" cy="15119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123391" y="4068594"/>
              <a:ext cx="230475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000" dirty="0">
                <a:solidFill>
                  <a:srgbClr val="355F6B"/>
                </a:solidFill>
              </a:endParaRP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519988" y="3909140"/>
            <a:ext cx="2418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519988" y="3909826"/>
            <a:ext cx="24189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academic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336657" y="3909826"/>
            <a:ext cx="24189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technical terms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177305" y="3909826"/>
            <a:ext cx="24467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complex sentences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Conventions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386888" y="3831624"/>
            <a:ext cx="1285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Tone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19988" y="1498762"/>
            <a:ext cx="8104025" cy="832104"/>
          </a:xfrm>
          <a:prstGeom prst="rect">
            <a:avLst/>
          </a:prstGeom>
          <a:solidFill>
            <a:srgbClr val="61A3A9"/>
          </a:solidFill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12431" y="1664830"/>
            <a:ext cx="631913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Formal</a:t>
            </a:r>
          </a:p>
          <a:p>
            <a:pPr algn="ctr"/>
            <a:endParaRPr lang="en-US" dirty="0"/>
          </a:p>
        </p:txBody>
      </p:sp>
      <p:grpSp>
        <p:nvGrpSpPr>
          <p:cNvPr id="12" name="Group 30"/>
          <p:cNvGrpSpPr/>
          <p:nvPr/>
        </p:nvGrpSpPr>
        <p:grpSpPr>
          <a:xfrm>
            <a:off x="519988" y="2674626"/>
            <a:ext cx="8104025" cy="2266176"/>
            <a:chOff x="2096962" y="2813228"/>
            <a:chExt cx="4950072" cy="2266176"/>
          </a:xfrm>
        </p:grpSpPr>
        <p:sp>
          <p:nvSpPr>
            <p:cNvPr id="13" name="Up Arrow 12"/>
            <p:cNvSpPr/>
            <p:nvPr/>
          </p:nvSpPr>
          <p:spPr>
            <a:xfrm>
              <a:off x="5522160" y="2828528"/>
              <a:ext cx="661012" cy="738130"/>
            </a:xfrm>
            <a:prstGeom prst="upArrow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89422" y="3567464"/>
              <a:ext cx="2357612" cy="15119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5" name="Up Arrow 14"/>
            <p:cNvSpPr/>
            <p:nvPr/>
          </p:nvSpPr>
          <p:spPr>
            <a:xfrm>
              <a:off x="2929700" y="2813228"/>
              <a:ext cx="661012" cy="754235"/>
            </a:xfrm>
            <a:prstGeom prst="upArrow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096962" y="3566658"/>
              <a:ext cx="2357612" cy="15119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123391" y="4068594"/>
              <a:ext cx="230475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000" dirty="0">
                <a:solidFill>
                  <a:srgbClr val="355F6B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783150" y="4068594"/>
              <a:ext cx="221368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spelling rules</a:t>
              </a: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574816" y="3929992"/>
            <a:ext cx="3624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standard grammar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Conclusion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270859" y="1580911"/>
            <a:ext cx="7141465" cy="806935"/>
            <a:chOff x="542923" y="1736761"/>
            <a:chExt cx="8058154" cy="806935"/>
          </a:xfrm>
          <a:solidFill>
            <a:srgbClr val="355F6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056665" y="1951825"/>
              <a:ext cx="6738137" cy="430887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rgbClr val="FFFFFF"/>
                  </a:solidFill>
                </a:rPr>
                <a:t>Determine purpose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1270859" y="2855311"/>
            <a:ext cx="7141465" cy="806935"/>
            <a:chOff x="542923" y="1736761"/>
            <a:chExt cx="8058154" cy="806935"/>
          </a:xfrm>
          <a:solidFill>
            <a:srgbClr val="355F6B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003598" y="1890265"/>
              <a:ext cx="7597479" cy="430887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Select appropriate genre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975773" y="3980816"/>
            <a:ext cx="6582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FFFF"/>
                </a:solidFill>
              </a:rPr>
              <a:t>Uses words to show why and how such as “as a result, because, cause, due to, effect, therefore, or since.”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297967" y="4145824"/>
            <a:ext cx="7141464" cy="806935"/>
          </a:xfrm>
          <a:prstGeom prst="rect">
            <a:avLst/>
          </a:prstGeom>
          <a:solidFill>
            <a:srgbClr val="355F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750204" y="4260768"/>
            <a:ext cx="65094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ECECEC"/>
                </a:solidFill>
              </a:rPr>
              <a:t>Consider expectations and conventions</a:t>
            </a:r>
          </a:p>
        </p:txBody>
      </p:sp>
      <p:sp>
        <p:nvSpPr>
          <p:cNvPr id="17" name="Oval 16"/>
          <p:cNvSpPr/>
          <p:nvPr/>
        </p:nvSpPr>
        <p:spPr>
          <a:xfrm>
            <a:off x="653605" y="4038359"/>
            <a:ext cx="804672" cy="9144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653605" y="2767064"/>
            <a:ext cx="804672" cy="9144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61829" y="1580911"/>
            <a:ext cx="804672" cy="9144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final 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62288" cy="686778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grpSp>
        <p:nvGrpSpPr>
          <p:cNvPr id="2" name="Group 3"/>
          <p:cNvGrpSpPr/>
          <p:nvPr/>
        </p:nvGrpSpPr>
        <p:grpSpPr>
          <a:xfrm>
            <a:off x="626126" y="1535190"/>
            <a:ext cx="8022112" cy="924797"/>
            <a:chOff x="1650148" y="1535190"/>
            <a:chExt cx="5843697" cy="924797"/>
          </a:xfrm>
        </p:grpSpPr>
        <p:sp>
          <p:nvSpPr>
            <p:cNvPr id="13" name="Rectangle 12"/>
            <p:cNvSpPr/>
            <p:nvPr/>
          </p:nvSpPr>
          <p:spPr>
            <a:xfrm>
              <a:off x="1650148" y="1535190"/>
              <a:ext cx="5843697" cy="924797"/>
            </a:xfrm>
            <a:prstGeom prst="rect">
              <a:avLst/>
            </a:prstGeom>
            <a:solidFill>
              <a:srgbClr val="355F6B"/>
            </a:solidFill>
            <a:ln>
              <a:solidFill>
                <a:srgbClr val="355F6B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744359" y="1741717"/>
              <a:ext cx="36552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FFFFFF"/>
                  </a:solidFill>
                </a:rPr>
                <a:t>different types of writing</a:t>
              </a:r>
            </a:p>
          </p:txBody>
        </p:sp>
      </p:grpSp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7" name="TextBox 26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Genres</a:t>
              </a: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Right Arrow Callout 9"/>
          <p:cNvSpPr/>
          <p:nvPr/>
        </p:nvSpPr>
        <p:spPr>
          <a:xfrm>
            <a:off x="661172" y="3393149"/>
            <a:ext cx="4341134" cy="1524623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891"/>
            </a:avLst>
          </a:prstGeom>
          <a:noFill/>
          <a:ln w="5715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best genre</a:t>
            </a:r>
            <a:endParaRPr lang="en-US" sz="3200" dirty="0">
              <a:solidFill>
                <a:schemeClr val="tx1"/>
              </a:solidFill>
              <a:effectLst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91971" y="3393149"/>
            <a:ext cx="3308314" cy="1524623"/>
          </a:xfrm>
          <a:prstGeom prst="rect">
            <a:avLst/>
          </a:prstGeom>
          <a:solidFill>
            <a:srgbClr val="61A3A9"/>
          </a:solidFill>
          <a:ln w="5715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audience</a:t>
            </a:r>
          </a:p>
        </p:txBody>
      </p:sp>
    </p:spTree>
    <p:extLst>
      <p:ext uri="{BB962C8B-B14F-4D97-AF65-F5344CB8AC3E}">
        <p14:creationId xmlns:p14="http://schemas.microsoft.com/office/powerpoint/2010/main" val="1418066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Choosing a Genre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270859" y="1580911"/>
            <a:ext cx="7141465" cy="806935"/>
            <a:chOff x="542923" y="1736761"/>
            <a:chExt cx="8058154" cy="806935"/>
          </a:xfrm>
          <a:solidFill>
            <a:srgbClr val="355F6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056665" y="1951825"/>
              <a:ext cx="6738137" cy="430887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rgbClr val="FFFFFF"/>
                  </a:solidFill>
                </a:rPr>
                <a:t>Determine the purpose for writing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1270859" y="2855311"/>
            <a:ext cx="7141465" cy="806935"/>
            <a:chOff x="542923" y="1736761"/>
            <a:chExt cx="8058154" cy="806935"/>
          </a:xfrm>
          <a:solidFill>
            <a:srgbClr val="355F6B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003598" y="1890265"/>
              <a:ext cx="7597479" cy="430887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Decide on an appropriate genre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975773" y="3980816"/>
            <a:ext cx="6582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FFFF"/>
                </a:solidFill>
              </a:rPr>
              <a:t>Uses words to show why and how such as “as a result, because, cause, due to, effect, therefore, or since.”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297967" y="4145824"/>
            <a:ext cx="7141464" cy="806935"/>
          </a:xfrm>
          <a:prstGeom prst="rect">
            <a:avLst/>
          </a:prstGeom>
          <a:solidFill>
            <a:srgbClr val="355F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750204" y="4260768"/>
            <a:ext cx="65094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ECECEC"/>
                </a:solidFill>
              </a:rPr>
              <a:t>Think about expectations and conventions</a:t>
            </a:r>
          </a:p>
        </p:txBody>
      </p:sp>
      <p:sp>
        <p:nvSpPr>
          <p:cNvPr id="17" name="Oval 16"/>
          <p:cNvSpPr/>
          <p:nvPr/>
        </p:nvSpPr>
        <p:spPr>
          <a:xfrm>
            <a:off x="653605" y="4038359"/>
            <a:ext cx="804672" cy="9144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653605" y="2767064"/>
            <a:ext cx="804672" cy="9144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61829" y="1580911"/>
            <a:ext cx="804672" cy="9144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Determining a Purpose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383544" y="1617738"/>
            <a:ext cx="3127248" cy="1617913"/>
            <a:chOff x="158059" y="1753237"/>
            <a:chExt cx="3127248" cy="1617913"/>
          </a:xfrm>
          <a:solidFill>
            <a:srgbClr val="609197"/>
          </a:solidFill>
        </p:grpSpPr>
        <p:sp>
          <p:nvSpPr>
            <p:cNvPr id="9" name="Rectangle 8"/>
            <p:cNvSpPr/>
            <p:nvPr/>
          </p:nvSpPr>
          <p:spPr>
            <a:xfrm>
              <a:off x="158059" y="1753237"/>
              <a:ext cx="3127248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62761" y="2265389"/>
              <a:ext cx="2542159" cy="5719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Inform</a:t>
              </a:r>
            </a:p>
          </p:txBody>
        </p:sp>
      </p:grpSp>
      <p:grpSp>
        <p:nvGrpSpPr>
          <p:cNvPr id="5" name="Group 13"/>
          <p:cNvGrpSpPr/>
          <p:nvPr/>
        </p:nvGrpSpPr>
        <p:grpSpPr>
          <a:xfrm>
            <a:off x="1383544" y="3480014"/>
            <a:ext cx="3127248" cy="1617913"/>
            <a:chOff x="1149290" y="3617528"/>
            <a:chExt cx="2080340" cy="1617913"/>
          </a:xfrm>
          <a:solidFill>
            <a:srgbClr val="609197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149290" y="4126994"/>
              <a:ext cx="2080340" cy="5719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Reflect</a:t>
              </a:r>
            </a:p>
          </p:txBody>
        </p:sp>
      </p:grpSp>
      <p:grpSp>
        <p:nvGrpSpPr>
          <p:cNvPr id="6" name="Group 16"/>
          <p:cNvGrpSpPr/>
          <p:nvPr/>
        </p:nvGrpSpPr>
        <p:grpSpPr>
          <a:xfrm>
            <a:off x="4757312" y="3480014"/>
            <a:ext cx="3127248" cy="1617913"/>
            <a:chOff x="3531827" y="3615513"/>
            <a:chExt cx="2080340" cy="1617913"/>
          </a:xfrm>
          <a:solidFill>
            <a:srgbClr val="609197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37202"/>
              <a:ext cx="1664514" cy="5719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Entertain</a:t>
              </a:r>
            </a:p>
          </p:txBody>
        </p:sp>
      </p:grpSp>
      <p:grpSp>
        <p:nvGrpSpPr>
          <p:cNvPr id="8" name="Group 22"/>
          <p:cNvGrpSpPr/>
          <p:nvPr/>
        </p:nvGrpSpPr>
        <p:grpSpPr>
          <a:xfrm>
            <a:off x="4757312" y="1612191"/>
            <a:ext cx="3127248" cy="1617913"/>
            <a:chOff x="3531827" y="1747690"/>
            <a:chExt cx="2080340" cy="1617913"/>
          </a:xfrm>
          <a:solidFill>
            <a:srgbClr val="609197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7" y="2265389"/>
              <a:ext cx="2080339" cy="5719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Persuade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128237" y="1741717"/>
            <a:ext cx="50178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contains basic meaning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7" name="TextBox 26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Determining a Purpose</a:t>
              </a: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Rectangle 28"/>
          <p:cNvSpPr/>
          <p:nvPr/>
        </p:nvSpPr>
        <p:spPr>
          <a:xfrm>
            <a:off x="840589" y="2264937"/>
            <a:ext cx="3538728" cy="1600200"/>
          </a:xfrm>
          <a:prstGeom prst="rect">
            <a:avLst/>
          </a:prstGeom>
          <a:solidFill>
            <a:srgbClr val="61A3A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687541" y="2264937"/>
            <a:ext cx="3538728" cy="1600200"/>
          </a:xfrm>
          <a:prstGeom prst="rect">
            <a:avLst/>
          </a:prstGeom>
          <a:solidFill>
            <a:srgbClr val="61A3A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3"/>
          <p:cNvSpPr/>
          <p:nvPr/>
        </p:nvSpPr>
        <p:spPr>
          <a:xfrm>
            <a:off x="4050085" y="2900783"/>
            <a:ext cx="1002049" cy="450369"/>
          </a:xfrm>
          <a:prstGeom prst="rightArrow">
            <a:avLst/>
          </a:prstGeom>
          <a:solidFill>
            <a:srgbClr val="6E8C9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1316924" y="2885103"/>
            <a:ext cx="23986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Purpose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169261" y="2900783"/>
            <a:ext cx="2622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Writing Prompt</a:t>
            </a:r>
          </a:p>
        </p:txBody>
      </p:sp>
    </p:spTree>
    <p:extLst>
      <p:ext uri="{BB962C8B-B14F-4D97-AF65-F5344CB8AC3E}">
        <p14:creationId xmlns:p14="http://schemas.microsoft.com/office/powerpoint/2010/main" val="164358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Determining a Purpose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3252861"/>
              </p:ext>
            </p:extLst>
          </p:nvPr>
        </p:nvGraphicFramePr>
        <p:xfrm>
          <a:off x="1224818" y="1621400"/>
          <a:ext cx="6694364" cy="3239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35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35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35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35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0984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Inform</a:t>
                      </a:r>
                      <a:endParaRPr lang="en-US" sz="24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solidFill>
                      <a:srgbClr val="355F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Persuade</a:t>
                      </a:r>
                    </a:p>
                  </a:txBody>
                  <a:tcPr marL="68580" marR="68580" marT="0" marB="0" anchor="ctr">
                    <a:solidFill>
                      <a:srgbClr val="355F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Reflect</a:t>
                      </a:r>
                    </a:p>
                  </a:txBody>
                  <a:tcPr marL="68580" marR="68580" marT="0" marB="0" anchor="ctr">
                    <a:solidFill>
                      <a:srgbClr val="355F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Entertain</a:t>
                      </a:r>
                      <a:endParaRPr lang="en-US" sz="24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solidFill>
                      <a:srgbClr val="355F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984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demonstrate</a:t>
                      </a:r>
                    </a:p>
                  </a:txBody>
                  <a:tcPr marL="68580" marR="68580" marT="0" marB="0" anchor="ctr">
                    <a:solidFill>
                      <a:srgbClr val="6091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defend</a:t>
                      </a:r>
                    </a:p>
                  </a:txBody>
                  <a:tcPr marL="68580" marR="68580" marT="0" marB="0" anchor="ctr">
                    <a:solidFill>
                      <a:srgbClr val="6091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narrate</a:t>
                      </a:r>
                    </a:p>
                  </a:txBody>
                  <a:tcPr marL="68580" marR="68580" marT="0" marB="0" anchor="ctr">
                    <a:solidFill>
                      <a:srgbClr val="6091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illustrate</a:t>
                      </a:r>
                    </a:p>
                  </a:txBody>
                  <a:tcPr marL="68580" marR="68580" marT="0" marB="0" anchor="ctr">
                    <a:solidFill>
                      <a:srgbClr val="6091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984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identify</a:t>
                      </a:r>
                    </a:p>
                  </a:txBody>
                  <a:tcPr marL="68580" marR="68580" marT="0" marB="0" anchor="ctr">
                    <a:solidFill>
                      <a:srgbClr val="355F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evaluate</a:t>
                      </a:r>
                    </a:p>
                  </a:txBody>
                  <a:tcPr marL="68580" marR="68580" marT="0" marB="0" anchor="ctr">
                    <a:solidFill>
                      <a:srgbClr val="355F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reflect</a:t>
                      </a:r>
                    </a:p>
                  </a:txBody>
                  <a:tcPr marL="68580" marR="68580" marT="0" marB="0" anchor="ctr">
                    <a:solidFill>
                      <a:srgbClr val="355F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share</a:t>
                      </a:r>
                    </a:p>
                  </a:txBody>
                  <a:tcPr marL="68580" marR="68580" marT="0" marB="0" anchor="ctr">
                    <a:solidFill>
                      <a:srgbClr val="355F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984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discuss</a:t>
                      </a:r>
                    </a:p>
                  </a:txBody>
                  <a:tcPr marL="68580" marR="68580" marT="0" marB="0" anchor="ctr">
                    <a:solidFill>
                      <a:srgbClr val="6091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justify</a:t>
                      </a:r>
                    </a:p>
                  </a:txBody>
                  <a:tcPr marL="68580" marR="68580" marT="0" marB="0" anchor="ctr">
                    <a:solidFill>
                      <a:srgbClr val="6091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share</a:t>
                      </a:r>
                    </a:p>
                  </a:txBody>
                  <a:tcPr marL="68580" marR="68580" marT="0" marB="0" anchor="ctr">
                    <a:solidFill>
                      <a:srgbClr val="6091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tell</a:t>
                      </a:r>
                    </a:p>
                  </a:txBody>
                  <a:tcPr marL="68580" marR="68580" marT="0" marB="0" anchor="ctr">
                    <a:solidFill>
                      <a:srgbClr val="6091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5676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Determining an Appropriate Genre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803352" y="1641430"/>
            <a:ext cx="7635567" cy="3252375"/>
            <a:chOff x="759133" y="1821205"/>
            <a:chExt cx="8473104" cy="3298995"/>
          </a:xfrm>
          <a:solidFill>
            <a:srgbClr val="355F6B"/>
          </a:solidFill>
        </p:grpSpPr>
        <p:grpSp>
          <p:nvGrpSpPr>
            <p:cNvPr id="5" name="Group 8"/>
            <p:cNvGrpSpPr/>
            <p:nvPr/>
          </p:nvGrpSpPr>
          <p:grpSpPr>
            <a:xfrm>
              <a:off x="759133" y="1821205"/>
              <a:ext cx="8473104" cy="3298995"/>
              <a:chOff x="759133" y="1821205"/>
              <a:chExt cx="8473104" cy="329899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759133" y="1821205"/>
                <a:ext cx="3732500" cy="96170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/>
                  <a:t>Academic Writing</a:t>
                </a: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743292" y="1821205"/>
                <a:ext cx="4488945" cy="329899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5129381" y="3060924"/>
              <a:ext cx="3723870" cy="80128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Genre</a:t>
              </a:r>
            </a:p>
          </p:txBody>
        </p:sp>
      </p:grpSp>
      <p:sp>
        <p:nvSpPr>
          <p:cNvPr id="18" name="Rectangle 17"/>
          <p:cNvSpPr/>
          <p:nvPr/>
        </p:nvSpPr>
        <p:spPr>
          <a:xfrm>
            <a:off x="799804" y="2793557"/>
            <a:ext cx="3367103" cy="948119"/>
          </a:xfrm>
          <a:prstGeom prst="rect">
            <a:avLst/>
          </a:prstGeom>
          <a:solidFill>
            <a:srgbClr val="355F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Professional Writing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99804" y="3945687"/>
            <a:ext cx="3367103" cy="948119"/>
          </a:xfrm>
          <a:prstGeom prst="rect">
            <a:avLst/>
          </a:prstGeom>
          <a:solidFill>
            <a:srgbClr val="355F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Personal Writing</a:t>
            </a:r>
          </a:p>
        </p:txBody>
      </p:sp>
      <p:sp>
        <p:nvSpPr>
          <p:cNvPr id="6" name="Oval 5"/>
          <p:cNvSpPr/>
          <p:nvPr/>
        </p:nvSpPr>
        <p:spPr>
          <a:xfrm>
            <a:off x="3916743" y="2905867"/>
            <a:ext cx="727113" cy="748901"/>
          </a:xfrm>
          <a:prstGeom prst="ellipse">
            <a:avLst/>
          </a:prstGeom>
          <a:solidFill>
            <a:schemeClr val="bg1"/>
          </a:solidFill>
          <a:ln w="76200">
            <a:solidFill>
              <a:srgbClr val="5A7E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rgbClr val="314C57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3916743" y="4045294"/>
            <a:ext cx="727113" cy="748901"/>
          </a:xfrm>
          <a:prstGeom prst="ellipse">
            <a:avLst/>
          </a:prstGeom>
          <a:solidFill>
            <a:schemeClr val="bg1"/>
          </a:solidFill>
          <a:ln w="76200">
            <a:solidFill>
              <a:srgbClr val="5A7E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rgbClr val="314C57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3916742" y="1741038"/>
            <a:ext cx="727113" cy="748901"/>
          </a:xfrm>
          <a:prstGeom prst="ellipse">
            <a:avLst/>
          </a:prstGeom>
          <a:solidFill>
            <a:schemeClr val="bg1"/>
          </a:solidFill>
          <a:ln w="76200">
            <a:solidFill>
              <a:srgbClr val="5A7E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rgbClr val="314C57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059127" y="1930400"/>
            <a:ext cx="4358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5A7E82"/>
                </a:solidFill>
                <a:sym typeface="Wingdings" panose="05000000000000000000" pitchFamily="2" charset="2"/>
              </a:rPr>
              <a:t></a:t>
            </a:r>
            <a:endParaRPr lang="en-US" sz="2000" dirty="0">
              <a:solidFill>
                <a:srgbClr val="5A7E82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061207" y="3104408"/>
            <a:ext cx="4358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5A7E82"/>
                </a:solidFill>
                <a:sym typeface="Wingdings" panose="05000000000000000000" pitchFamily="2" charset="2"/>
              </a:rPr>
              <a:t></a:t>
            </a:r>
            <a:endParaRPr lang="en-US" sz="2000" dirty="0">
              <a:solidFill>
                <a:srgbClr val="5A7E82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059126" y="4245197"/>
            <a:ext cx="4358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5A7E82"/>
                </a:solidFill>
                <a:sym typeface="Wingdings" panose="05000000000000000000" pitchFamily="2" charset="2"/>
              </a:rPr>
              <a:t></a:t>
            </a:r>
            <a:endParaRPr lang="en-US" sz="2000" dirty="0">
              <a:solidFill>
                <a:srgbClr val="5A7E8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Determining an Appropriate Genre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9502167"/>
              </p:ext>
            </p:extLst>
          </p:nvPr>
        </p:nvGraphicFramePr>
        <p:xfrm>
          <a:off x="938211" y="1621400"/>
          <a:ext cx="7267578" cy="32541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2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25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25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2466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Academic</a:t>
                      </a:r>
                      <a:endParaRPr lang="en-US" sz="24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solidFill>
                      <a:srgbClr val="355F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Professional </a:t>
                      </a:r>
                    </a:p>
                  </a:txBody>
                  <a:tcPr marL="68580" marR="68580" marT="0" marB="0" anchor="ctr">
                    <a:solidFill>
                      <a:srgbClr val="355F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Personal </a:t>
                      </a:r>
                    </a:p>
                  </a:txBody>
                  <a:tcPr marL="68580" marR="68580" marT="0" marB="0" anchor="ctr">
                    <a:solidFill>
                      <a:srgbClr val="355F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984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research papers</a:t>
                      </a:r>
                    </a:p>
                  </a:txBody>
                  <a:tcPr marL="68580" marR="68580" marT="0" marB="0" anchor="ctr">
                    <a:solidFill>
                      <a:srgbClr val="6091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cover</a:t>
                      </a:r>
                      <a:r>
                        <a:rPr lang="en-US" sz="2200" baseline="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letters</a:t>
                      </a:r>
                      <a:endParaRPr lang="en-US" sz="2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solidFill>
                      <a:srgbClr val="6091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emails</a:t>
                      </a:r>
                    </a:p>
                  </a:txBody>
                  <a:tcPr marL="68580" marR="68580" marT="0" marB="0" anchor="ctr">
                    <a:solidFill>
                      <a:srgbClr val="6091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984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reflective</a:t>
                      </a:r>
                      <a:r>
                        <a:rPr lang="en-US" sz="2200" baseline="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essays</a:t>
                      </a:r>
                      <a:endParaRPr lang="en-US" sz="2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solidFill>
                      <a:srgbClr val="355F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business</a:t>
                      </a:r>
                      <a:r>
                        <a:rPr lang="en-US" sz="2200" baseline="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proposals</a:t>
                      </a:r>
                      <a:endParaRPr lang="en-US" sz="2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solidFill>
                      <a:srgbClr val="355F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product</a:t>
                      </a:r>
                      <a:r>
                        <a:rPr lang="en-US" sz="2200" baseline="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reviews</a:t>
                      </a:r>
                      <a:endParaRPr lang="en-US" sz="2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solidFill>
                      <a:srgbClr val="355F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984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literature</a:t>
                      </a:r>
                      <a:r>
                        <a:rPr lang="en-US" sz="2200" baseline="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analyses</a:t>
                      </a:r>
                      <a:endParaRPr lang="en-US" sz="2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solidFill>
                      <a:srgbClr val="6091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r</a:t>
                      </a:r>
                      <a:r>
                        <a:rPr lang="en-US" sz="22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alibri"/>
                          <a:cs typeface="Calibri"/>
                        </a:rPr>
                        <a:t>é</a:t>
                      </a: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sum</a:t>
                      </a:r>
                      <a:r>
                        <a:rPr lang="en-US" sz="22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alibri"/>
                          <a:cs typeface="Calibri"/>
                        </a:rPr>
                        <a:t>é</a:t>
                      </a: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s</a:t>
                      </a:r>
                    </a:p>
                  </a:txBody>
                  <a:tcPr marL="68580" marR="68580" marT="0" marB="0" anchor="ctr">
                    <a:solidFill>
                      <a:srgbClr val="6091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social</a:t>
                      </a:r>
                      <a:r>
                        <a:rPr lang="en-US" sz="2200" baseline="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media posts</a:t>
                      </a:r>
                      <a:endParaRPr lang="en-US" sz="2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solidFill>
                      <a:srgbClr val="6091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5676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339</Words>
  <Application>Microsoft Office PowerPoint</Application>
  <PresentationFormat>On-screen Show (4:3)</PresentationFormat>
  <Paragraphs>157</Paragraphs>
  <Slides>25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Rebecca Herbert</dc:creator>
  <cp:lastModifiedBy>Caitlin Clark</cp:lastModifiedBy>
  <cp:revision>10</cp:revision>
  <dcterms:created xsi:type="dcterms:W3CDTF">2015-08-01T17:19:42Z</dcterms:created>
  <dcterms:modified xsi:type="dcterms:W3CDTF">2018-05-04T19:47:25Z</dcterms:modified>
</cp:coreProperties>
</file>