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58"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57" r:id="rId19"/>
    <p:sldId id="294" r:id="rId20"/>
    <p:sldId id="261" r:id="rId21"/>
    <p:sldId id="295" r:id="rId22"/>
    <p:sldId id="296" r:id="rId23"/>
    <p:sldId id="297" r:id="rId24"/>
    <p:sldId id="298" r:id="rId25"/>
    <p:sldId id="299" r:id="rId26"/>
    <p:sldId id="300" r:id="rId27"/>
    <p:sldId id="306" r:id="rId28"/>
    <p:sldId id="302" r:id="rId29"/>
    <p:sldId id="303" r:id="rId30"/>
    <p:sldId id="304" r:id="rId31"/>
    <p:sldId id="305"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Quinn" initials="SQ" lastIdx="7" clrIdx="0">
    <p:extLst>
      <p:ext uri="{19B8F6BF-5375-455C-9EA6-DF929625EA0E}">
        <p15:presenceInfo xmlns:p15="http://schemas.microsoft.com/office/powerpoint/2012/main" userId="S-1-5-21-1482476501-413027322-842925246-2605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A7E83"/>
    <a:srgbClr val="C7D4C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96" autoAdjust="0"/>
    <p:restoredTop sz="94660"/>
  </p:normalViewPr>
  <p:slideViewPr>
    <p:cSldViewPr snapToGrid="0">
      <p:cViewPr varScale="1">
        <p:scale>
          <a:sx n="90" d="100"/>
          <a:sy n="90" d="100"/>
        </p:scale>
        <p:origin x="84" y="528"/>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2-11T10:10:49.353" idx="2">
    <p:pos x="5082" y="237"/>
    <p:text>I would change the title to "Locating Key Information."</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9-02-11T10:33:48.588" idx="3">
    <p:pos x="6495" y="626"/>
    <p:text>Doesn't have to be this exact suggestion, but it might be good to add a visual like this to represent the script/lesson content for this slide.</p:text>
    <p:extLst>
      <p:ext uri="{C676402C-5697-4E1C-873F-D02D1690AC5C}">
        <p15:threadingInfo xmlns:p15="http://schemas.microsoft.com/office/powerpoint/2012/main" timeZoneBias="30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9-02-11T10:55:10.374" idx="5">
    <p:pos x="6580" y="806"/>
    <p:text>Copied this list straight from the lesson</p:text>
    <p:extLst>
      <p:ext uri="{C676402C-5697-4E1C-873F-D02D1690AC5C}">
        <p15:threadingInfo xmlns:p15="http://schemas.microsoft.com/office/powerpoint/2012/main" timeZoneBias="30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19-02-11T11:00:55.513" idx="6">
    <p:pos x="6949" y="1007"/>
    <p:text>Made this just a little bit bigger since there's plenty of room on the slide!</p:text>
    <p:extLst>
      <p:ext uri="{C676402C-5697-4E1C-873F-D02D1690AC5C}">
        <p15:threadingInfo xmlns:p15="http://schemas.microsoft.com/office/powerpoint/2012/main" timeZoneBias="30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19-02-11T11:00:55.513" idx="6">
    <p:pos x="6949" y="1007"/>
    <p:text>Make sure to read this paragraph aloud/explain anything on the slides in the script.</p:text>
    <p:extLst>
      <p:ext uri="{C676402C-5697-4E1C-873F-D02D1690AC5C}">
        <p15:threadingInfo xmlns:p15="http://schemas.microsoft.com/office/powerpoint/2012/main" timeZoneBias="30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pPr/>
              <a:t>2/11/2019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pPr/>
              <a:t>2/11/2019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pPr/>
              <a:t>2/11/2019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pPr/>
              <a:t>2/11/2019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pPr/>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comments" Target="../comments/commen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comments" Target="../comments/comment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Locating Key Information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Other Sentence Components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881187" y="1612191"/>
            <a:ext cx="8429626" cy="3395744"/>
            <a:chOff x="365111" y="1821206"/>
            <a:chExt cx="8443024" cy="3298655"/>
          </a:xfrm>
        </p:grpSpPr>
        <p:grpSp>
          <p:nvGrpSpPr>
            <p:cNvPr id="5" name="Group 8"/>
            <p:cNvGrpSpPr/>
            <p:nvPr/>
          </p:nvGrpSpPr>
          <p:grpSpPr>
            <a:xfrm>
              <a:off x="365111" y="1821206"/>
              <a:ext cx="8443024" cy="3298655"/>
              <a:chOff x="365111" y="1821206"/>
              <a:chExt cx="8443024" cy="3298655"/>
            </a:xfrm>
          </p:grpSpPr>
          <p:sp>
            <p:nvSpPr>
              <p:cNvPr id="16" name="Rectangle 15"/>
              <p:cNvSpPr/>
              <p:nvPr/>
            </p:nvSpPr>
            <p:spPr>
              <a:xfrm>
                <a:off x="365111" y="1821206"/>
                <a:ext cx="4175761" cy="329865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180836" y="3026405"/>
                <a:ext cx="811575" cy="879143"/>
              </a:xfrm>
              <a:prstGeom prst="ellipse">
                <a:avLst/>
              </a:prstGeom>
              <a:solidFill>
                <a:srgbClr val="C7D4CB"/>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t>
                </a:r>
                <a:endParaRPr lang="en-US" sz="4800" b="1" dirty="0">
                  <a:solidFill>
                    <a:schemeClr val="tx1"/>
                  </a:solidFill>
                </a:endParaRPr>
              </a:p>
            </p:txBody>
          </p:sp>
        </p:grpSp>
        <p:sp>
          <p:nvSpPr>
            <p:cNvPr id="11" name="TextBox 10"/>
            <p:cNvSpPr txBox="1"/>
            <p:nvPr/>
          </p:nvSpPr>
          <p:spPr>
            <a:xfrm>
              <a:off x="748359" y="2835260"/>
              <a:ext cx="3325552" cy="1054765"/>
            </a:xfrm>
            <a:prstGeom prst="rect">
              <a:avLst/>
            </a:prstGeom>
            <a:noFill/>
          </p:spPr>
          <p:txBody>
            <a:bodyPr wrap="square" rtlCol="0" anchor="ctr">
              <a:spAutoFit/>
            </a:bodyPr>
            <a:lstStyle/>
            <a:p>
              <a:pPr algn="ctr">
                <a:lnSpc>
                  <a:spcPct val="150000"/>
                </a:lnSpc>
              </a:pPr>
              <a:r>
                <a:rPr lang="en-US" sz="4800" dirty="0"/>
                <a:t>Pronoun</a:t>
              </a:r>
            </a:p>
          </p:txBody>
        </p:sp>
        <p:sp>
          <p:nvSpPr>
            <p:cNvPr id="12" name="TextBox 11"/>
            <p:cNvSpPr txBox="1"/>
            <p:nvPr/>
          </p:nvSpPr>
          <p:spPr>
            <a:xfrm>
              <a:off x="5049554" y="2241480"/>
              <a:ext cx="3325552" cy="2242326"/>
            </a:xfrm>
            <a:prstGeom prst="rect">
              <a:avLst/>
            </a:prstGeom>
            <a:noFill/>
          </p:spPr>
          <p:txBody>
            <a:bodyPr wrap="square" rtlCol="0" anchor="ctr">
              <a:spAutoFit/>
            </a:bodyPr>
            <a:lstStyle/>
            <a:p>
              <a:pPr algn="ctr">
                <a:lnSpc>
                  <a:spcPct val="150000"/>
                </a:lnSpc>
              </a:pPr>
              <a:r>
                <a:rPr lang="en-US" sz="4800" dirty="0"/>
                <a:t>Takes Place of Noun</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2392955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strike="sngStrike" dirty="0">
                  <a:solidFill>
                    <a:srgbClr val="323542"/>
                  </a:solidFill>
                  <a:latin typeface="Century Gothic" panose="020B0502020202020204" pitchFamily="34" charset="0"/>
                </a:rPr>
                <a:t>Example: </a:t>
              </a:r>
              <a:r>
                <a:rPr lang="en-US" sz="3000" dirty="0">
                  <a:solidFill>
                    <a:srgbClr val="323542"/>
                  </a:solidFill>
                  <a:latin typeface="Century Gothic" panose="020B0502020202020204" pitchFamily="34" charset="0"/>
                </a:rPr>
                <a:t>Finding Pronouns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881187" y="1612191"/>
            <a:ext cx="8429625" cy="3352641"/>
            <a:chOff x="542923" y="1849761"/>
            <a:chExt cx="8058154" cy="693935"/>
          </a:xfrm>
          <a:solidFill>
            <a:schemeClr val="tx2"/>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112247"/>
              <a:ext cx="7807571" cy="148056"/>
            </a:xfrm>
            <a:prstGeom prst="rect">
              <a:avLst/>
            </a:prstGeom>
            <a:grpFill/>
          </p:spPr>
          <p:txBody>
            <a:bodyPr wrap="square" rtlCol="0" anchor="ctr">
              <a:spAutoFit/>
            </a:bodyPr>
            <a:lstStyle/>
            <a:p>
              <a:pPr algn="ctr">
                <a:lnSpc>
                  <a:spcPct val="150000"/>
                </a:lnSpc>
              </a:pPr>
              <a:r>
                <a:rPr lang="en-US" sz="2800" u="sng" dirty="0">
                  <a:solidFill>
                    <a:schemeClr val="bg1"/>
                  </a:solidFill>
                </a:rPr>
                <a:t>She</a:t>
              </a:r>
              <a:r>
                <a:rPr lang="en-US" sz="2800" dirty="0">
                  <a:solidFill>
                    <a:schemeClr val="bg1"/>
                  </a:solidFill>
                </a:rPr>
                <a:t> aced the chemistry test.</a:t>
              </a:r>
            </a:p>
          </p:txBody>
        </p:sp>
      </p:grpSp>
      <p:sp>
        <p:nvSpPr>
          <p:cNvPr id="11" name="Rectangle 10"/>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3925676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Other Sentence Components: Linking Verbs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881187" y="1490837"/>
            <a:ext cx="8429626" cy="3517098"/>
            <a:chOff x="365111" y="1703322"/>
            <a:chExt cx="8443024" cy="3416539"/>
          </a:xfrm>
        </p:grpSpPr>
        <p:grpSp>
          <p:nvGrpSpPr>
            <p:cNvPr id="5" name="Group 8"/>
            <p:cNvGrpSpPr/>
            <p:nvPr/>
          </p:nvGrpSpPr>
          <p:grpSpPr>
            <a:xfrm>
              <a:off x="365111" y="1821206"/>
              <a:ext cx="8443024" cy="3298655"/>
              <a:chOff x="365111" y="1821206"/>
              <a:chExt cx="8443024" cy="3298655"/>
            </a:xfrm>
          </p:grpSpPr>
          <p:sp>
            <p:nvSpPr>
              <p:cNvPr id="16" name="Rectangle 15"/>
              <p:cNvSpPr/>
              <p:nvPr/>
            </p:nvSpPr>
            <p:spPr>
              <a:xfrm>
                <a:off x="365111" y="1821206"/>
                <a:ext cx="4175761" cy="329865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180836" y="3026405"/>
                <a:ext cx="811575" cy="879143"/>
              </a:xfrm>
              <a:prstGeom prst="ellipse">
                <a:avLst/>
              </a:prstGeom>
              <a:solidFill>
                <a:srgbClr val="C7D4CB"/>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t>
                </a:r>
                <a:endParaRPr lang="en-US" sz="4800" b="1" dirty="0">
                  <a:solidFill>
                    <a:schemeClr val="tx1"/>
                  </a:solidFill>
                </a:endParaRPr>
              </a:p>
            </p:txBody>
          </p:sp>
        </p:grpSp>
        <p:sp>
          <p:nvSpPr>
            <p:cNvPr id="11" name="TextBox 10"/>
            <p:cNvSpPr txBox="1"/>
            <p:nvPr/>
          </p:nvSpPr>
          <p:spPr>
            <a:xfrm>
              <a:off x="748359" y="2835260"/>
              <a:ext cx="3325552" cy="1054765"/>
            </a:xfrm>
            <a:prstGeom prst="rect">
              <a:avLst/>
            </a:prstGeom>
            <a:noFill/>
          </p:spPr>
          <p:txBody>
            <a:bodyPr wrap="square" rtlCol="0" anchor="ctr">
              <a:spAutoFit/>
            </a:bodyPr>
            <a:lstStyle/>
            <a:p>
              <a:pPr algn="ctr">
                <a:lnSpc>
                  <a:spcPct val="150000"/>
                </a:lnSpc>
              </a:pPr>
              <a:r>
                <a:rPr lang="en-US" sz="4800" dirty="0"/>
                <a:t>Linking Verb</a:t>
              </a:r>
            </a:p>
          </p:txBody>
        </p:sp>
        <p:sp>
          <p:nvSpPr>
            <p:cNvPr id="12" name="TextBox 11"/>
            <p:cNvSpPr txBox="1"/>
            <p:nvPr/>
          </p:nvSpPr>
          <p:spPr>
            <a:xfrm>
              <a:off x="5049554" y="1703322"/>
              <a:ext cx="3325552" cy="3318643"/>
            </a:xfrm>
            <a:prstGeom prst="rect">
              <a:avLst/>
            </a:prstGeom>
            <a:noFill/>
          </p:spPr>
          <p:txBody>
            <a:bodyPr wrap="square" rtlCol="0" anchor="ctr">
              <a:spAutoFit/>
            </a:bodyPr>
            <a:lstStyle/>
            <a:p>
              <a:pPr algn="ctr">
                <a:lnSpc>
                  <a:spcPct val="150000"/>
                </a:lnSpc>
              </a:pPr>
              <a:r>
                <a:rPr lang="en-US" sz="4800" dirty="0"/>
                <a:t>Provides Info about the Subject</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2392955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strike="sngStrike" dirty="0">
                  <a:solidFill>
                    <a:srgbClr val="323542"/>
                  </a:solidFill>
                  <a:latin typeface="Century Gothic" panose="020B0502020202020204" pitchFamily="34" charset="0"/>
                </a:rPr>
                <a:t>Example: </a:t>
              </a:r>
              <a:r>
                <a:rPr lang="en-US" sz="3000" dirty="0">
                  <a:solidFill>
                    <a:srgbClr val="323542"/>
                  </a:solidFill>
                  <a:latin typeface="Century Gothic" panose="020B0502020202020204" pitchFamily="34" charset="0"/>
                </a:rPr>
                <a:t>Finding Linking Verbs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881187" y="1612191"/>
            <a:ext cx="8429625" cy="3352641"/>
            <a:chOff x="542923" y="1849761"/>
            <a:chExt cx="8058154" cy="693935"/>
          </a:xfrm>
          <a:solidFill>
            <a:schemeClr val="tx2"/>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112247"/>
              <a:ext cx="7807571" cy="148056"/>
            </a:xfrm>
            <a:prstGeom prst="rect">
              <a:avLst/>
            </a:prstGeom>
            <a:grpFill/>
          </p:spPr>
          <p:txBody>
            <a:bodyPr wrap="square" rtlCol="0" anchor="ctr">
              <a:spAutoFit/>
            </a:bodyPr>
            <a:lstStyle/>
            <a:p>
              <a:pPr algn="ctr">
                <a:lnSpc>
                  <a:spcPct val="150000"/>
                </a:lnSpc>
              </a:pPr>
              <a:r>
                <a:rPr lang="en-US" sz="2800" dirty="0">
                  <a:solidFill>
                    <a:schemeClr val="bg1"/>
                  </a:solidFill>
                </a:rPr>
                <a:t>Jamal </a:t>
              </a:r>
              <a:r>
                <a:rPr lang="en-US" sz="2800" u="sng" dirty="0">
                  <a:solidFill>
                    <a:schemeClr val="bg1"/>
                  </a:solidFill>
                </a:rPr>
                <a:t>is</a:t>
              </a:r>
              <a:r>
                <a:rPr lang="en-US" sz="2800" dirty="0">
                  <a:solidFill>
                    <a:schemeClr val="bg1"/>
                  </a:solidFill>
                </a:rPr>
                <a:t> an athlete and a scholar.</a:t>
              </a:r>
            </a:p>
          </p:txBody>
        </p:sp>
      </p:grpSp>
      <p:sp>
        <p:nvSpPr>
          <p:cNvPr id="11" name="Rectangle 10"/>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3925676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Other Sentence Components: Helping Verbs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937656" y="1612192"/>
            <a:ext cx="8321040" cy="3351695"/>
            <a:chOff x="409831" y="1821206"/>
            <a:chExt cx="8312575" cy="3298655"/>
          </a:xfrm>
        </p:grpSpPr>
        <p:grpSp>
          <p:nvGrpSpPr>
            <p:cNvPr id="5" name="Group 8"/>
            <p:cNvGrpSpPr/>
            <p:nvPr/>
          </p:nvGrpSpPr>
          <p:grpSpPr>
            <a:xfrm>
              <a:off x="409831" y="1821206"/>
              <a:ext cx="8312575" cy="3298655"/>
              <a:chOff x="409831" y="1821206"/>
              <a:chExt cx="8312575" cy="3298655"/>
            </a:xfrm>
          </p:grpSpPr>
          <p:sp>
            <p:nvSpPr>
              <p:cNvPr id="16" name="Rectangle 15"/>
              <p:cNvSpPr/>
              <p:nvPr/>
            </p:nvSpPr>
            <p:spPr>
              <a:xfrm>
                <a:off x="409831" y="1821206"/>
                <a:ext cx="4091893" cy="3298655"/>
              </a:xfrm>
              <a:prstGeom prst="rect">
                <a:avLst/>
              </a:prstGeom>
              <a:noFill/>
              <a:ln w="76200">
                <a:solidFill>
                  <a:srgbClr val="CCA4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27826" y="1821206"/>
                <a:ext cx="4094580" cy="3298655"/>
              </a:xfrm>
              <a:prstGeom prst="rect">
                <a:avLst/>
              </a:prstGeom>
              <a:noFill/>
              <a:ln w="76200">
                <a:solidFill>
                  <a:srgbClr val="CCA4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164575" y="3058851"/>
                <a:ext cx="800400" cy="823365"/>
              </a:xfrm>
              <a:prstGeom prst="ellipse">
                <a:avLst/>
              </a:prstGeom>
              <a:solidFill>
                <a:schemeClr val="bg1"/>
              </a:solidFill>
              <a:ln w="76200">
                <a:solidFill>
                  <a:srgbClr val="CCA4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solidFill>
                      <a:srgbClr val="CCA49C"/>
                    </a:solidFill>
                  </a:rPr>
                  <a:t>+</a:t>
                </a:r>
                <a:endParaRPr lang="en-US" sz="6000" b="1" dirty="0">
                  <a:solidFill>
                    <a:srgbClr val="CCA49C"/>
                  </a:solidFill>
                </a:endParaRPr>
              </a:p>
            </p:txBody>
          </p:sp>
        </p:grpSp>
        <p:sp>
          <p:nvSpPr>
            <p:cNvPr id="11" name="TextBox 10"/>
            <p:cNvSpPr txBox="1"/>
            <p:nvPr/>
          </p:nvSpPr>
          <p:spPr>
            <a:xfrm>
              <a:off x="748359" y="2991265"/>
              <a:ext cx="3325552" cy="742751"/>
            </a:xfrm>
            <a:prstGeom prst="rect">
              <a:avLst/>
            </a:prstGeom>
            <a:noFill/>
            <a:ln w="76200">
              <a:noFill/>
            </a:ln>
          </p:spPr>
          <p:txBody>
            <a:bodyPr wrap="square" rtlCol="0" anchor="ctr">
              <a:spAutoFit/>
            </a:bodyPr>
            <a:lstStyle/>
            <a:p>
              <a:pPr algn="ctr">
                <a:lnSpc>
                  <a:spcPct val="150000"/>
                </a:lnSpc>
              </a:pPr>
              <a:r>
                <a:rPr lang="en-US" sz="3200" dirty="0"/>
                <a:t>Helping Verb</a:t>
              </a:r>
            </a:p>
          </p:txBody>
        </p:sp>
        <p:sp>
          <p:nvSpPr>
            <p:cNvPr id="12" name="TextBox 11"/>
            <p:cNvSpPr txBox="1"/>
            <p:nvPr/>
          </p:nvSpPr>
          <p:spPr>
            <a:xfrm>
              <a:off x="5049554" y="2991265"/>
              <a:ext cx="3325552" cy="742751"/>
            </a:xfrm>
            <a:prstGeom prst="rect">
              <a:avLst/>
            </a:prstGeom>
            <a:noFill/>
            <a:ln w="76200">
              <a:noFill/>
            </a:ln>
          </p:spPr>
          <p:txBody>
            <a:bodyPr wrap="square" rtlCol="0" anchor="ctr">
              <a:spAutoFit/>
            </a:bodyPr>
            <a:lstStyle/>
            <a:p>
              <a:pPr algn="ctr">
                <a:lnSpc>
                  <a:spcPct val="150000"/>
                </a:lnSpc>
              </a:pPr>
              <a:r>
                <a:rPr lang="en-US" sz="3200" dirty="0"/>
                <a:t>Main Verb</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1351184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strike="sngStrike" dirty="0">
                  <a:solidFill>
                    <a:srgbClr val="323542"/>
                  </a:solidFill>
                  <a:latin typeface="Century Gothic" panose="020B0502020202020204" pitchFamily="34" charset="0"/>
                </a:rPr>
                <a:t>Example: </a:t>
              </a:r>
              <a:r>
                <a:rPr lang="en-US" sz="3000" dirty="0">
                  <a:solidFill>
                    <a:srgbClr val="323542"/>
                  </a:solidFill>
                  <a:latin typeface="Century Gothic" panose="020B0502020202020204" pitchFamily="34" charset="0"/>
                </a:rPr>
                <a:t>Finding Linking Verbs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881187" y="1612191"/>
            <a:ext cx="8429625" cy="3352641"/>
            <a:chOff x="542922" y="1849761"/>
            <a:chExt cx="8058155" cy="693935"/>
          </a:xfrm>
          <a:solidFill>
            <a:schemeClr val="tx2"/>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542922" y="2125312"/>
              <a:ext cx="8058153" cy="121927"/>
            </a:xfrm>
            <a:prstGeom prst="rect">
              <a:avLst/>
            </a:prstGeom>
            <a:grpFill/>
          </p:spPr>
          <p:txBody>
            <a:bodyPr wrap="square" rtlCol="0" anchor="ctr">
              <a:spAutoFit/>
            </a:bodyPr>
            <a:lstStyle/>
            <a:p>
              <a:pPr algn="ctr">
                <a:lnSpc>
                  <a:spcPct val="150000"/>
                </a:lnSpc>
              </a:pPr>
              <a:r>
                <a:rPr lang="en-US" sz="2400" dirty="0">
                  <a:solidFill>
                    <a:schemeClr val="bg1"/>
                  </a:solidFill>
                </a:rPr>
                <a:t>Jennifer </a:t>
              </a:r>
              <a:r>
                <a:rPr lang="en-US" sz="2400" u="sng" dirty="0">
                  <a:solidFill>
                    <a:schemeClr val="bg1"/>
                  </a:solidFill>
                </a:rPr>
                <a:t>will be running </a:t>
              </a:r>
              <a:r>
                <a:rPr lang="en-US" sz="2400" dirty="0">
                  <a:solidFill>
                    <a:schemeClr val="bg1"/>
                  </a:solidFill>
                </a:rPr>
                <a:t>in the marathon at 5:00 AM tomorrow.</a:t>
              </a:r>
            </a:p>
          </p:txBody>
        </p:sp>
      </p:grpSp>
      <p:sp>
        <p:nvSpPr>
          <p:cNvPr id="11" name="Rectangle 10"/>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3925676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Other Sentence Components: Compound Verbs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937656" y="1612192"/>
            <a:ext cx="8321040" cy="3351695"/>
            <a:chOff x="409831" y="1821206"/>
            <a:chExt cx="8312575" cy="3298655"/>
          </a:xfrm>
        </p:grpSpPr>
        <p:grpSp>
          <p:nvGrpSpPr>
            <p:cNvPr id="5" name="Group 8"/>
            <p:cNvGrpSpPr/>
            <p:nvPr/>
          </p:nvGrpSpPr>
          <p:grpSpPr>
            <a:xfrm>
              <a:off x="409831" y="1821206"/>
              <a:ext cx="8312575" cy="3298655"/>
              <a:chOff x="409831" y="1821206"/>
              <a:chExt cx="8312575" cy="3298655"/>
            </a:xfrm>
          </p:grpSpPr>
          <p:sp>
            <p:nvSpPr>
              <p:cNvPr id="16" name="Rectangle 15"/>
              <p:cNvSpPr/>
              <p:nvPr/>
            </p:nvSpPr>
            <p:spPr>
              <a:xfrm>
                <a:off x="409831" y="1821206"/>
                <a:ext cx="4091893" cy="3298655"/>
              </a:xfrm>
              <a:prstGeom prst="rect">
                <a:avLst/>
              </a:prstGeom>
              <a:noFill/>
              <a:ln w="76200">
                <a:solidFill>
                  <a:srgbClr val="CCA4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27826" y="1821206"/>
                <a:ext cx="4094580" cy="3298655"/>
              </a:xfrm>
              <a:prstGeom prst="rect">
                <a:avLst/>
              </a:prstGeom>
              <a:noFill/>
              <a:ln w="76200">
                <a:solidFill>
                  <a:srgbClr val="CCA4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164575" y="3058851"/>
                <a:ext cx="800400" cy="823365"/>
              </a:xfrm>
              <a:prstGeom prst="ellipse">
                <a:avLst/>
              </a:prstGeom>
              <a:solidFill>
                <a:schemeClr val="bg1"/>
              </a:solidFill>
              <a:ln w="76200">
                <a:solidFill>
                  <a:srgbClr val="CCA4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solidFill>
                      <a:srgbClr val="CCA49C"/>
                    </a:solidFill>
                  </a:rPr>
                  <a:t>+</a:t>
                </a:r>
                <a:endParaRPr lang="en-US" sz="6000" b="1" dirty="0">
                  <a:solidFill>
                    <a:srgbClr val="CCA49C"/>
                  </a:solidFill>
                </a:endParaRPr>
              </a:p>
            </p:txBody>
          </p:sp>
        </p:grpSp>
        <p:sp>
          <p:nvSpPr>
            <p:cNvPr id="11" name="TextBox 10"/>
            <p:cNvSpPr txBox="1"/>
            <p:nvPr/>
          </p:nvSpPr>
          <p:spPr>
            <a:xfrm>
              <a:off x="748359" y="2953718"/>
              <a:ext cx="3325552" cy="817847"/>
            </a:xfrm>
            <a:prstGeom prst="rect">
              <a:avLst/>
            </a:prstGeom>
            <a:noFill/>
            <a:ln w="76200">
              <a:noFill/>
            </a:ln>
          </p:spPr>
          <p:txBody>
            <a:bodyPr wrap="square" rtlCol="0" anchor="ctr">
              <a:spAutoFit/>
            </a:bodyPr>
            <a:lstStyle/>
            <a:p>
              <a:pPr algn="ctr">
                <a:lnSpc>
                  <a:spcPct val="150000"/>
                </a:lnSpc>
              </a:pPr>
              <a:r>
                <a:rPr lang="en-US" sz="3200" dirty="0"/>
                <a:t>Main Verb #1</a:t>
              </a:r>
            </a:p>
          </p:txBody>
        </p:sp>
        <p:sp>
          <p:nvSpPr>
            <p:cNvPr id="12" name="TextBox 11"/>
            <p:cNvSpPr txBox="1"/>
            <p:nvPr/>
          </p:nvSpPr>
          <p:spPr>
            <a:xfrm>
              <a:off x="5049554" y="2991265"/>
              <a:ext cx="3325552" cy="742751"/>
            </a:xfrm>
            <a:prstGeom prst="rect">
              <a:avLst/>
            </a:prstGeom>
            <a:noFill/>
            <a:ln w="76200">
              <a:noFill/>
            </a:ln>
          </p:spPr>
          <p:txBody>
            <a:bodyPr wrap="square" rtlCol="0" anchor="ctr">
              <a:spAutoFit/>
            </a:bodyPr>
            <a:lstStyle/>
            <a:p>
              <a:pPr algn="ctr">
                <a:lnSpc>
                  <a:spcPct val="150000"/>
                </a:lnSpc>
              </a:pPr>
              <a:r>
                <a:rPr lang="en-US" sz="3200" dirty="0"/>
                <a:t>Main Verb #2</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1351184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strike="sngStrike" dirty="0">
                  <a:solidFill>
                    <a:srgbClr val="323542"/>
                  </a:solidFill>
                  <a:latin typeface="Century Gothic" panose="020B0502020202020204" pitchFamily="34" charset="0"/>
                </a:rPr>
                <a:t>Example: </a:t>
              </a:r>
              <a:r>
                <a:rPr lang="en-US" sz="3000" dirty="0">
                  <a:solidFill>
                    <a:srgbClr val="323542"/>
                  </a:solidFill>
                  <a:latin typeface="Century Gothic" panose="020B0502020202020204" pitchFamily="34" charset="0"/>
                </a:rPr>
                <a:t>Finding Compound Verbs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881187" y="1612191"/>
            <a:ext cx="8429625" cy="3352641"/>
            <a:chOff x="542923" y="1849761"/>
            <a:chExt cx="8058154" cy="693935"/>
          </a:xfrm>
          <a:solidFill>
            <a:schemeClr val="tx2"/>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542923" y="2125310"/>
              <a:ext cx="8058154" cy="121927"/>
            </a:xfrm>
            <a:prstGeom prst="rect">
              <a:avLst/>
            </a:prstGeom>
            <a:grpFill/>
          </p:spPr>
          <p:txBody>
            <a:bodyPr wrap="square" rtlCol="0" anchor="ctr">
              <a:spAutoFit/>
            </a:bodyPr>
            <a:lstStyle/>
            <a:p>
              <a:pPr algn="ctr">
                <a:lnSpc>
                  <a:spcPct val="150000"/>
                </a:lnSpc>
              </a:pPr>
              <a:r>
                <a:rPr lang="en-US" sz="2400" dirty="0">
                  <a:solidFill>
                    <a:schemeClr val="bg1"/>
                  </a:solidFill>
                </a:rPr>
                <a:t>Britta </a:t>
              </a:r>
              <a:r>
                <a:rPr lang="en-US" sz="2400" u="sng" dirty="0">
                  <a:solidFill>
                    <a:schemeClr val="bg1"/>
                  </a:solidFill>
                </a:rPr>
                <a:t>texts</a:t>
              </a:r>
              <a:r>
                <a:rPr lang="en-US" sz="2400" dirty="0">
                  <a:solidFill>
                    <a:schemeClr val="bg1"/>
                  </a:solidFill>
                </a:rPr>
                <a:t> on her phone and </a:t>
              </a:r>
              <a:r>
                <a:rPr lang="en-US" sz="2400" u="sng" dirty="0">
                  <a:solidFill>
                    <a:schemeClr val="bg1"/>
                  </a:solidFill>
                </a:rPr>
                <a:t>brushes</a:t>
              </a:r>
              <a:r>
                <a:rPr lang="en-US" sz="2400" dirty="0">
                  <a:solidFill>
                    <a:schemeClr val="bg1"/>
                  </a:solidFill>
                </a:rPr>
                <a:t> her teeth at the same time.</a:t>
              </a:r>
            </a:p>
          </p:txBody>
        </p:sp>
      </p:grpSp>
      <p:sp>
        <p:nvSpPr>
          <p:cNvPr id="11" name="Rectangle 10"/>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3925676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Finding Key Information in a Text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pic>
        <p:nvPicPr>
          <p:cNvPr id="7" name="Graphic 6" descr="Umbrella">
            <a:extLst>
              <a:ext uri="{FF2B5EF4-FFF2-40B4-BE49-F238E27FC236}">
                <a16:creationId xmlns:a16="http://schemas.microsoft.com/office/drawing/2014/main" id="{AF0E12CA-2215-45DD-B1EE-B0742D84D26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81187" y="994231"/>
            <a:ext cx="8429624" cy="4935918"/>
          </a:xfrm>
          <a:prstGeom prst="rect">
            <a:avLst/>
          </a:prstGeom>
        </p:spPr>
      </p:pic>
      <p:sp>
        <p:nvSpPr>
          <p:cNvPr id="9" name="TextBox 8">
            <a:extLst>
              <a:ext uri="{FF2B5EF4-FFF2-40B4-BE49-F238E27FC236}">
                <a16:creationId xmlns:a16="http://schemas.microsoft.com/office/drawing/2014/main" id="{108F6241-4F0A-42EF-9EB6-B60F45989730}"/>
              </a:ext>
            </a:extLst>
          </p:cNvPr>
          <p:cNvSpPr txBox="1"/>
          <p:nvPr/>
        </p:nvSpPr>
        <p:spPr>
          <a:xfrm>
            <a:off x="5196490" y="1587663"/>
            <a:ext cx="1799019" cy="1015663"/>
          </a:xfrm>
          <a:prstGeom prst="rect">
            <a:avLst/>
          </a:prstGeom>
          <a:noFill/>
        </p:spPr>
        <p:txBody>
          <a:bodyPr wrap="square" rtlCol="0">
            <a:spAutoFit/>
          </a:bodyPr>
          <a:lstStyle/>
          <a:p>
            <a:r>
              <a:rPr lang="en-US" sz="6000" dirty="0"/>
              <a:t>Topic</a:t>
            </a:r>
            <a:endParaRPr lang="en-US" dirty="0"/>
          </a:p>
        </p:txBody>
      </p:sp>
      <p:sp>
        <p:nvSpPr>
          <p:cNvPr id="12" name="TextBox 11">
            <a:extLst>
              <a:ext uri="{FF2B5EF4-FFF2-40B4-BE49-F238E27FC236}">
                <a16:creationId xmlns:a16="http://schemas.microsoft.com/office/drawing/2014/main" id="{61EBBBC7-8931-4B32-B891-5F186D9E53E3}"/>
              </a:ext>
            </a:extLst>
          </p:cNvPr>
          <p:cNvSpPr txBox="1"/>
          <p:nvPr/>
        </p:nvSpPr>
        <p:spPr>
          <a:xfrm>
            <a:off x="6817741" y="3584450"/>
            <a:ext cx="2164894" cy="1077218"/>
          </a:xfrm>
          <a:prstGeom prst="rect">
            <a:avLst/>
          </a:prstGeom>
          <a:noFill/>
        </p:spPr>
        <p:txBody>
          <a:bodyPr wrap="square" rtlCol="0">
            <a:spAutoFit/>
          </a:bodyPr>
          <a:lstStyle/>
          <a:p>
            <a:pPr algn="ctr"/>
            <a:r>
              <a:rPr lang="en-US" sz="3200" dirty="0"/>
              <a:t>Supporting Details</a:t>
            </a:r>
          </a:p>
        </p:txBody>
      </p:sp>
      <p:sp>
        <p:nvSpPr>
          <p:cNvPr id="14" name="TextBox 13">
            <a:extLst>
              <a:ext uri="{FF2B5EF4-FFF2-40B4-BE49-F238E27FC236}">
                <a16:creationId xmlns:a16="http://schemas.microsoft.com/office/drawing/2014/main" id="{9E73330E-A493-49B4-8564-F89DEFF80192}"/>
              </a:ext>
            </a:extLst>
          </p:cNvPr>
          <p:cNvSpPr txBox="1"/>
          <p:nvPr/>
        </p:nvSpPr>
        <p:spPr>
          <a:xfrm>
            <a:off x="3267017" y="3754322"/>
            <a:ext cx="2164894" cy="584775"/>
          </a:xfrm>
          <a:prstGeom prst="rect">
            <a:avLst/>
          </a:prstGeom>
          <a:noFill/>
        </p:spPr>
        <p:txBody>
          <a:bodyPr wrap="square" rtlCol="0">
            <a:spAutoFit/>
          </a:bodyPr>
          <a:lstStyle/>
          <a:p>
            <a:pPr algn="ctr"/>
            <a:r>
              <a:rPr lang="en-US" sz="3200" dirty="0"/>
              <a:t>Main Idea</a:t>
            </a:r>
          </a:p>
        </p:txBody>
      </p:sp>
    </p:spTree>
    <p:extLst>
      <p:ext uri="{BB962C8B-B14F-4D97-AF65-F5344CB8AC3E}">
        <p14:creationId xmlns:p14="http://schemas.microsoft.com/office/powerpoint/2010/main" val="4434565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Finding the Topic</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881187" y="1740078"/>
            <a:ext cx="8429625" cy="1482424"/>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078222"/>
              <a:ext cx="7807571" cy="216109"/>
            </a:xfrm>
            <a:prstGeom prst="rect">
              <a:avLst/>
            </a:prstGeom>
            <a:solidFill>
              <a:srgbClr val="F3EDE7"/>
            </a:solidFill>
          </p:spPr>
          <p:txBody>
            <a:bodyPr wrap="square" rtlCol="0" anchor="ctr">
              <a:spAutoFit/>
            </a:bodyPr>
            <a:lstStyle/>
            <a:p>
              <a:r>
                <a:rPr lang="en-US" sz="2400" dirty="0"/>
                <a:t>What words are repeated in this text?</a:t>
              </a:r>
              <a:endParaRPr lang="en-US" sz="2400" dirty="0">
                <a:solidFill>
                  <a:srgbClr val="323542"/>
                </a:solidFill>
              </a:endParaRPr>
            </a:p>
          </p:txBody>
        </p:sp>
      </p:grpSp>
      <p:grpSp>
        <p:nvGrpSpPr>
          <p:cNvPr id="5" name="Group 10"/>
          <p:cNvGrpSpPr/>
          <p:nvPr/>
        </p:nvGrpSpPr>
        <p:grpSpPr>
          <a:xfrm>
            <a:off x="1881187" y="3535390"/>
            <a:ext cx="8429625" cy="1482424"/>
            <a:chOff x="542923" y="1849761"/>
            <a:chExt cx="8058154" cy="693935"/>
          </a:xfrm>
        </p:grpSpPr>
        <p:sp>
          <p:nvSpPr>
            <p:cNvPr id="12" name="Rectangle 11"/>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3" name="TextBox 12"/>
            <p:cNvSpPr txBox="1"/>
            <p:nvPr/>
          </p:nvSpPr>
          <p:spPr>
            <a:xfrm>
              <a:off x="542923" y="1991779"/>
              <a:ext cx="8058154" cy="388997"/>
            </a:xfrm>
            <a:prstGeom prst="rect">
              <a:avLst/>
            </a:prstGeom>
            <a:solidFill>
              <a:srgbClr val="F3EDE7"/>
            </a:solidFill>
          </p:spPr>
          <p:txBody>
            <a:bodyPr wrap="square" rtlCol="0" anchor="ctr">
              <a:spAutoFit/>
            </a:bodyPr>
            <a:lstStyle/>
            <a:p>
              <a:r>
                <a:rPr lang="en-US" sz="2400" dirty="0"/>
                <a:t>What do all the sentences or paragraphs discuss or relate back to?</a:t>
              </a:r>
              <a:endParaRPr lang="en-US" sz="2400" b="1" dirty="0"/>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4267213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endParaRPr lang="en-US" sz="3000" dirty="0">
                <a:solidFill>
                  <a:srgbClr val="323542"/>
                </a:solidFill>
                <a:latin typeface="Century Gothic" panose="020B0502020202020204" pitchFamily="34" charset="0"/>
              </a:endParaRP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291769" y="1612191"/>
            <a:ext cx="7608462" cy="3252040"/>
            <a:chOff x="365111" y="1821206"/>
            <a:chExt cx="8443024" cy="3298655"/>
          </a:xfrm>
          <a:solidFill>
            <a:srgbClr val="314C57"/>
          </a:solidFill>
        </p:grpSpPr>
        <p:grpSp>
          <p:nvGrpSpPr>
            <p:cNvPr id="5"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&amp;</a:t>
                </a:r>
                <a:endParaRPr lang="en-US" sz="4000" b="1" dirty="0">
                  <a:solidFill>
                    <a:schemeClr val="bg1"/>
                  </a:solidFill>
                </a:endParaRPr>
              </a:p>
            </p:txBody>
          </p:sp>
        </p:grpSp>
        <p:sp>
          <p:nvSpPr>
            <p:cNvPr id="11" name="TextBox 10"/>
            <p:cNvSpPr txBox="1"/>
            <p:nvPr/>
          </p:nvSpPr>
          <p:spPr>
            <a:xfrm>
              <a:off x="748359" y="2811956"/>
              <a:ext cx="3325552" cy="1101374"/>
            </a:xfrm>
            <a:prstGeom prst="rect">
              <a:avLst/>
            </a:prstGeom>
            <a:grpFill/>
          </p:spPr>
          <p:txBody>
            <a:bodyPr wrap="square" rtlCol="0" anchor="ctr">
              <a:spAutoFit/>
            </a:bodyPr>
            <a:lstStyle/>
            <a:p>
              <a:pPr algn="ctr">
                <a:lnSpc>
                  <a:spcPct val="150000"/>
                </a:lnSpc>
              </a:pPr>
              <a:r>
                <a:rPr lang="en-US" sz="4800" dirty="0">
                  <a:solidFill>
                    <a:schemeClr val="bg1"/>
                  </a:solidFill>
                </a:rPr>
                <a:t>Topic</a:t>
              </a:r>
            </a:p>
          </p:txBody>
        </p:sp>
        <p:sp>
          <p:nvSpPr>
            <p:cNvPr id="12" name="TextBox 11"/>
            <p:cNvSpPr txBox="1"/>
            <p:nvPr/>
          </p:nvSpPr>
          <p:spPr>
            <a:xfrm>
              <a:off x="5049554" y="2811956"/>
              <a:ext cx="3325552" cy="1101374"/>
            </a:xfrm>
            <a:prstGeom prst="rect">
              <a:avLst/>
            </a:prstGeom>
            <a:grpFill/>
          </p:spPr>
          <p:txBody>
            <a:bodyPr wrap="square" rtlCol="0" anchor="ctr">
              <a:spAutoFit/>
            </a:bodyPr>
            <a:lstStyle/>
            <a:p>
              <a:pPr algn="ctr">
                <a:lnSpc>
                  <a:spcPct val="150000"/>
                </a:lnSpc>
              </a:pPr>
              <a:r>
                <a:rPr lang="en-US" sz="4800" dirty="0">
                  <a:solidFill>
                    <a:schemeClr val="bg1"/>
                  </a:solidFill>
                </a:rPr>
                <a:t>Subject</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15" name="TextBox 14"/>
          <p:cNvSpPr txBox="1"/>
          <p:nvPr/>
        </p:nvSpPr>
        <p:spPr>
          <a:xfrm>
            <a:off x="1676401" y="4908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Locating Key Information</a:t>
            </a:r>
          </a:p>
        </p:txBody>
      </p:sp>
    </p:spTree>
    <p:extLst>
      <p:ext uri="{BB962C8B-B14F-4D97-AF65-F5344CB8AC3E}">
        <p14:creationId xmlns:p14="http://schemas.microsoft.com/office/powerpoint/2010/main" val="26997794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Finding the Main Idea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1881188" y="4074806"/>
            <a:ext cx="8429624" cy="1067579"/>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31" name="Group 30"/>
          <p:cNvGrpSpPr/>
          <p:nvPr/>
        </p:nvGrpSpPr>
        <p:grpSpPr>
          <a:xfrm>
            <a:off x="1881188" y="2828358"/>
            <a:ext cx="8429624" cy="1067579"/>
            <a:chOff x="542923" y="1736761"/>
            <a:chExt cx="8058154" cy="806935"/>
          </a:xfrm>
          <a:solidFill>
            <a:srgbClr val="C7D4CB"/>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3" name="TextBox 32"/>
            <p:cNvSpPr txBox="1"/>
            <p:nvPr/>
          </p:nvSpPr>
          <p:spPr>
            <a:xfrm>
              <a:off x="633045" y="1986221"/>
              <a:ext cx="7807571" cy="348952"/>
            </a:xfrm>
            <a:prstGeom prst="rect">
              <a:avLst/>
            </a:prstGeom>
            <a:grpFill/>
          </p:spPr>
          <p:txBody>
            <a:bodyPr wrap="square" rtlCol="0">
              <a:spAutoFit/>
            </a:bodyPr>
            <a:lstStyle/>
            <a:p>
              <a:r>
                <a:rPr lang="en-US" sz="2400" dirty="0"/>
                <a:t>What does the author want me to understand?</a:t>
              </a:r>
              <a:endParaRPr lang="en-US" sz="2400" b="1" dirty="0"/>
            </a:p>
          </p:txBody>
        </p:sp>
      </p:grpSp>
      <p:grpSp>
        <p:nvGrpSpPr>
          <p:cNvPr id="34" name="Group 33"/>
          <p:cNvGrpSpPr/>
          <p:nvPr/>
        </p:nvGrpSpPr>
        <p:grpSpPr>
          <a:xfrm>
            <a:off x="1881188" y="1579037"/>
            <a:ext cx="8429624" cy="1067579"/>
            <a:chOff x="542923" y="1736761"/>
            <a:chExt cx="8058154" cy="806935"/>
          </a:xfrm>
          <a:solidFill>
            <a:srgbClr val="C7D4CB"/>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6" name="TextBox 35"/>
            <p:cNvSpPr txBox="1"/>
            <p:nvPr/>
          </p:nvSpPr>
          <p:spPr>
            <a:xfrm>
              <a:off x="633045" y="1986221"/>
              <a:ext cx="7807571" cy="348952"/>
            </a:xfrm>
            <a:prstGeom prst="rect">
              <a:avLst/>
            </a:prstGeom>
            <a:grpFill/>
          </p:spPr>
          <p:txBody>
            <a:bodyPr wrap="square" rtlCol="0">
              <a:spAutoFit/>
            </a:bodyPr>
            <a:lstStyle/>
            <a:p>
              <a:r>
                <a:rPr lang="en-US" sz="2400" dirty="0"/>
                <a:t>What “big-picture” message is the author communicating?</a:t>
              </a:r>
            </a:p>
          </p:txBody>
        </p:sp>
      </p:grpSp>
      <p:sp>
        <p:nvSpPr>
          <p:cNvPr id="17" name="TextBox 16">
            <a:extLst>
              <a:ext uri="{FF2B5EF4-FFF2-40B4-BE49-F238E27FC236}">
                <a16:creationId xmlns:a16="http://schemas.microsoft.com/office/drawing/2014/main" id="{7DB17690-65F7-4D1C-8E21-798D0A814BAB}"/>
              </a:ext>
            </a:extLst>
          </p:cNvPr>
          <p:cNvSpPr txBox="1"/>
          <p:nvPr/>
        </p:nvSpPr>
        <p:spPr>
          <a:xfrm>
            <a:off x="1975465" y="4411684"/>
            <a:ext cx="8167489" cy="461665"/>
          </a:xfrm>
          <a:prstGeom prst="rect">
            <a:avLst/>
          </a:prstGeom>
          <a:solidFill>
            <a:srgbClr val="C7D4CB"/>
          </a:solidFill>
        </p:spPr>
        <p:txBody>
          <a:bodyPr wrap="square" rtlCol="0">
            <a:spAutoFit/>
          </a:bodyPr>
          <a:lstStyle/>
          <a:p>
            <a:r>
              <a:rPr lang="en-US" sz="2400" dirty="0"/>
              <a:t>What idea or statement is supported by the evidence or details?</a:t>
            </a:r>
          </a:p>
        </p:txBody>
      </p:sp>
      <p:sp>
        <p:nvSpPr>
          <p:cNvPr id="18" name="Rectangle 17">
            <a:extLst>
              <a:ext uri="{FF2B5EF4-FFF2-40B4-BE49-F238E27FC236}">
                <a16:creationId xmlns:a16="http://schemas.microsoft.com/office/drawing/2014/main" id="{FD7BD5C1-345C-4748-B195-A1A9866CDE37}"/>
              </a:ext>
            </a:extLst>
          </p:cNvPr>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40089443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Topics and Claims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881188" y="1722487"/>
            <a:ext cx="8429625" cy="1609698"/>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086766"/>
              <a:ext cx="7807571" cy="199022"/>
            </a:xfrm>
            <a:prstGeom prst="rect">
              <a:avLst/>
            </a:prstGeom>
            <a:solidFill>
              <a:srgbClr val="F3EDE7"/>
            </a:solidFill>
          </p:spPr>
          <p:txBody>
            <a:bodyPr wrap="square" rtlCol="0" anchor="ctr">
              <a:spAutoFit/>
            </a:bodyPr>
            <a:lstStyle/>
            <a:p>
              <a:r>
                <a:rPr lang="en-US" sz="2400" dirty="0"/>
                <a:t>Topic: what the text is about</a:t>
              </a:r>
              <a:endParaRPr lang="en-US" sz="2400" dirty="0">
                <a:solidFill>
                  <a:srgbClr val="323542"/>
                </a:solidFill>
              </a:endParaRPr>
            </a:p>
          </p:txBody>
        </p:sp>
      </p:grpSp>
      <p:grpSp>
        <p:nvGrpSpPr>
          <p:cNvPr id="5" name="Group 10"/>
          <p:cNvGrpSpPr/>
          <p:nvPr/>
        </p:nvGrpSpPr>
        <p:grpSpPr>
          <a:xfrm>
            <a:off x="1881187" y="3525816"/>
            <a:ext cx="8429625" cy="1609344"/>
            <a:chOff x="357188" y="1889950"/>
            <a:chExt cx="8058154" cy="693935"/>
          </a:xfrm>
        </p:grpSpPr>
        <p:sp>
          <p:nvSpPr>
            <p:cNvPr id="12" name="Rectangle 11"/>
            <p:cNvSpPr/>
            <p:nvPr/>
          </p:nvSpPr>
          <p:spPr>
            <a:xfrm>
              <a:off x="357188" y="1889950"/>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3" name="TextBox 12"/>
            <p:cNvSpPr txBox="1"/>
            <p:nvPr/>
          </p:nvSpPr>
          <p:spPr>
            <a:xfrm>
              <a:off x="357188" y="2057758"/>
              <a:ext cx="8058153" cy="358319"/>
            </a:xfrm>
            <a:prstGeom prst="rect">
              <a:avLst/>
            </a:prstGeom>
            <a:solidFill>
              <a:srgbClr val="F3EDE7"/>
            </a:solidFill>
          </p:spPr>
          <p:txBody>
            <a:bodyPr wrap="square" rtlCol="0" anchor="ctr">
              <a:spAutoFit/>
            </a:bodyPr>
            <a:lstStyle/>
            <a:p>
              <a:r>
                <a:rPr lang="en-US" sz="2400" dirty="0"/>
                <a:t>Claim: what the author wants readers to believe/understand about the topic</a:t>
              </a:r>
              <a:endParaRPr lang="en-US" sz="2400" b="1" dirty="0"/>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42672133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strike="sngStrike" dirty="0">
                  <a:solidFill>
                    <a:srgbClr val="323542"/>
                  </a:solidFill>
                  <a:latin typeface="Century Gothic" panose="020B0502020202020204" pitchFamily="34" charset="0"/>
                </a:rPr>
                <a:t>Example: </a:t>
              </a:r>
              <a:r>
                <a:rPr lang="en-US" sz="3000" dirty="0">
                  <a:solidFill>
                    <a:srgbClr val="323542"/>
                  </a:solidFill>
                  <a:latin typeface="Century Gothic" panose="020B0502020202020204" pitchFamily="34" charset="0"/>
                </a:rPr>
                <a:t>Topics and Claims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881188" y="1612191"/>
            <a:ext cx="8429625" cy="1719994"/>
            <a:chOff x="542923" y="1849761"/>
            <a:chExt cx="8058154" cy="693935"/>
          </a:xfrm>
        </p:grpSpPr>
        <p:sp>
          <p:nvSpPr>
            <p:cNvPr id="9" name="Rectangle 8"/>
            <p:cNvSpPr/>
            <p:nvPr/>
          </p:nvSpPr>
          <p:spPr>
            <a:xfrm>
              <a:off x="542923" y="1849761"/>
              <a:ext cx="8058154" cy="69393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092629"/>
              <a:ext cx="7807571" cy="187295"/>
            </a:xfrm>
            <a:prstGeom prst="rect">
              <a:avLst/>
            </a:prstGeom>
            <a:solidFill>
              <a:schemeClr val="tx2"/>
            </a:solidFill>
          </p:spPr>
          <p:txBody>
            <a:bodyPr wrap="square" rtlCol="0" anchor="ctr">
              <a:spAutoFit/>
            </a:bodyPr>
            <a:lstStyle/>
            <a:p>
              <a:r>
                <a:rPr lang="en-US" sz="2400" dirty="0">
                  <a:solidFill>
                    <a:schemeClr val="bg1"/>
                  </a:solidFill>
                </a:rPr>
                <a:t>Topic: mobile gaming</a:t>
              </a:r>
            </a:p>
          </p:txBody>
        </p:sp>
      </p:grpSp>
      <p:grpSp>
        <p:nvGrpSpPr>
          <p:cNvPr id="5" name="Group 10"/>
          <p:cNvGrpSpPr/>
          <p:nvPr/>
        </p:nvGrpSpPr>
        <p:grpSpPr>
          <a:xfrm>
            <a:off x="1881188" y="3678255"/>
            <a:ext cx="8429624" cy="1719072"/>
            <a:chOff x="542923" y="1989459"/>
            <a:chExt cx="8058154" cy="693935"/>
          </a:xfrm>
        </p:grpSpPr>
        <p:sp>
          <p:nvSpPr>
            <p:cNvPr id="12" name="Rectangle 11"/>
            <p:cNvSpPr/>
            <p:nvPr/>
          </p:nvSpPr>
          <p:spPr>
            <a:xfrm>
              <a:off x="542923" y="1989459"/>
              <a:ext cx="8058154" cy="69393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3" name="TextBox 12"/>
            <p:cNvSpPr txBox="1"/>
            <p:nvPr/>
          </p:nvSpPr>
          <p:spPr>
            <a:xfrm>
              <a:off x="668214" y="2094159"/>
              <a:ext cx="7807571" cy="484535"/>
            </a:xfrm>
            <a:prstGeom prst="rect">
              <a:avLst/>
            </a:prstGeom>
            <a:solidFill>
              <a:schemeClr val="tx2"/>
            </a:solidFill>
          </p:spPr>
          <p:txBody>
            <a:bodyPr wrap="square" rtlCol="0" anchor="ctr">
              <a:spAutoFit/>
            </a:bodyPr>
            <a:lstStyle/>
            <a:p>
              <a:r>
                <a:rPr lang="en-US" sz="2400" dirty="0">
                  <a:solidFill>
                    <a:schemeClr val="bg1"/>
                  </a:solidFill>
                </a:rPr>
                <a:t>Claim: I want the government to regulate mobile games played on phones and tablets because they are addictive and can encourage players to gamble.</a:t>
              </a:r>
              <a:endParaRPr lang="en-US" sz="2400" b="1" dirty="0">
                <a:solidFill>
                  <a:schemeClr val="bg1"/>
                </a:solidFill>
              </a:endParaRP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42672133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Paragraphs and Topic Sentences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881187" y="1612191"/>
            <a:ext cx="8429626" cy="3395744"/>
            <a:chOff x="365111" y="1821206"/>
            <a:chExt cx="8443024" cy="3298655"/>
          </a:xfrm>
        </p:grpSpPr>
        <p:grpSp>
          <p:nvGrpSpPr>
            <p:cNvPr id="5" name="Group 8"/>
            <p:cNvGrpSpPr/>
            <p:nvPr/>
          </p:nvGrpSpPr>
          <p:grpSpPr>
            <a:xfrm>
              <a:off x="365111" y="1821206"/>
              <a:ext cx="8443024" cy="3298655"/>
              <a:chOff x="365111" y="1821206"/>
              <a:chExt cx="8443024" cy="3298655"/>
            </a:xfrm>
          </p:grpSpPr>
          <p:sp>
            <p:nvSpPr>
              <p:cNvPr id="16" name="Rectangle 15"/>
              <p:cNvSpPr/>
              <p:nvPr/>
            </p:nvSpPr>
            <p:spPr>
              <a:xfrm>
                <a:off x="365111" y="1821206"/>
                <a:ext cx="4175761" cy="329865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180836" y="3026405"/>
                <a:ext cx="811575" cy="879143"/>
              </a:xfrm>
              <a:prstGeom prst="ellipse">
                <a:avLst/>
              </a:prstGeom>
              <a:solidFill>
                <a:srgbClr val="C7D4CB"/>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t>
                </a:r>
                <a:endParaRPr lang="en-US" sz="4800" b="1" dirty="0">
                  <a:solidFill>
                    <a:schemeClr val="tx1"/>
                  </a:solidFill>
                </a:endParaRPr>
              </a:p>
            </p:txBody>
          </p:sp>
        </p:grpSp>
        <p:sp>
          <p:nvSpPr>
            <p:cNvPr id="11" name="TextBox 10"/>
            <p:cNvSpPr txBox="1"/>
            <p:nvPr/>
          </p:nvSpPr>
          <p:spPr>
            <a:xfrm>
              <a:off x="748359" y="2297101"/>
              <a:ext cx="3325552" cy="2131082"/>
            </a:xfrm>
            <a:prstGeom prst="rect">
              <a:avLst/>
            </a:prstGeom>
            <a:noFill/>
          </p:spPr>
          <p:txBody>
            <a:bodyPr wrap="square" rtlCol="0" anchor="ctr">
              <a:spAutoFit/>
            </a:bodyPr>
            <a:lstStyle/>
            <a:p>
              <a:pPr algn="ctr">
                <a:lnSpc>
                  <a:spcPct val="150000"/>
                </a:lnSpc>
              </a:pPr>
              <a:r>
                <a:rPr lang="en-US" sz="4800" dirty="0"/>
                <a:t>Topic Sentence</a:t>
              </a:r>
            </a:p>
          </p:txBody>
        </p:sp>
        <p:sp>
          <p:nvSpPr>
            <p:cNvPr id="12" name="TextBox 11"/>
            <p:cNvSpPr txBox="1"/>
            <p:nvPr/>
          </p:nvSpPr>
          <p:spPr>
            <a:xfrm>
              <a:off x="5049554" y="2297102"/>
              <a:ext cx="3325552" cy="2131082"/>
            </a:xfrm>
            <a:prstGeom prst="rect">
              <a:avLst/>
            </a:prstGeom>
            <a:noFill/>
          </p:spPr>
          <p:txBody>
            <a:bodyPr wrap="square" rtlCol="0" anchor="ctr">
              <a:spAutoFit/>
            </a:bodyPr>
            <a:lstStyle/>
            <a:p>
              <a:pPr algn="ctr">
                <a:lnSpc>
                  <a:spcPct val="150000"/>
                </a:lnSpc>
              </a:pPr>
              <a:r>
                <a:rPr lang="en-US" sz="4800" dirty="0"/>
                <a:t>Main Idea of Paragraph</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23929559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2400" strike="sngStrike" dirty="0">
                  <a:solidFill>
                    <a:srgbClr val="323542"/>
                  </a:solidFill>
                  <a:latin typeface="Century Gothic" panose="020B0502020202020204" pitchFamily="34" charset="0"/>
                </a:rPr>
                <a:t>What Well Written Topic Sentences Do: </a:t>
              </a:r>
              <a:r>
                <a:rPr lang="en-US" sz="3000" dirty="0">
                  <a:solidFill>
                    <a:srgbClr val="323542"/>
                  </a:solidFill>
                  <a:latin typeface="Century Gothic" panose="020B0502020202020204" pitchFamily="34" charset="0"/>
                </a:rPr>
                <a:t>Topic Sentences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066923" y="1979799"/>
            <a:ext cx="8229600" cy="914400"/>
            <a:chOff x="542923" y="1849761"/>
            <a:chExt cx="8229600" cy="863921"/>
          </a:xfrm>
        </p:grpSpPr>
        <p:sp>
          <p:nvSpPr>
            <p:cNvPr id="9" name="Rectangle 8"/>
            <p:cNvSpPr/>
            <p:nvPr/>
          </p:nvSpPr>
          <p:spPr>
            <a:xfrm>
              <a:off x="542923" y="1849761"/>
              <a:ext cx="8229600" cy="863921"/>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092710"/>
              <a:ext cx="7807571" cy="378022"/>
            </a:xfrm>
            <a:prstGeom prst="rect">
              <a:avLst/>
            </a:prstGeom>
            <a:solidFill>
              <a:srgbClr val="F3EDE7"/>
            </a:solidFill>
          </p:spPr>
          <p:txBody>
            <a:bodyPr wrap="square" rtlCol="0" anchor="ctr">
              <a:spAutoFit/>
            </a:bodyPr>
            <a:lstStyle/>
            <a:p>
              <a:r>
                <a:rPr lang="en-US" sz="2000" dirty="0">
                  <a:solidFill>
                    <a:schemeClr val="tx1">
                      <a:lumMod val="95000"/>
                      <a:lumOff val="5000"/>
                    </a:schemeClr>
                  </a:solidFill>
                </a:rPr>
                <a:t>Connect the topic to a more specific main idea</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15" name="TextBox 14">
            <a:extLst>
              <a:ext uri="{FF2B5EF4-FFF2-40B4-BE49-F238E27FC236}">
                <a16:creationId xmlns:a16="http://schemas.microsoft.com/office/drawing/2014/main" id="{7121BAC5-8411-4448-96DB-BD32A0A3ED37}"/>
              </a:ext>
            </a:extLst>
          </p:cNvPr>
          <p:cNvSpPr txBox="1"/>
          <p:nvPr/>
        </p:nvSpPr>
        <p:spPr>
          <a:xfrm>
            <a:off x="1727456" y="1235843"/>
            <a:ext cx="8737087" cy="553998"/>
          </a:xfrm>
          <a:prstGeom prst="rect">
            <a:avLst/>
          </a:prstGeom>
          <a:noFill/>
        </p:spPr>
        <p:txBody>
          <a:bodyPr wrap="square" rtlCol="0">
            <a:spAutoFit/>
          </a:bodyPr>
          <a:lstStyle/>
          <a:p>
            <a:pPr algn="ctr"/>
            <a:r>
              <a:rPr lang="en-US" sz="3000" dirty="0"/>
              <a:t>Well-written topic sentences meet these requirements:</a:t>
            </a:r>
          </a:p>
        </p:txBody>
      </p:sp>
      <p:grpSp>
        <p:nvGrpSpPr>
          <p:cNvPr id="16" name="Group 7">
            <a:extLst>
              <a:ext uri="{FF2B5EF4-FFF2-40B4-BE49-F238E27FC236}">
                <a16:creationId xmlns:a16="http://schemas.microsoft.com/office/drawing/2014/main" id="{FCF59A99-0D5A-4ABB-92F6-FD8221BD7627}"/>
              </a:ext>
            </a:extLst>
          </p:cNvPr>
          <p:cNvGrpSpPr/>
          <p:nvPr/>
        </p:nvGrpSpPr>
        <p:grpSpPr>
          <a:xfrm>
            <a:off x="2066923" y="3252280"/>
            <a:ext cx="8229600" cy="914400"/>
            <a:chOff x="542923" y="1849761"/>
            <a:chExt cx="8229600" cy="863921"/>
          </a:xfrm>
        </p:grpSpPr>
        <p:sp>
          <p:nvSpPr>
            <p:cNvPr id="17" name="Rectangle 16">
              <a:extLst>
                <a:ext uri="{FF2B5EF4-FFF2-40B4-BE49-F238E27FC236}">
                  <a16:creationId xmlns:a16="http://schemas.microsoft.com/office/drawing/2014/main" id="{824ACF39-85CA-41D8-877D-3D46B268229E}"/>
                </a:ext>
              </a:extLst>
            </p:cNvPr>
            <p:cNvSpPr/>
            <p:nvPr/>
          </p:nvSpPr>
          <p:spPr>
            <a:xfrm>
              <a:off x="542923" y="1849761"/>
              <a:ext cx="8229600" cy="863921"/>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8" name="TextBox 17">
              <a:extLst>
                <a:ext uri="{FF2B5EF4-FFF2-40B4-BE49-F238E27FC236}">
                  <a16:creationId xmlns:a16="http://schemas.microsoft.com/office/drawing/2014/main" id="{C0463C4F-5ED6-4480-A21D-1F4AB4491E33}"/>
                </a:ext>
              </a:extLst>
            </p:cNvPr>
            <p:cNvSpPr txBox="1"/>
            <p:nvPr/>
          </p:nvSpPr>
          <p:spPr>
            <a:xfrm>
              <a:off x="633045" y="1947318"/>
              <a:ext cx="7807571" cy="668808"/>
            </a:xfrm>
            <a:prstGeom prst="rect">
              <a:avLst/>
            </a:prstGeom>
            <a:solidFill>
              <a:srgbClr val="F3EDE7"/>
            </a:solidFill>
          </p:spPr>
          <p:txBody>
            <a:bodyPr wrap="square" rtlCol="0" anchor="ctr">
              <a:spAutoFit/>
            </a:bodyPr>
            <a:lstStyle/>
            <a:p>
              <a:r>
                <a:rPr lang="en-US" sz="2000" dirty="0">
                  <a:solidFill>
                    <a:schemeClr val="tx1">
                      <a:lumMod val="95000"/>
                      <a:lumOff val="5000"/>
                    </a:schemeClr>
                  </a:solidFill>
                </a:rPr>
                <a:t>Express a complete idea (in a complete sentence) that the rest of the paragraph will support</a:t>
              </a:r>
            </a:p>
          </p:txBody>
        </p:sp>
      </p:grpSp>
      <p:grpSp>
        <p:nvGrpSpPr>
          <p:cNvPr id="19" name="Group 7">
            <a:extLst>
              <a:ext uri="{FF2B5EF4-FFF2-40B4-BE49-F238E27FC236}">
                <a16:creationId xmlns:a16="http://schemas.microsoft.com/office/drawing/2014/main" id="{76477F1F-44B0-4977-8CBB-BE233635E352}"/>
              </a:ext>
            </a:extLst>
          </p:cNvPr>
          <p:cNvGrpSpPr/>
          <p:nvPr/>
        </p:nvGrpSpPr>
        <p:grpSpPr>
          <a:xfrm>
            <a:off x="2066923" y="4508334"/>
            <a:ext cx="8229600" cy="914400"/>
            <a:chOff x="542923" y="1849761"/>
            <a:chExt cx="8229600" cy="863921"/>
          </a:xfrm>
        </p:grpSpPr>
        <p:sp>
          <p:nvSpPr>
            <p:cNvPr id="20" name="Rectangle 19">
              <a:extLst>
                <a:ext uri="{FF2B5EF4-FFF2-40B4-BE49-F238E27FC236}">
                  <a16:creationId xmlns:a16="http://schemas.microsoft.com/office/drawing/2014/main" id="{93BA075F-F08C-432D-8D10-206AF6D4248B}"/>
                </a:ext>
              </a:extLst>
            </p:cNvPr>
            <p:cNvSpPr/>
            <p:nvPr/>
          </p:nvSpPr>
          <p:spPr>
            <a:xfrm>
              <a:off x="542923" y="1849761"/>
              <a:ext cx="8229600" cy="863921"/>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1" name="TextBox 20">
              <a:extLst>
                <a:ext uri="{FF2B5EF4-FFF2-40B4-BE49-F238E27FC236}">
                  <a16:creationId xmlns:a16="http://schemas.microsoft.com/office/drawing/2014/main" id="{154DC8C4-DE91-4BA1-8C28-D54D05291116}"/>
                </a:ext>
              </a:extLst>
            </p:cNvPr>
            <p:cNvSpPr txBox="1"/>
            <p:nvPr/>
          </p:nvSpPr>
          <p:spPr>
            <a:xfrm>
              <a:off x="633045" y="2092710"/>
              <a:ext cx="7807571" cy="378022"/>
            </a:xfrm>
            <a:prstGeom prst="rect">
              <a:avLst/>
            </a:prstGeom>
            <a:solidFill>
              <a:srgbClr val="F3EDE7"/>
            </a:solidFill>
          </p:spPr>
          <p:txBody>
            <a:bodyPr wrap="square" rtlCol="0" anchor="ctr">
              <a:spAutoFit/>
            </a:bodyPr>
            <a:lstStyle/>
            <a:p>
              <a:r>
                <a:rPr lang="en-US" sz="2000" dirty="0">
                  <a:solidFill>
                    <a:schemeClr val="tx1">
                      <a:lumMod val="95000"/>
                      <a:lumOff val="5000"/>
                    </a:schemeClr>
                  </a:solidFill>
                </a:rPr>
                <a:t>Serve as the most general statement in a paragraph</a:t>
              </a:r>
            </a:p>
          </p:txBody>
        </p:sp>
      </p:grpSp>
    </p:spTree>
    <p:extLst>
      <p:ext uri="{BB962C8B-B14F-4D97-AF65-F5344CB8AC3E}">
        <p14:creationId xmlns:p14="http://schemas.microsoft.com/office/powerpoint/2010/main" val="42672133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strike="sngStrike" dirty="0">
                  <a:solidFill>
                    <a:srgbClr val="323542"/>
                  </a:solidFill>
                  <a:latin typeface="Century Gothic" panose="020B0502020202020204" pitchFamily="34" charset="0"/>
                </a:rPr>
                <a:t>Example: </a:t>
              </a:r>
              <a:r>
                <a:rPr lang="en-US" sz="3000" dirty="0">
                  <a:solidFill>
                    <a:srgbClr val="323542"/>
                  </a:solidFill>
                  <a:latin typeface="Century Gothic" panose="020B0502020202020204" pitchFamily="34" charset="0"/>
                </a:rPr>
                <a:t>Finding the Topic Sentence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160032" y="1598052"/>
            <a:ext cx="9871935" cy="3661896"/>
            <a:chOff x="542923" y="1849761"/>
            <a:chExt cx="8058154" cy="693935"/>
          </a:xfrm>
          <a:solidFill>
            <a:schemeClr val="tx2"/>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587983" y="1978013"/>
              <a:ext cx="7968032" cy="437431"/>
            </a:xfrm>
            <a:prstGeom prst="rect">
              <a:avLst/>
            </a:prstGeom>
            <a:grpFill/>
          </p:spPr>
          <p:txBody>
            <a:bodyPr wrap="square" rtlCol="0" anchor="ctr">
              <a:spAutoFit/>
            </a:bodyPr>
            <a:lstStyle/>
            <a:p>
              <a:r>
                <a:rPr lang="en-US" sz="2400" dirty="0">
                  <a:solidFill>
                    <a:schemeClr val="bg1"/>
                  </a:solidFill>
                </a:rPr>
                <a:t>For years I was convinced that playing video games on a console like the </a:t>
              </a:r>
              <a:r>
                <a:rPr lang="en-US" sz="2400" dirty="0" err="1">
                  <a:solidFill>
                    <a:schemeClr val="bg1"/>
                  </a:solidFill>
                </a:rPr>
                <a:t>Playstation</a:t>
              </a:r>
              <a:r>
                <a:rPr lang="en-US" sz="2400" dirty="0">
                  <a:solidFill>
                    <a:schemeClr val="bg1"/>
                  </a:solidFill>
                </a:rPr>
                <a:t> or X-Box was the way to go. However, I took a class on computers during my first year in college where I learned how much more powerful the graphic cards in computers are than their console counterparts and how easy it can be to increase a computer’s memory. </a:t>
              </a:r>
              <a:r>
                <a:rPr lang="en-US" sz="2400" u="sng" dirty="0">
                  <a:solidFill>
                    <a:schemeClr val="bg1"/>
                  </a:solidFill>
                </a:rPr>
                <a:t>Now I am a firm believer that computer gaming is the superior way to play games.</a:t>
              </a:r>
              <a:endParaRPr lang="en-US" sz="2400" b="1" dirty="0">
                <a:solidFill>
                  <a:schemeClr val="bg1"/>
                </a:solidFill>
              </a:endParaRPr>
            </a:p>
          </p:txBody>
        </p:sp>
      </p:grpSp>
      <p:sp>
        <p:nvSpPr>
          <p:cNvPr id="11" name="Rectangle 10"/>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39256763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endParaRPr lang="en-US" sz="3000" dirty="0">
                <a:solidFill>
                  <a:srgbClr val="323542"/>
                </a:solidFill>
                <a:latin typeface="Century Gothic" panose="020B0502020202020204" pitchFamily="34" charset="0"/>
              </a:endParaRP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291769" y="1612191"/>
            <a:ext cx="7608462" cy="3252040"/>
            <a:chOff x="365111" y="1821206"/>
            <a:chExt cx="8443024" cy="3298655"/>
          </a:xfrm>
          <a:solidFill>
            <a:srgbClr val="314C57"/>
          </a:solidFill>
        </p:grpSpPr>
        <p:grpSp>
          <p:nvGrpSpPr>
            <p:cNvPr id="5"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&amp;</a:t>
                </a:r>
                <a:endParaRPr lang="en-US" sz="4000" b="1" dirty="0">
                  <a:solidFill>
                    <a:schemeClr val="bg1"/>
                  </a:solidFill>
                </a:endParaRPr>
              </a:p>
            </p:txBody>
          </p:sp>
        </p:grpSp>
        <p:sp>
          <p:nvSpPr>
            <p:cNvPr id="11" name="TextBox 10"/>
            <p:cNvSpPr txBox="1"/>
            <p:nvPr/>
          </p:nvSpPr>
          <p:spPr>
            <a:xfrm>
              <a:off x="748359" y="2811956"/>
              <a:ext cx="3325552" cy="1101374"/>
            </a:xfrm>
            <a:prstGeom prst="rect">
              <a:avLst/>
            </a:prstGeom>
            <a:grpFill/>
          </p:spPr>
          <p:txBody>
            <a:bodyPr wrap="square" rtlCol="0" anchor="ctr">
              <a:spAutoFit/>
            </a:bodyPr>
            <a:lstStyle/>
            <a:p>
              <a:pPr algn="ctr">
                <a:lnSpc>
                  <a:spcPct val="150000"/>
                </a:lnSpc>
              </a:pPr>
              <a:r>
                <a:rPr lang="en-US" sz="4800" dirty="0">
                  <a:solidFill>
                    <a:schemeClr val="bg1"/>
                  </a:solidFill>
                </a:rPr>
                <a:t>How</a:t>
              </a:r>
            </a:p>
          </p:txBody>
        </p:sp>
        <p:sp>
          <p:nvSpPr>
            <p:cNvPr id="12" name="TextBox 11"/>
            <p:cNvSpPr txBox="1"/>
            <p:nvPr/>
          </p:nvSpPr>
          <p:spPr>
            <a:xfrm>
              <a:off x="5049554" y="2811956"/>
              <a:ext cx="3325552" cy="1101374"/>
            </a:xfrm>
            <a:prstGeom prst="rect">
              <a:avLst/>
            </a:prstGeom>
            <a:grpFill/>
          </p:spPr>
          <p:txBody>
            <a:bodyPr wrap="square" rtlCol="0" anchor="ctr">
              <a:spAutoFit/>
            </a:bodyPr>
            <a:lstStyle/>
            <a:p>
              <a:pPr algn="ctr">
                <a:lnSpc>
                  <a:spcPct val="150000"/>
                </a:lnSpc>
              </a:pPr>
              <a:r>
                <a:rPr lang="en-US" sz="4800" dirty="0">
                  <a:solidFill>
                    <a:schemeClr val="bg1"/>
                  </a:solidFill>
                </a:rPr>
                <a:t>Why</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15" name="TextBox 14"/>
          <p:cNvSpPr txBox="1"/>
          <p:nvPr/>
        </p:nvSpPr>
        <p:spPr>
          <a:xfrm>
            <a:off x="1676401" y="4908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Thesis Statements and Longer Texts</a:t>
            </a:r>
          </a:p>
        </p:txBody>
      </p:sp>
    </p:spTree>
    <p:extLst>
      <p:ext uri="{BB962C8B-B14F-4D97-AF65-F5344CB8AC3E}">
        <p14:creationId xmlns:p14="http://schemas.microsoft.com/office/powerpoint/2010/main" val="26997794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strike="sngStrike" dirty="0">
                  <a:solidFill>
                    <a:srgbClr val="323542"/>
                  </a:solidFill>
                  <a:latin typeface="Century Gothic" panose="020B0502020202020204" pitchFamily="34" charset="0"/>
                </a:rPr>
                <a:t>Example: </a:t>
              </a:r>
              <a:r>
                <a:rPr lang="en-US" sz="3000" dirty="0">
                  <a:solidFill>
                    <a:srgbClr val="323542"/>
                  </a:solidFill>
                  <a:latin typeface="Century Gothic" panose="020B0502020202020204" pitchFamily="34" charset="0"/>
                </a:rPr>
                <a:t>Finding the Thesis Sentence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160032" y="1598052"/>
            <a:ext cx="9871935" cy="3661896"/>
            <a:chOff x="542923" y="1849761"/>
            <a:chExt cx="8058154" cy="693935"/>
          </a:xfrm>
          <a:solidFill>
            <a:schemeClr val="tx2"/>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587983" y="1978013"/>
              <a:ext cx="7968032" cy="437431"/>
            </a:xfrm>
            <a:prstGeom prst="rect">
              <a:avLst/>
            </a:prstGeom>
            <a:grpFill/>
          </p:spPr>
          <p:txBody>
            <a:bodyPr wrap="square" rtlCol="0" anchor="ctr">
              <a:spAutoFit/>
            </a:bodyPr>
            <a:lstStyle/>
            <a:p>
              <a:r>
                <a:rPr lang="en-US" sz="2400" dirty="0">
                  <a:solidFill>
                    <a:schemeClr val="bg1"/>
                  </a:solidFill>
                </a:rPr>
                <a:t>Have you ever wondered how to organize an introduction? Many students are initially confused by how to properly structure their thoughts in an opening paragraph. Luckily, there are some standard rules to follow. </a:t>
              </a:r>
              <a:r>
                <a:rPr lang="en-US" sz="2400" u="sng" dirty="0">
                  <a:solidFill>
                    <a:schemeClr val="bg1"/>
                  </a:solidFill>
                </a:rPr>
                <a:t>In fact, as many writers will attest, there are several good reasons to put the thesis statement at (or near) the end of an introduction, and these are worth exploring in detail.←</a:t>
              </a:r>
              <a:endParaRPr lang="en-US" sz="2400" b="1" dirty="0">
                <a:solidFill>
                  <a:schemeClr val="bg1"/>
                </a:solidFill>
              </a:endParaRPr>
            </a:p>
          </p:txBody>
        </p:sp>
      </p:grpSp>
      <p:sp>
        <p:nvSpPr>
          <p:cNvPr id="11" name="Rectangle 10"/>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36249156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endParaRPr lang="en-US" sz="3000" dirty="0">
                <a:solidFill>
                  <a:srgbClr val="323542"/>
                </a:solidFill>
                <a:latin typeface="Century Gothic" panose="020B0502020202020204" pitchFamily="34" charset="0"/>
              </a:endParaRP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291769" y="1612191"/>
            <a:ext cx="7608462" cy="3252040"/>
            <a:chOff x="365111" y="1821206"/>
            <a:chExt cx="8443024" cy="3298655"/>
          </a:xfrm>
          <a:solidFill>
            <a:srgbClr val="314C57"/>
          </a:solidFill>
        </p:grpSpPr>
        <p:grpSp>
          <p:nvGrpSpPr>
            <p:cNvPr id="5"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&amp;</a:t>
                </a:r>
                <a:endParaRPr lang="en-US" sz="4000" b="1" dirty="0">
                  <a:solidFill>
                    <a:schemeClr val="bg1"/>
                  </a:solidFill>
                </a:endParaRPr>
              </a:p>
            </p:txBody>
          </p:sp>
        </p:grpSp>
        <p:sp>
          <p:nvSpPr>
            <p:cNvPr id="11" name="TextBox 10"/>
            <p:cNvSpPr txBox="1"/>
            <p:nvPr/>
          </p:nvSpPr>
          <p:spPr>
            <a:xfrm>
              <a:off x="748359" y="2811956"/>
              <a:ext cx="3325552" cy="1101374"/>
            </a:xfrm>
            <a:prstGeom prst="rect">
              <a:avLst/>
            </a:prstGeom>
            <a:grpFill/>
          </p:spPr>
          <p:txBody>
            <a:bodyPr wrap="square" rtlCol="0" anchor="ctr">
              <a:spAutoFit/>
            </a:bodyPr>
            <a:lstStyle/>
            <a:p>
              <a:pPr algn="ctr">
                <a:lnSpc>
                  <a:spcPct val="150000"/>
                </a:lnSpc>
              </a:pPr>
              <a:r>
                <a:rPr lang="en-US" sz="4800" dirty="0">
                  <a:solidFill>
                    <a:schemeClr val="bg1"/>
                  </a:solidFill>
                </a:rPr>
                <a:t>Descriptive</a:t>
              </a:r>
            </a:p>
          </p:txBody>
        </p:sp>
        <p:sp>
          <p:nvSpPr>
            <p:cNvPr id="12" name="TextBox 11"/>
            <p:cNvSpPr txBox="1"/>
            <p:nvPr/>
          </p:nvSpPr>
          <p:spPr>
            <a:xfrm>
              <a:off x="5049554" y="2811956"/>
              <a:ext cx="3325552" cy="1101374"/>
            </a:xfrm>
            <a:prstGeom prst="rect">
              <a:avLst/>
            </a:prstGeom>
            <a:grpFill/>
          </p:spPr>
          <p:txBody>
            <a:bodyPr wrap="square" rtlCol="0" anchor="ctr">
              <a:spAutoFit/>
            </a:bodyPr>
            <a:lstStyle/>
            <a:p>
              <a:pPr algn="ctr">
                <a:lnSpc>
                  <a:spcPct val="150000"/>
                </a:lnSpc>
              </a:pPr>
              <a:r>
                <a:rPr lang="en-US" sz="4800" dirty="0">
                  <a:solidFill>
                    <a:schemeClr val="bg1"/>
                  </a:solidFill>
                </a:rPr>
                <a:t>Narrative</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15" name="TextBox 14"/>
          <p:cNvSpPr txBox="1"/>
          <p:nvPr/>
        </p:nvSpPr>
        <p:spPr>
          <a:xfrm>
            <a:off x="1676401" y="4908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Thesis Statements and Forms of Writing</a:t>
            </a:r>
          </a:p>
        </p:txBody>
      </p:sp>
    </p:spTree>
    <p:extLst>
      <p:ext uri="{BB962C8B-B14F-4D97-AF65-F5344CB8AC3E}">
        <p14:creationId xmlns:p14="http://schemas.microsoft.com/office/powerpoint/2010/main" val="26997794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Thesis Statements and Forms of Writing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066922" y="1815872"/>
            <a:ext cx="8058154" cy="3148959"/>
            <a:chOff x="542923" y="1849761"/>
            <a:chExt cx="8058154" cy="693935"/>
          </a:xfrm>
          <a:solidFill>
            <a:schemeClr val="tx2"/>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1061885" y="2113682"/>
              <a:ext cx="6213987" cy="183127"/>
            </a:xfrm>
            <a:prstGeom prst="rect">
              <a:avLst/>
            </a:prstGeom>
            <a:grpFill/>
          </p:spPr>
          <p:txBody>
            <a:bodyPr wrap="square" rtlCol="0" anchor="ctr">
              <a:spAutoFit/>
            </a:bodyPr>
            <a:lstStyle/>
            <a:p>
              <a:pPr algn="ctr"/>
              <a:r>
                <a:rPr lang="en-US" sz="2000" dirty="0">
                  <a:solidFill>
                    <a:schemeClr val="bg1"/>
                  </a:solidFill>
                </a:rPr>
                <a:t>	</a:t>
              </a:r>
              <a:r>
                <a:rPr lang="en-US" sz="4800" dirty="0">
                  <a:solidFill>
                    <a:schemeClr val="bg1"/>
                  </a:solidFill>
                </a:rPr>
                <a:t>Expository Writing</a:t>
              </a:r>
              <a:endParaRPr lang="en-US" sz="2400" b="1" dirty="0">
                <a:solidFill>
                  <a:schemeClr val="bg1"/>
                </a:solidFill>
              </a:endParaRPr>
            </a:p>
          </p:txBody>
        </p:sp>
      </p:grpSp>
      <p:sp>
        <p:nvSpPr>
          <p:cNvPr id="11" name="Rectangle 10"/>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3925676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You Will Learn: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28" name="Group 27"/>
          <p:cNvGrpSpPr/>
          <p:nvPr/>
        </p:nvGrpSpPr>
        <p:grpSpPr>
          <a:xfrm>
            <a:off x="1881187" y="1677975"/>
            <a:ext cx="8429625" cy="3502050"/>
            <a:chOff x="3316817" y="2067893"/>
            <a:chExt cx="5443662" cy="2104612"/>
          </a:xfrm>
        </p:grpSpPr>
        <p:grpSp>
          <p:nvGrpSpPr>
            <p:cNvPr id="22" name="Group 21"/>
            <p:cNvGrpSpPr/>
            <p:nvPr/>
          </p:nvGrpSpPr>
          <p:grpSpPr>
            <a:xfrm>
              <a:off x="3316817" y="2067893"/>
              <a:ext cx="5443662" cy="608874"/>
              <a:chOff x="1906953" y="1849761"/>
              <a:chExt cx="5443662" cy="693935"/>
            </a:xfrm>
            <a:solidFill>
              <a:srgbClr val="F2E2D2"/>
            </a:solidFill>
          </p:grpSpPr>
          <p:sp>
            <p:nvSpPr>
              <p:cNvPr id="23" name="Rectangle 22"/>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24" name="TextBox 23"/>
              <p:cNvSpPr txBox="1"/>
              <p:nvPr/>
            </p:nvSpPr>
            <p:spPr>
              <a:xfrm>
                <a:off x="1967835" y="2028903"/>
                <a:ext cx="5274381" cy="370643"/>
              </a:xfrm>
              <a:prstGeom prst="rect">
                <a:avLst/>
              </a:prstGeom>
              <a:grpFill/>
            </p:spPr>
            <p:txBody>
              <a:bodyPr wrap="square" rtlCol="0" anchor="ctr">
                <a:spAutoFit/>
              </a:bodyPr>
              <a:lstStyle/>
              <a:p>
                <a:pPr algn="ctr"/>
                <a:r>
                  <a:rPr lang="en-US" sz="2400" dirty="0"/>
                  <a:t>Locate key information in sentences.</a:t>
                </a:r>
                <a:endParaRPr lang="en-US" sz="2400" dirty="0">
                  <a:solidFill>
                    <a:srgbClr val="323542"/>
                  </a:solidFill>
                </a:endParaRPr>
              </a:p>
            </p:txBody>
          </p:sp>
        </p:grpSp>
        <p:grpSp>
          <p:nvGrpSpPr>
            <p:cNvPr id="39" name="Group 38"/>
            <p:cNvGrpSpPr/>
            <p:nvPr/>
          </p:nvGrpSpPr>
          <p:grpSpPr>
            <a:xfrm>
              <a:off x="3316817" y="2815762"/>
              <a:ext cx="5443662" cy="608874"/>
              <a:chOff x="1906953" y="1849761"/>
              <a:chExt cx="5443662" cy="693935"/>
            </a:xfrm>
            <a:solidFill>
              <a:srgbClr val="F2E2D2"/>
            </a:solidFill>
          </p:grpSpPr>
          <p:sp>
            <p:nvSpPr>
              <p:cNvPr id="55" name="Rectangle 54"/>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56" name="TextBox 55"/>
              <p:cNvSpPr txBox="1"/>
              <p:nvPr/>
            </p:nvSpPr>
            <p:spPr>
              <a:xfrm>
                <a:off x="1967835" y="2028903"/>
                <a:ext cx="5274381" cy="370643"/>
              </a:xfrm>
              <a:prstGeom prst="rect">
                <a:avLst/>
              </a:prstGeom>
              <a:grpFill/>
            </p:spPr>
            <p:txBody>
              <a:bodyPr wrap="square" rtlCol="0" anchor="ctr">
                <a:spAutoFit/>
              </a:bodyPr>
              <a:lstStyle/>
              <a:p>
                <a:pPr algn="ctr"/>
                <a:r>
                  <a:rPr lang="en-US" sz="2400" dirty="0"/>
                  <a:t>Recognize general topics and main ideas.</a:t>
                </a:r>
                <a:endParaRPr lang="en-US" sz="2400" dirty="0">
                  <a:solidFill>
                    <a:srgbClr val="323542"/>
                  </a:solidFill>
                </a:endParaRPr>
              </a:p>
            </p:txBody>
          </p:sp>
        </p:grpSp>
        <p:grpSp>
          <p:nvGrpSpPr>
            <p:cNvPr id="57" name="Group 56"/>
            <p:cNvGrpSpPr/>
            <p:nvPr/>
          </p:nvGrpSpPr>
          <p:grpSpPr>
            <a:xfrm>
              <a:off x="3316817" y="3563631"/>
              <a:ext cx="5443662" cy="608874"/>
              <a:chOff x="1906953" y="1849761"/>
              <a:chExt cx="5443662" cy="693935"/>
            </a:xfrm>
            <a:solidFill>
              <a:srgbClr val="F2E2D2"/>
            </a:solidFill>
          </p:grpSpPr>
          <p:sp>
            <p:nvSpPr>
              <p:cNvPr id="58" name="Rectangle 57"/>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59" name="TextBox 58"/>
              <p:cNvSpPr txBox="1"/>
              <p:nvPr/>
            </p:nvSpPr>
            <p:spPr>
              <a:xfrm>
                <a:off x="1967835" y="2028903"/>
                <a:ext cx="5274381" cy="370643"/>
              </a:xfrm>
              <a:prstGeom prst="rect">
                <a:avLst/>
              </a:prstGeom>
              <a:grpFill/>
            </p:spPr>
            <p:txBody>
              <a:bodyPr wrap="square" rtlCol="0" anchor="ctr">
                <a:spAutoFit/>
              </a:bodyPr>
              <a:lstStyle/>
              <a:p>
                <a:pPr algn="ctr"/>
                <a:r>
                  <a:rPr lang="en-US" sz="2400" dirty="0"/>
                  <a:t>Recognize the main idea in a text.</a:t>
                </a:r>
                <a:endParaRPr lang="en-US" sz="2400" dirty="0">
                  <a:solidFill>
                    <a:srgbClr val="323542"/>
                  </a:solidFill>
                </a:endParaRPr>
              </a:p>
            </p:txBody>
          </p:sp>
        </p:grpSp>
      </p:grpSp>
      <p:sp>
        <p:nvSpPr>
          <p:cNvPr id="25" name="Rectangle 24"/>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405370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Thesis Statements and Forms of Writing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066922" y="1815872"/>
            <a:ext cx="8058154" cy="3148959"/>
            <a:chOff x="542923" y="1849761"/>
            <a:chExt cx="8058154" cy="693935"/>
          </a:xfrm>
          <a:solidFill>
            <a:schemeClr val="tx2"/>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1061886" y="2113682"/>
              <a:ext cx="6213987" cy="183127"/>
            </a:xfrm>
            <a:prstGeom prst="rect">
              <a:avLst/>
            </a:prstGeom>
            <a:grpFill/>
          </p:spPr>
          <p:txBody>
            <a:bodyPr wrap="square" rtlCol="0" anchor="ctr">
              <a:spAutoFit/>
            </a:bodyPr>
            <a:lstStyle/>
            <a:p>
              <a:pPr algn="ctr"/>
              <a:r>
                <a:rPr lang="en-US" sz="2000" dirty="0">
                  <a:solidFill>
                    <a:schemeClr val="bg1"/>
                  </a:solidFill>
                </a:rPr>
                <a:t>	</a:t>
              </a:r>
              <a:r>
                <a:rPr lang="en-US" sz="4800" dirty="0">
                  <a:solidFill>
                    <a:schemeClr val="bg1"/>
                  </a:solidFill>
                </a:rPr>
                <a:t>Persuasive Writing</a:t>
              </a:r>
              <a:endParaRPr lang="en-US" sz="2400" b="1" dirty="0">
                <a:solidFill>
                  <a:schemeClr val="bg1"/>
                </a:solidFill>
              </a:endParaRPr>
            </a:p>
          </p:txBody>
        </p:sp>
      </p:grpSp>
      <p:sp>
        <p:nvSpPr>
          <p:cNvPr id="11" name="Rectangle 10"/>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39256763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
        <p:nvSpPr>
          <p:cNvPr id="10" name="Rectangle 9"/>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4240033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Finding Key Information in a Sentence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937656" y="1612192"/>
            <a:ext cx="8321040" cy="3351695"/>
            <a:chOff x="409831" y="1821206"/>
            <a:chExt cx="8312575" cy="3298655"/>
          </a:xfrm>
        </p:grpSpPr>
        <p:grpSp>
          <p:nvGrpSpPr>
            <p:cNvPr id="5" name="Group 8"/>
            <p:cNvGrpSpPr/>
            <p:nvPr/>
          </p:nvGrpSpPr>
          <p:grpSpPr>
            <a:xfrm>
              <a:off x="409831" y="1821206"/>
              <a:ext cx="8312575" cy="3298655"/>
              <a:chOff x="409831" y="1821206"/>
              <a:chExt cx="8312575" cy="3298655"/>
            </a:xfrm>
          </p:grpSpPr>
          <p:sp>
            <p:nvSpPr>
              <p:cNvPr id="16" name="Rectangle 15"/>
              <p:cNvSpPr/>
              <p:nvPr/>
            </p:nvSpPr>
            <p:spPr>
              <a:xfrm>
                <a:off x="409831" y="1821206"/>
                <a:ext cx="4091893" cy="3298655"/>
              </a:xfrm>
              <a:prstGeom prst="rect">
                <a:avLst/>
              </a:prstGeom>
              <a:noFill/>
              <a:ln w="76200">
                <a:solidFill>
                  <a:srgbClr val="CCA4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27826" y="1821206"/>
                <a:ext cx="4094580" cy="3298655"/>
              </a:xfrm>
              <a:prstGeom prst="rect">
                <a:avLst/>
              </a:prstGeom>
              <a:noFill/>
              <a:ln w="76200">
                <a:solidFill>
                  <a:srgbClr val="CCA4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164575" y="3058851"/>
                <a:ext cx="800400" cy="823365"/>
              </a:xfrm>
              <a:prstGeom prst="ellipse">
                <a:avLst/>
              </a:prstGeom>
              <a:solidFill>
                <a:schemeClr val="bg1"/>
              </a:solidFill>
              <a:ln w="76200">
                <a:solidFill>
                  <a:srgbClr val="CCA4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solidFill>
                      <a:srgbClr val="CCA49C"/>
                    </a:solidFill>
                  </a:rPr>
                  <a:t>+</a:t>
                </a:r>
                <a:endParaRPr lang="en-US" sz="6000" b="1" dirty="0">
                  <a:solidFill>
                    <a:srgbClr val="CCA49C"/>
                  </a:solidFill>
                </a:endParaRPr>
              </a:p>
            </p:txBody>
          </p:sp>
        </p:grpSp>
        <p:sp>
          <p:nvSpPr>
            <p:cNvPr id="11" name="TextBox 10"/>
            <p:cNvSpPr txBox="1"/>
            <p:nvPr/>
          </p:nvSpPr>
          <p:spPr>
            <a:xfrm>
              <a:off x="748359" y="2991265"/>
              <a:ext cx="3325552" cy="742751"/>
            </a:xfrm>
            <a:prstGeom prst="rect">
              <a:avLst/>
            </a:prstGeom>
            <a:noFill/>
            <a:ln w="76200">
              <a:noFill/>
            </a:ln>
          </p:spPr>
          <p:txBody>
            <a:bodyPr wrap="square" rtlCol="0" anchor="ctr">
              <a:spAutoFit/>
            </a:bodyPr>
            <a:lstStyle/>
            <a:p>
              <a:pPr algn="ctr">
                <a:lnSpc>
                  <a:spcPct val="150000"/>
                </a:lnSpc>
              </a:pPr>
              <a:r>
                <a:rPr lang="en-US" sz="3200" dirty="0"/>
                <a:t>Subject</a:t>
              </a:r>
            </a:p>
          </p:txBody>
        </p:sp>
        <p:sp>
          <p:nvSpPr>
            <p:cNvPr id="12" name="TextBox 11"/>
            <p:cNvSpPr txBox="1"/>
            <p:nvPr/>
          </p:nvSpPr>
          <p:spPr>
            <a:xfrm>
              <a:off x="5049554" y="2991265"/>
              <a:ext cx="3325552" cy="742751"/>
            </a:xfrm>
            <a:prstGeom prst="rect">
              <a:avLst/>
            </a:prstGeom>
            <a:noFill/>
            <a:ln w="76200">
              <a:noFill/>
            </a:ln>
          </p:spPr>
          <p:txBody>
            <a:bodyPr wrap="square" rtlCol="0" anchor="ctr">
              <a:spAutoFit/>
            </a:bodyPr>
            <a:lstStyle/>
            <a:p>
              <a:pPr algn="ctr">
                <a:lnSpc>
                  <a:spcPct val="150000"/>
                </a:lnSpc>
              </a:pPr>
              <a:r>
                <a:rPr lang="en-US" sz="3200" dirty="0"/>
                <a:t>Verb</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135118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Finding the Subject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066922" y="1815872"/>
            <a:ext cx="8058154" cy="3148959"/>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112247"/>
              <a:ext cx="7807571" cy="148056"/>
            </a:xfrm>
            <a:prstGeom prst="rect">
              <a:avLst/>
            </a:prstGeom>
            <a:solidFill>
              <a:srgbClr val="F3EDE7"/>
            </a:solidFill>
          </p:spPr>
          <p:txBody>
            <a:bodyPr wrap="square" rtlCol="0" anchor="ctr">
              <a:spAutoFit/>
            </a:bodyPr>
            <a:lstStyle/>
            <a:p>
              <a:pPr algn="ctr">
                <a:lnSpc>
                  <a:spcPct val="150000"/>
                </a:lnSpc>
              </a:pPr>
              <a:r>
                <a:rPr lang="en-US" sz="2800" dirty="0">
                  <a:solidFill>
                    <a:schemeClr val="tx1">
                      <a:lumMod val="95000"/>
                      <a:lumOff val="5000"/>
                    </a:schemeClr>
                  </a:solidFill>
                </a:rPr>
                <a:t>WHO or WHAT is the sentence about?</a:t>
              </a:r>
            </a:p>
          </p:txBody>
        </p:sp>
      </p:grpSp>
      <p:sp>
        <p:nvSpPr>
          <p:cNvPr id="11" name="Rectangle 10"/>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3925676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Finding the Subject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066923" y="1849761"/>
            <a:ext cx="8058154" cy="1482424"/>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078223"/>
              <a:ext cx="7807571" cy="216109"/>
            </a:xfrm>
            <a:prstGeom prst="rect">
              <a:avLst/>
            </a:prstGeom>
            <a:solidFill>
              <a:srgbClr val="F3EDE7"/>
            </a:solidFill>
          </p:spPr>
          <p:txBody>
            <a:bodyPr wrap="square" rtlCol="0" anchor="ctr">
              <a:spAutoFit/>
            </a:bodyPr>
            <a:lstStyle/>
            <a:p>
              <a:r>
                <a:rPr lang="en-US" sz="2400" dirty="0">
                  <a:solidFill>
                    <a:schemeClr val="tx1">
                      <a:lumMod val="95000"/>
                      <a:lumOff val="5000"/>
                    </a:schemeClr>
                  </a:solidFill>
                </a:rPr>
                <a:t>Who or what is this sentence about?</a:t>
              </a:r>
            </a:p>
          </p:txBody>
        </p:sp>
      </p:grpSp>
      <p:grpSp>
        <p:nvGrpSpPr>
          <p:cNvPr id="5" name="Group 10"/>
          <p:cNvGrpSpPr/>
          <p:nvPr/>
        </p:nvGrpSpPr>
        <p:grpSpPr>
          <a:xfrm>
            <a:off x="2066923" y="3467968"/>
            <a:ext cx="8058154" cy="1482424"/>
            <a:chOff x="542923" y="1849761"/>
            <a:chExt cx="8058154" cy="693935"/>
          </a:xfrm>
        </p:grpSpPr>
        <p:sp>
          <p:nvSpPr>
            <p:cNvPr id="12" name="Rectangle 11"/>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3" name="TextBox 12"/>
            <p:cNvSpPr txBox="1"/>
            <p:nvPr/>
          </p:nvSpPr>
          <p:spPr>
            <a:xfrm>
              <a:off x="633045" y="2078222"/>
              <a:ext cx="7807571" cy="216109"/>
            </a:xfrm>
            <a:prstGeom prst="rect">
              <a:avLst/>
            </a:prstGeom>
            <a:solidFill>
              <a:srgbClr val="F3EDE7"/>
            </a:solidFill>
          </p:spPr>
          <p:txBody>
            <a:bodyPr wrap="square" rtlCol="0" anchor="ctr">
              <a:spAutoFit/>
            </a:bodyPr>
            <a:lstStyle/>
            <a:p>
              <a:r>
                <a:rPr lang="en-US" sz="2400" dirty="0">
                  <a:solidFill>
                    <a:schemeClr val="tx1">
                      <a:lumMod val="95000"/>
                      <a:lumOff val="5000"/>
                    </a:schemeClr>
                  </a:solidFill>
                </a:rPr>
                <a:t>Who or what is performing an action in this sentence?</a:t>
              </a:r>
              <a:endParaRPr lang="en-US" sz="2400" b="1" dirty="0">
                <a:solidFill>
                  <a:schemeClr val="tx1">
                    <a:lumMod val="95000"/>
                    <a:lumOff val="5000"/>
                  </a:schemeClr>
                </a:solidFill>
              </a:endParaRP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4267213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strike="sngStrike" dirty="0">
                  <a:solidFill>
                    <a:srgbClr val="323542"/>
                  </a:solidFill>
                  <a:latin typeface="Century Gothic" panose="020B0502020202020204" pitchFamily="34" charset="0"/>
                </a:rPr>
                <a:t>Example: </a:t>
              </a:r>
              <a:r>
                <a:rPr lang="en-US" sz="3000" dirty="0">
                  <a:solidFill>
                    <a:srgbClr val="323542"/>
                  </a:solidFill>
                  <a:latin typeface="Century Gothic" panose="020B0502020202020204" pitchFamily="34" charset="0"/>
                </a:rPr>
                <a:t>Finding Subjects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881188" y="1612191"/>
            <a:ext cx="8429624" cy="3352641"/>
            <a:chOff x="542923" y="1849761"/>
            <a:chExt cx="8058154" cy="693935"/>
          </a:xfrm>
          <a:solidFill>
            <a:schemeClr val="tx2"/>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112247"/>
              <a:ext cx="7807571" cy="148056"/>
            </a:xfrm>
            <a:prstGeom prst="rect">
              <a:avLst/>
            </a:prstGeom>
            <a:grpFill/>
          </p:spPr>
          <p:txBody>
            <a:bodyPr wrap="square" rtlCol="0" anchor="ctr">
              <a:spAutoFit/>
            </a:bodyPr>
            <a:lstStyle/>
            <a:p>
              <a:pPr algn="ctr">
                <a:lnSpc>
                  <a:spcPct val="150000"/>
                </a:lnSpc>
              </a:pPr>
              <a:r>
                <a:rPr lang="en-US" sz="2800" u="sng" dirty="0">
                  <a:solidFill>
                    <a:schemeClr val="bg1"/>
                  </a:solidFill>
                </a:rPr>
                <a:t>Brian</a:t>
              </a:r>
              <a:r>
                <a:rPr lang="en-US" sz="2800" dirty="0">
                  <a:solidFill>
                    <a:schemeClr val="bg1"/>
                  </a:solidFill>
                </a:rPr>
                <a:t> ate the cake while Sally wasn’t looking.</a:t>
              </a:r>
            </a:p>
          </p:txBody>
        </p:sp>
      </p:grpSp>
      <p:sp>
        <p:nvSpPr>
          <p:cNvPr id="11" name="Rectangle 10"/>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3925676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Finding the Predicate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066922" y="1815872"/>
            <a:ext cx="8058154" cy="3148959"/>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112247"/>
              <a:ext cx="7807571" cy="148056"/>
            </a:xfrm>
            <a:prstGeom prst="rect">
              <a:avLst/>
            </a:prstGeom>
            <a:solidFill>
              <a:srgbClr val="F3EDE7"/>
            </a:solidFill>
          </p:spPr>
          <p:txBody>
            <a:bodyPr wrap="square" rtlCol="0" anchor="ctr">
              <a:spAutoFit/>
            </a:bodyPr>
            <a:lstStyle/>
            <a:p>
              <a:pPr algn="ctr">
                <a:lnSpc>
                  <a:spcPct val="150000"/>
                </a:lnSpc>
              </a:pPr>
              <a:r>
                <a:rPr lang="en-US" sz="2800" dirty="0">
                  <a:solidFill>
                    <a:srgbClr val="323542"/>
                  </a:solidFill>
                </a:rPr>
                <a:t>WHAT the subject IS or DOES.</a:t>
              </a:r>
            </a:p>
          </p:txBody>
        </p:sp>
      </p:grpSp>
      <p:sp>
        <p:nvSpPr>
          <p:cNvPr id="11" name="Rectangle 10"/>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3925676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strike="sngStrike" dirty="0">
                  <a:solidFill>
                    <a:srgbClr val="323542"/>
                  </a:solidFill>
                  <a:latin typeface="Century Gothic" panose="020B0502020202020204" pitchFamily="34" charset="0"/>
                </a:rPr>
                <a:t>Example: </a:t>
              </a:r>
              <a:r>
                <a:rPr lang="en-US" sz="3000" dirty="0">
                  <a:solidFill>
                    <a:srgbClr val="323542"/>
                  </a:solidFill>
                  <a:latin typeface="Century Gothic" panose="020B0502020202020204" pitchFamily="34" charset="0"/>
                </a:rPr>
                <a:t>Finding Predicates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1881187" y="1612191"/>
            <a:ext cx="8429625" cy="3352641"/>
            <a:chOff x="542923" y="1849761"/>
            <a:chExt cx="8058154" cy="693935"/>
          </a:xfrm>
          <a:solidFill>
            <a:schemeClr val="tx2"/>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112247"/>
              <a:ext cx="7807571" cy="148056"/>
            </a:xfrm>
            <a:prstGeom prst="rect">
              <a:avLst/>
            </a:prstGeom>
            <a:grpFill/>
          </p:spPr>
          <p:txBody>
            <a:bodyPr wrap="square" rtlCol="0" anchor="ctr">
              <a:spAutoFit/>
            </a:bodyPr>
            <a:lstStyle/>
            <a:p>
              <a:pPr algn="ctr">
                <a:lnSpc>
                  <a:spcPct val="150000"/>
                </a:lnSpc>
              </a:pPr>
              <a:r>
                <a:rPr lang="en-US" sz="2800" dirty="0">
                  <a:solidFill>
                    <a:schemeClr val="bg1"/>
                  </a:solidFill>
                </a:rPr>
                <a:t>During the movie, Jennifer </a:t>
              </a:r>
              <a:r>
                <a:rPr lang="en-US" sz="2800" u="sng" dirty="0">
                  <a:solidFill>
                    <a:schemeClr val="bg1"/>
                  </a:solidFill>
                </a:rPr>
                <a:t>was snoring loudly</a:t>
              </a:r>
              <a:r>
                <a:rPr lang="en-US" sz="2800" dirty="0">
                  <a:solidFill>
                    <a:schemeClr val="bg1"/>
                  </a:solidFill>
                </a:rPr>
                <a:t>.</a:t>
              </a:r>
            </a:p>
          </p:txBody>
        </p:sp>
      </p:grpSp>
      <p:sp>
        <p:nvSpPr>
          <p:cNvPr id="11" name="Rectangle 10"/>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39256763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TotalTime>
  <Words>675</Words>
  <Application>Microsoft Office PowerPoint</Application>
  <PresentationFormat>Widescreen</PresentationFormat>
  <Paragraphs>121</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Quinn</cp:lastModifiedBy>
  <cp:revision>26</cp:revision>
  <dcterms:created xsi:type="dcterms:W3CDTF">2017-06-16T13:06:21Z</dcterms:created>
  <dcterms:modified xsi:type="dcterms:W3CDTF">2019-02-11T16:19:47Z</dcterms:modified>
</cp:coreProperties>
</file>