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ppt/comments/comment6.xml" ContentType="application/vnd.openxmlformats-officedocument.presentationml.comments+xml"/>
  <Override PartName="/ppt/comments/comment7.xml" ContentType="application/vnd.openxmlformats-officedocument.presentationml.comment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omments/comment8.xml" ContentType="application/vnd.openxmlformats-officedocument.presentationml.comments+xml"/>
  <Override PartName="/ppt/comments/comment9.xml" ContentType="application/vnd.openxmlformats-officedocument.presentationml.comment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omments/comment10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57" r:id="rId16"/>
    <p:sldId id="292" r:id="rId17"/>
    <p:sldId id="293" r:id="rId18"/>
    <p:sldId id="295" r:id="rId19"/>
    <p:sldId id="296" r:id="rId20"/>
    <p:sldId id="297" r:id="rId21"/>
    <p:sldId id="298" r:id="rId22"/>
    <p:sldId id="299" r:id="rId23"/>
    <p:sldId id="300" r:id="rId24"/>
    <p:sldId id="301" r:id="rId25"/>
    <p:sldId id="302" r:id="rId26"/>
    <p:sldId id="303" r:id="rId27"/>
    <p:sldId id="304" r:id="rId28"/>
    <p:sldId id="305" r:id="rId29"/>
    <p:sldId id="306" r:id="rId30"/>
    <p:sldId id="307" r:id="rId31"/>
    <p:sldId id="308" r:id="rId32"/>
    <p:sldId id="309" r:id="rId33"/>
    <p:sldId id="310" r:id="rId34"/>
    <p:sldId id="311" r:id="rId35"/>
    <p:sldId id="312" r:id="rId36"/>
    <p:sldId id="313" r:id="rId37"/>
    <p:sldId id="314" r:id="rId38"/>
    <p:sldId id="315" r:id="rId39"/>
    <p:sldId id="316" r:id="rId40"/>
    <p:sldId id="319" r:id="rId41"/>
    <p:sldId id="318" r:id="rId42"/>
    <p:sldId id="320" r:id="rId43"/>
    <p:sldId id="321" r:id="rId44"/>
    <p:sldId id="278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ah Quinn" initials="SQ" lastIdx="12" clrIdx="0">
    <p:extLst>
      <p:ext uri="{19B8F6BF-5375-455C-9EA6-DF929625EA0E}">
        <p15:presenceInfo xmlns:p15="http://schemas.microsoft.com/office/powerpoint/2012/main" userId="S-1-5-21-1482476501-413027322-842925246-2605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EDF1"/>
    <a:srgbClr val="CCA49C"/>
    <a:srgbClr val="F3EDE7"/>
    <a:srgbClr val="C7D4CB"/>
    <a:srgbClr val="3865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4" d="100"/>
          <a:sy n="84" d="100"/>
        </p:scale>
        <p:origin x="126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2-14T14:07:23.545" idx="1">
    <p:pos x="10" y="10"/>
    <p:text>Looks like this might be a duplicate of slide 2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10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2-14T14:39:21.016" idx="12">
    <p:pos x="6164" y="801"/>
    <p:text>Add one more green box here for Complete Thought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2-14T14:07:57.486" idx="2">
    <p:pos x="4781" y="245"/>
    <p:text>Question Marks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2-14T14:10:24.243" idx="3">
    <p:pos x="4954" y="1462"/>
    <p:text>You might change this example to something like "I hope you realize what you are doing!" So that it doesn't get confused with an interrogative!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2-14T14:14:57.869" idx="4">
    <p:pos x="10" y="10"/>
    <p:text>Just added this so that the slide isn't blank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2-14T14:18:53.710" idx="5">
    <p:pos x="5443" y="245"/>
    <p:text>Added "examples" to this slide and the others so that they're consistently titled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2-14T14:30:45.622" idx="7">
    <p:pos x="4745" y="1735"/>
    <p:text>We typically use italics for reference like this instead of quotation marks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2-14T14:34:11.811" idx="8">
    <p:pos x="10" y="10"/>
    <p:text>You could probably delete this one since you have all three examples on the next slide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2-14T14:36:38.992" idx="10">
    <p:pos x="3134" y="1542"/>
    <p:text>Try to make these highlighed sections a bit bigger (like the previous slide)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2-14T14:38:31.147" idx="11">
    <p:pos x="4147" y="245"/>
    <p:text>"Incomplete Thoughts"</p:text>
    <p:extLst>
      <p:ext uri="{C676402C-5697-4E1C-873F-D02D1690AC5C}">
        <p15:threadingInfo xmlns:p15="http://schemas.microsoft.com/office/powerpoint/2012/main" timeZoneBias="30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0233D3-7198-4982-B72B-46E0AED2D33D}" type="doc">
      <dgm:prSet loTypeId="urn:microsoft.com/office/officeart/2005/8/layout/venn3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7C648BE-870C-4A47-B6E7-48B67868D927}">
      <dgm:prSet phldrT="[Text]" custT="1"/>
      <dgm:spPr>
        <a:solidFill>
          <a:srgbClr val="CCA49C">
            <a:alpha val="50000"/>
          </a:srgbClr>
        </a:solidFill>
      </dgm:spPr>
      <dgm:t>
        <a:bodyPr/>
        <a:lstStyle/>
        <a:p>
          <a:r>
            <a:rPr lang="en-US" sz="4000" dirty="0"/>
            <a:t>Correct parts of speech</a:t>
          </a:r>
        </a:p>
      </dgm:t>
    </dgm:pt>
    <dgm:pt modelId="{2C568960-911E-4061-A621-64DB5030E502}" type="parTrans" cxnId="{84D21CBE-AE9A-4609-91D6-1A096C698066}">
      <dgm:prSet/>
      <dgm:spPr/>
      <dgm:t>
        <a:bodyPr/>
        <a:lstStyle/>
        <a:p>
          <a:endParaRPr lang="en-US"/>
        </a:p>
      </dgm:t>
    </dgm:pt>
    <dgm:pt modelId="{EB415956-A8E8-4C71-B2D4-59F0B6B3DA98}" type="sibTrans" cxnId="{84D21CBE-AE9A-4609-91D6-1A096C698066}">
      <dgm:prSet/>
      <dgm:spPr/>
      <dgm:t>
        <a:bodyPr/>
        <a:lstStyle/>
        <a:p>
          <a:endParaRPr lang="en-US"/>
        </a:p>
      </dgm:t>
    </dgm:pt>
    <dgm:pt modelId="{FE4CB471-A95C-43AB-8474-9C175A576C9D}">
      <dgm:prSet phldrT="[Text]" custT="1"/>
      <dgm:spPr/>
      <dgm:t>
        <a:bodyPr/>
        <a:lstStyle/>
        <a:p>
          <a:r>
            <a:rPr lang="en-US" sz="4000" dirty="0"/>
            <a:t>Clarified writing</a:t>
          </a:r>
        </a:p>
      </dgm:t>
    </dgm:pt>
    <dgm:pt modelId="{FCB2174C-74A0-4938-A043-B8086B7EF8D7}" type="parTrans" cxnId="{8B36ED89-4108-4AEC-9EEF-545A4A190AF7}">
      <dgm:prSet/>
      <dgm:spPr/>
      <dgm:t>
        <a:bodyPr/>
        <a:lstStyle/>
        <a:p>
          <a:endParaRPr lang="en-US"/>
        </a:p>
      </dgm:t>
    </dgm:pt>
    <dgm:pt modelId="{4CB3D221-EC76-46A4-819B-2AF25EBAC9D7}" type="sibTrans" cxnId="{8B36ED89-4108-4AEC-9EEF-545A4A190AF7}">
      <dgm:prSet/>
      <dgm:spPr/>
      <dgm:t>
        <a:bodyPr/>
        <a:lstStyle/>
        <a:p>
          <a:endParaRPr lang="en-US"/>
        </a:p>
      </dgm:t>
    </dgm:pt>
    <dgm:pt modelId="{CB0DE78C-C56C-4652-AA96-7D5AC0A28711}" type="pres">
      <dgm:prSet presAssocID="{3D0233D3-7198-4982-B72B-46E0AED2D33D}" presName="Name0" presStyleCnt="0">
        <dgm:presLayoutVars>
          <dgm:dir/>
          <dgm:resizeHandles val="exact"/>
        </dgm:presLayoutVars>
      </dgm:prSet>
      <dgm:spPr/>
    </dgm:pt>
    <dgm:pt modelId="{851C3FE1-E4F9-4590-93E8-8C2D38FB8A82}" type="pres">
      <dgm:prSet presAssocID="{B7C648BE-870C-4A47-B6E7-48B67868D927}" presName="Name5" presStyleLbl="vennNode1" presStyleIdx="0" presStyleCnt="2">
        <dgm:presLayoutVars>
          <dgm:bulletEnabled val="1"/>
        </dgm:presLayoutVars>
      </dgm:prSet>
      <dgm:spPr/>
    </dgm:pt>
    <dgm:pt modelId="{DC516C66-359C-4435-A0DD-09C865F6B82C}" type="pres">
      <dgm:prSet presAssocID="{EB415956-A8E8-4C71-B2D4-59F0B6B3DA98}" presName="space" presStyleCnt="0"/>
      <dgm:spPr/>
    </dgm:pt>
    <dgm:pt modelId="{B14CB251-7384-4CBE-B3CF-FFFB4308D6C9}" type="pres">
      <dgm:prSet presAssocID="{FE4CB471-A95C-43AB-8474-9C175A576C9D}" presName="Name5" presStyleLbl="vennNode1" presStyleIdx="1" presStyleCnt="2">
        <dgm:presLayoutVars>
          <dgm:bulletEnabled val="1"/>
        </dgm:presLayoutVars>
      </dgm:prSet>
      <dgm:spPr/>
    </dgm:pt>
  </dgm:ptLst>
  <dgm:cxnLst>
    <dgm:cxn modelId="{19178B2A-3DFB-4537-A3A6-8F78F7253A09}" type="presOf" srcId="{B7C648BE-870C-4A47-B6E7-48B67868D927}" destId="{851C3FE1-E4F9-4590-93E8-8C2D38FB8A82}" srcOrd="0" destOrd="0" presId="urn:microsoft.com/office/officeart/2005/8/layout/venn3"/>
    <dgm:cxn modelId="{28525186-3781-456C-827B-A4C380634337}" type="presOf" srcId="{3D0233D3-7198-4982-B72B-46E0AED2D33D}" destId="{CB0DE78C-C56C-4652-AA96-7D5AC0A28711}" srcOrd="0" destOrd="0" presId="urn:microsoft.com/office/officeart/2005/8/layout/venn3"/>
    <dgm:cxn modelId="{8B36ED89-4108-4AEC-9EEF-545A4A190AF7}" srcId="{3D0233D3-7198-4982-B72B-46E0AED2D33D}" destId="{FE4CB471-A95C-43AB-8474-9C175A576C9D}" srcOrd="1" destOrd="0" parTransId="{FCB2174C-74A0-4938-A043-B8086B7EF8D7}" sibTransId="{4CB3D221-EC76-46A4-819B-2AF25EBAC9D7}"/>
    <dgm:cxn modelId="{07A4E9A8-BA6C-47FA-981F-410B2D3CEA61}" type="presOf" srcId="{FE4CB471-A95C-43AB-8474-9C175A576C9D}" destId="{B14CB251-7384-4CBE-B3CF-FFFB4308D6C9}" srcOrd="0" destOrd="0" presId="urn:microsoft.com/office/officeart/2005/8/layout/venn3"/>
    <dgm:cxn modelId="{84D21CBE-AE9A-4609-91D6-1A096C698066}" srcId="{3D0233D3-7198-4982-B72B-46E0AED2D33D}" destId="{B7C648BE-870C-4A47-B6E7-48B67868D927}" srcOrd="0" destOrd="0" parTransId="{2C568960-911E-4061-A621-64DB5030E502}" sibTransId="{EB415956-A8E8-4C71-B2D4-59F0B6B3DA98}"/>
    <dgm:cxn modelId="{2A287BFE-A9D5-476F-8C4A-DFCDE32B6FE8}" type="presParOf" srcId="{CB0DE78C-C56C-4652-AA96-7D5AC0A28711}" destId="{851C3FE1-E4F9-4590-93E8-8C2D38FB8A82}" srcOrd="0" destOrd="0" presId="urn:microsoft.com/office/officeart/2005/8/layout/venn3"/>
    <dgm:cxn modelId="{DC3AE10C-C023-4A9A-B21E-E2807F63C3C1}" type="presParOf" srcId="{CB0DE78C-C56C-4652-AA96-7D5AC0A28711}" destId="{DC516C66-359C-4435-A0DD-09C865F6B82C}" srcOrd="1" destOrd="0" presId="urn:microsoft.com/office/officeart/2005/8/layout/venn3"/>
    <dgm:cxn modelId="{ECC56F8D-4ABD-40E7-BE38-1476D203ADA7}" type="presParOf" srcId="{CB0DE78C-C56C-4652-AA96-7D5AC0A28711}" destId="{B14CB251-7384-4CBE-B3CF-FFFB4308D6C9}" srcOrd="2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C3CD66E-FE56-4DAD-A92B-4C6B78F6E8BB}" type="doc">
      <dgm:prSet loTypeId="urn:microsoft.com/office/officeart/2005/8/layout/radial4" loCatId="relationship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B743ED07-B68B-4D83-901B-D748BF850970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Sentence</a:t>
          </a:r>
        </a:p>
      </dgm:t>
    </dgm:pt>
    <dgm:pt modelId="{8A2479C2-7B4D-4D92-BE89-9F6471D6C0FE}" type="parTrans" cxnId="{3F1E0BAC-BD44-44ED-A26B-C1EC3B2A2FC9}">
      <dgm:prSet/>
      <dgm:spPr/>
      <dgm:t>
        <a:bodyPr/>
        <a:lstStyle/>
        <a:p>
          <a:endParaRPr lang="en-US"/>
        </a:p>
      </dgm:t>
    </dgm:pt>
    <dgm:pt modelId="{3D673CC9-10C7-46C0-ADAE-AAE7B21FFB1B}" type="sibTrans" cxnId="{3F1E0BAC-BD44-44ED-A26B-C1EC3B2A2FC9}">
      <dgm:prSet/>
      <dgm:spPr/>
      <dgm:t>
        <a:bodyPr/>
        <a:lstStyle/>
        <a:p>
          <a:endParaRPr lang="en-US"/>
        </a:p>
      </dgm:t>
    </dgm:pt>
    <dgm:pt modelId="{BC610F94-98E8-4F00-8AC6-730090A490A7}">
      <dgm:prSet phldrT="[Text]" custT="1"/>
      <dgm:spPr>
        <a:solidFill>
          <a:srgbClr val="386546"/>
        </a:solidFill>
        <a:ln>
          <a:noFill/>
        </a:ln>
      </dgm:spPr>
      <dgm:t>
        <a:bodyPr/>
        <a:lstStyle/>
        <a:p>
          <a:r>
            <a:rPr lang="en-US" sz="2800" b="1" dirty="0">
              <a:solidFill>
                <a:schemeClr val="bg1"/>
              </a:solidFill>
            </a:rPr>
            <a:t>Subject</a:t>
          </a:r>
        </a:p>
        <a:p>
          <a:r>
            <a:rPr lang="en-US" sz="2400" dirty="0">
              <a:solidFill>
                <a:schemeClr val="bg1"/>
              </a:solidFill>
            </a:rPr>
            <a:t>(what sentence is about)</a:t>
          </a:r>
        </a:p>
      </dgm:t>
    </dgm:pt>
    <dgm:pt modelId="{5F7538E8-1241-4509-9B0A-75CDCC5F82A7}" type="parTrans" cxnId="{6981C974-78E7-4B80-BB1B-9C638F2126BA}">
      <dgm:prSet/>
      <dgm:spPr/>
      <dgm:t>
        <a:bodyPr/>
        <a:lstStyle/>
        <a:p>
          <a:endParaRPr lang="en-US"/>
        </a:p>
      </dgm:t>
    </dgm:pt>
    <dgm:pt modelId="{E0F5CE29-E492-422F-A0B0-0FD3D02CC4B5}" type="sibTrans" cxnId="{6981C974-78E7-4B80-BB1B-9C638F2126BA}">
      <dgm:prSet/>
      <dgm:spPr/>
      <dgm:t>
        <a:bodyPr/>
        <a:lstStyle/>
        <a:p>
          <a:endParaRPr lang="en-US"/>
        </a:p>
      </dgm:t>
    </dgm:pt>
    <dgm:pt modelId="{E0071ECA-8D85-44F0-84CB-1167B11FD995}">
      <dgm:prSet phldrT="[Text]" custT="1"/>
      <dgm:spPr>
        <a:solidFill>
          <a:srgbClr val="386546"/>
        </a:solidFill>
        <a:ln>
          <a:noFill/>
        </a:ln>
      </dgm:spPr>
      <dgm:t>
        <a:bodyPr/>
        <a:lstStyle/>
        <a:p>
          <a:r>
            <a:rPr lang="en-US" sz="2800" b="1" dirty="0">
              <a:solidFill>
                <a:schemeClr val="bg1"/>
              </a:solidFill>
            </a:rPr>
            <a:t>Predicate</a:t>
          </a:r>
        </a:p>
        <a:p>
          <a:r>
            <a:rPr lang="en-US" sz="2400" dirty="0">
              <a:solidFill>
                <a:schemeClr val="bg1"/>
              </a:solidFill>
            </a:rPr>
            <a:t>(what subject is or does)</a:t>
          </a:r>
        </a:p>
      </dgm:t>
    </dgm:pt>
    <dgm:pt modelId="{DD287FD9-43F0-4F12-BF68-00A8BF45FDB0}" type="parTrans" cxnId="{02C8299E-63FA-4848-9E45-B6CF88C67C41}">
      <dgm:prSet/>
      <dgm:spPr/>
      <dgm:t>
        <a:bodyPr/>
        <a:lstStyle/>
        <a:p>
          <a:endParaRPr lang="en-US"/>
        </a:p>
      </dgm:t>
    </dgm:pt>
    <dgm:pt modelId="{80E4EF49-F3E1-4AEC-B487-0215374E9474}" type="sibTrans" cxnId="{02C8299E-63FA-4848-9E45-B6CF88C67C41}">
      <dgm:prSet/>
      <dgm:spPr/>
      <dgm:t>
        <a:bodyPr/>
        <a:lstStyle/>
        <a:p>
          <a:endParaRPr lang="en-US"/>
        </a:p>
      </dgm:t>
    </dgm:pt>
    <dgm:pt modelId="{CAD37BF6-372D-47C7-8B11-0CCC3EEA1DCC}" type="pres">
      <dgm:prSet presAssocID="{2C3CD66E-FE56-4DAD-A92B-4C6B78F6E8BB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80AE341-AE32-4D14-8ED4-C3152201E407}" type="pres">
      <dgm:prSet presAssocID="{B743ED07-B68B-4D83-901B-D748BF850970}" presName="centerShape" presStyleLbl="node0" presStyleIdx="0" presStyleCnt="1" custScaleX="128165" custLinFactNeighborY="240"/>
      <dgm:spPr/>
    </dgm:pt>
    <dgm:pt modelId="{C9ECE4A2-4DB4-42D3-81B6-F7FB63D81F80}" type="pres">
      <dgm:prSet presAssocID="{5F7538E8-1241-4509-9B0A-75CDCC5F82A7}" presName="parTrans" presStyleLbl="bgSibTrans2D1" presStyleIdx="0" presStyleCnt="2" custFlipHor="1" custScaleX="38395" custLinFactX="66412" custLinFactNeighborX="100000" custLinFactNeighborY="90375"/>
      <dgm:spPr/>
    </dgm:pt>
    <dgm:pt modelId="{FCBBE624-7115-4BDC-8937-6057BDCC1E14}" type="pres">
      <dgm:prSet presAssocID="{BC610F94-98E8-4F00-8AC6-730090A490A7}" presName="node" presStyleLbl="node1" presStyleIdx="0" presStyleCnt="2" custRadScaleRad="103076" custRadScaleInc="3302">
        <dgm:presLayoutVars>
          <dgm:bulletEnabled val="1"/>
        </dgm:presLayoutVars>
      </dgm:prSet>
      <dgm:spPr/>
    </dgm:pt>
    <dgm:pt modelId="{602BB363-7D72-44ED-876D-5A5803C17AFE}" type="pres">
      <dgm:prSet presAssocID="{DD287FD9-43F0-4F12-BF68-00A8BF45FDB0}" presName="parTrans" presStyleLbl="bgSibTrans2D1" presStyleIdx="1" presStyleCnt="2" custAng="15410862" custScaleX="39345" custLinFactX="-66319" custLinFactNeighborX="-100000" custLinFactNeighborY="87412"/>
      <dgm:spPr/>
    </dgm:pt>
    <dgm:pt modelId="{6EDF19EE-BB46-43BC-91F7-8803514CA034}" type="pres">
      <dgm:prSet presAssocID="{E0071ECA-8D85-44F0-84CB-1167B11FD995}" presName="node" presStyleLbl="node1" presStyleIdx="1" presStyleCnt="2" custRadScaleRad="103086" custRadScaleInc="-2995">
        <dgm:presLayoutVars>
          <dgm:bulletEnabled val="1"/>
        </dgm:presLayoutVars>
      </dgm:prSet>
      <dgm:spPr/>
    </dgm:pt>
  </dgm:ptLst>
  <dgm:cxnLst>
    <dgm:cxn modelId="{7B61A61B-D770-480F-A00C-0556DF0EAAF1}" type="presOf" srcId="{2C3CD66E-FE56-4DAD-A92B-4C6B78F6E8BB}" destId="{CAD37BF6-372D-47C7-8B11-0CCC3EEA1DCC}" srcOrd="0" destOrd="0" presId="urn:microsoft.com/office/officeart/2005/8/layout/radial4"/>
    <dgm:cxn modelId="{1B76C665-FCB6-491B-8A14-1D8412E79A1F}" type="presOf" srcId="{BC610F94-98E8-4F00-8AC6-730090A490A7}" destId="{FCBBE624-7115-4BDC-8937-6057BDCC1E14}" srcOrd="0" destOrd="0" presId="urn:microsoft.com/office/officeart/2005/8/layout/radial4"/>
    <dgm:cxn modelId="{6981C974-78E7-4B80-BB1B-9C638F2126BA}" srcId="{B743ED07-B68B-4D83-901B-D748BF850970}" destId="{BC610F94-98E8-4F00-8AC6-730090A490A7}" srcOrd="0" destOrd="0" parTransId="{5F7538E8-1241-4509-9B0A-75CDCC5F82A7}" sibTransId="{E0F5CE29-E492-422F-A0B0-0FD3D02CC4B5}"/>
    <dgm:cxn modelId="{07BE2B78-016F-434D-87FE-A7F14EB861A2}" type="presOf" srcId="{DD287FD9-43F0-4F12-BF68-00A8BF45FDB0}" destId="{602BB363-7D72-44ED-876D-5A5803C17AFE}" srcOrd="0" destOrd="0" presId="urn:microsoft.com/office/officeart/2005/8/layout/radial4"/>
    <dgm:cxn modelId="{3949AC58-626A-40AE-83CA-371BBB5E2A75}" type="presOf" srcId="{5F7538E8-1241-4509-9B0A-75CDCC5F82A7}" destId="{C9ECE4A2-4DB4-42D3-81B6-F7FB63D81F80}" srcOrd="0" destOrd="0" presId="urn:microsoft.com/office/officeart/2005/8/layout/radial4"/>
    <dgm:cxn modelId="{02C8299E-63FA-4848-9E45-B6CF88C67C41}" srcId="{B743ED07-B68B-4D83-901B-D748BF850970}" destId="{E0071ECA-8D85-44F0-84CB-1167B11FD995}" srcOrd="1" destOrd="0" parTransId="{DD287FD9-43F0-4F12-BF68-00A8BF45FDB0}" sibTransId="{80E4EF49-F3E1-4AEC-B487-0215374E9474}"/>
    <dgm:cxn modelId="{3F1E0BAC-BD44-44ED-A26B-C1EC3B2A2FC9}" srcId="{2C3CD66E-FE56-4DAD-A92B-4C6B78F6E8BB}" destId="{B743ED07-B68B-4D83-901B-D748BF850970}" srcOrd="0" destOrd="0" parTransId="{8A2479C2-7B4D-4D92-BE89-9F6471D6C0FE}" sibTransId="{3D673CC9-10C7-46C0-ADAE-AAE7B21FFB1B}"/>
    <dgm:cxn modelId="{81385DF4-48CF-4525-86B7-5E7A84C29CFE}" type="presOf" srcId="{E0071ECA-8D85-44F0-84CB-1167B11FD995}" destId="{6EDF19EE-BB46-43BC-91F7-8803514CA034}" srcOrd="0" destOrd="0" presId="urn:microsoft.com/office/officeart/2005/8/layout/radial4"/>
    <dgm:cxn modelId="{8C29EAF8-0792-4CA0-BC4A-6B8E18D9EC28}" type="presOf" srcId="{B743ED07-B68B-4D83-901B-D748BF850970}" destId="{A80AE341-AE32-4D14-8ED4-C3152201E407}" srcOrd="0" destOrd="0" presId="urn:microsoft.com/office/officeart/2005/8/layout/radial4"/>
    <dgm:cxn modelId="{5ACA5E97-A17D-449C-B9D6-4305433DCE1B}" type="presParOf" srcId="{CAD37BF6-372D-47C7-8B11-0CCC3EEA1DCC}" destId="{A80AE341-AE32-4D14-8ED4-C3152201E407}" srcOrd="0" destOrd="0" presId="urn:microsoft.com/office/officeart/2005/8/layout/radial4"/>
    <dgm:cxn modelId="{9927D2B6-F5FA-411C-B50E-C822EB226D05}" type="presParOf" srcId="{CAD37BF6-372D-47C7-8B11-0CCC3EEA1DCC}" destId="{C9ECE4A2-4DB4-42D3-81B6-F7FB63D81F80}" srcOrd="1" destOrd="0" presId="urn:microsoft.com/office/officeart/2005/8/layout/radial4"/>
    <dgm:cxn modelId="{7B1E4B66-AF4A-4E7A-AB7E-5DA932C200D1}" type="presParOf" srcId="{CAD37BF6-372D-47C7-8B11-0CCC3EEA1DCC}" destId="{FCBBE624-7115-4BDC-8937-6057BDCC1E14}" srcOrd="2" destOrd="0" presId="urn:microsoft.com/office/officeart/2005/8/layout/radial4"/>
    <dgm:cxn modelId="{5A110EC4-5DC1-4E1D-BBA5-A108C1D1EC50}" type="presParOf" srcId="{CAD37BF6-372D-47C7-8B11-0CCC3EEA1DCC}" destId="{602BB363-7D72-44ED-876D-5A5803C17AFE}" srcOrd="3" destOrd="0" presId="urn:microsoft.com/office/officeart/2005/8/layout/radial4"/>
    <dgm:cxn modelId="{4613F78E-645A-47E0-B979-928D4A0C5328}" type="presParOf" srcId="{CAD37BF6-372D-47C7-8B11-0CCC3EEA1DCC}" destId="{6EDF19EE-BB46-43BC-91F7-8803514CA034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C3CD66E-FE56-4DAD-A92B-4C6B78F6E8BB}" type="doc">
      <dgm:prSet loTypeId="urn:microsoft.com/office/officeart/2005/8/layout/radial4" loCatId="relationship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B743ED07-B68B-4D83-901B-D748BF850970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Independent Clause</a:t>
          </a:r>
        </a:p>
      </dgm:t>
    </dgm:pt>
    <dgm:pt modelId="{8A2479C2-7B4D-4D92-BE89-9F6471D6C0FE}" type="parTrans" cxnId="{3F1E0BAC-BD44-44ED-A26B-C1EC3B2A2FC9}">
      <dgm:prSet/>
      <dgm:spPr/>
      <dgm:t>
        <a:bodyPr/>
        <a:lstStyle/>
        <a:p>
          <a:endParaRPr lang="en-US"/>
        </a:p>
      </dgm:t>
    </dgm:pt>
    <dgm:pt modelId="{3D673CC9-10C7-46C0-ADAE-AAE7B21FFB1B}" type="sibTrans" cxnId="{3F1E0BAC-BD44-44ED-A26B-C1EC3B2A2FC9}">
      <dgm:prSet/>
      <dgm:spPr/>
      <dgm:t>
        <a:bodyPr/>
        <a:lstStyle/>
        <a:p>
          <a:endParaRPr lang="en-US"/>
        </a:p>
      </dgm:t>
    </dgm:pt>
    <dgm:pt modelId="{BC610F94-98E8-4F00-8AC6-730090A490A7}">
      <dgm:prSet phldrT="[Text]" custT="1"/>
      <dgm:spPr>
        <a:solidFill>
          <a:srgbClr val="386546"/>
        </a:solidFill>
        <a:ln>
          <a:noFill/>
        </a:ln>
      </dgm:spPr>
      <dgm:t>
        <a:bodyPr/>
        <a:lstStyle/>
        <a:p>
          <a:r>
            <a:rPr lang="en-US" sz="2800" b="1" dirty="0">
              <a:solidFill>
                <a:schemeClr val="bg1"/>
              </a:solidFill>
            </a:rPr>
            <a:t>Subject</a:t>
          </a:r>
        </a:p>
        <a:p>
          <a:r>
            <a:rPr lang="en-US" sz="2400" dirty="0">
              <a:solidFill>
                <a:schemeClr val="bg1"/>
              </a:solidFill>
            </a:rPr>
            <a:t>(what sentence is about)</a:t>
          </a:r>
        </a:p>
      </dgm:t>
    </dgm:pt>
    <dgm:pt modelId="{5F7538E8-1241-4509-9B0A-75CDCC5F82A7}" type="parTrans" cxnId="{6981C974-78E7-4B80-BB1B-9C638F2126BA}">
      <dgm:prSet/>
      <dgm:spPr/>
      <dgm:t>
        <a:bodyPr/>
        <a:lstStyle/>
        <a:p>
          <a:endParaRPr lang="en-US"/>
        </a:p>
      </dgm:t>
    </dgm:pt>
    <dgm:pt modelId="{E0F5CE29-E492-422F-A0B0-0FD3D02CC4B5}" type="sibTrans" cxnId="{6981C974-78E7-4B80-BB1B-9C638F2126BA}">
      <dgm:prSet/>
      <dgm:spPr/>
      <dgm:t>
        <a:bodyPr/>
        <a:lstStyle/>
        <a:p>
          <a:endParaRPr lang="en-US"/>
        </a:p>
      </dgm:t>
    </dgm:pt>
    <dgm:pt modelId="{E0071ECA-8D85-44F0-84CB-1167B11FD995}">
      <dgm:prSet phldrT="[Text]" custT="1"/>
      <dgm:spPr>
        <a:solidFill>
          <a:srgbClr val="386546"/>
        </a:solidFill>
        <a:ln>
          <a:noFill/>
        </a:ln>
      </dgm:spPr>
      <dgm:t>
        <a:bodyPr/>
        <a:lstStyle/>
        <a:p>
          <a:r>
            <a:rPr lang="en-US" sz="2800" b="1" dirty="0">
              <a:solidFill>
                <a:schemeClr val="bg1"/>
              </a:solidFill>
            </a:rPr>
            <a:t>Verb</a:t>
          </a:r>
        </a:p>
        <a:p>
          <a:r>
            <a:rPr lang="en-US" sz="2400" dirty="0">
              <a:solidFill>
                <a:schemeClr val="bg1"/>
              </a:solidFill>
            </a:rPr>
            <a:t>(what subject is or does)</a:t>
          </a:r>
        </a:p>
      </dgm:t>
    </dgm:pt>
    <dgm:pt modelId="{DD287FD9-43F0-4F12-BF68-00A8BF45FDB0}" type="parTrans" cxnId="{02C8299E-63FA-4848-9E45-B6CF88C67C41}">
      <dgm:prSet/>
      <dgm:spPr/>
      <dgm:t>
        <a:bodyPr/>
        <a:lstStyle/>
        <a:p>
          <a:endParaRPr lang="en-US"/>
        </a:p>
      </dgm:t>
    </dgm:pt>
    <dgm:pt modelId="{80E4EF49-F3E1-4AEC-B487-0215374E9474}" type="sibTrans" cxnId="{02C8299E-63FA-4848-9E45-B6CF88C67C41}">
      <dgm:prSet/>
      <dgm:spPr/>
      <dgm:t>
        <a:bodyPr/>
        <a:lstStyle/>
        <a:p>
          <a:endParaRPr lang="en-US"/>
        </a:p>
      </dgm:t>
    </dgm:pt>
    <dgm:pt modelId="{CAD37BF6-372D-47C7-8B11-0CCC3EEA1DCC}" type="pres">
      <dgm:prSet presAssocID="{2C3CD66E-FE56-4DAD-A92B-4C6B78F6E8BB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80AE341-AE32-4D14-8ED4-C3152201E407}" type="pres">
      <dgm:prSet presAssocID="{B743ED07-B68B-4D83-901B-D748BF850970}" presName="centerShape" presStyleLbl="node0" presStyleIdx="0" presStyleCnt="1" custScaleX="128165" custLinFactNeighborY="240"/>
      <dgm:spPr/>
    </dgm:pt>
    <dgm:pt modelId="{C9ECE4A2-4DB4-42D3-81B6-F7FB63D81F80}" type="pres">
      <dgm:prSet presAssocID="{5F7538E8-1241-4509-9B0A-75CDCC5F82A7}" presName="parTrans" presStyleLbl="bgSibTrans2D1" presStyleIdx="0" presStyleCnt="2" custFlipHor="1" custScaleX="38395" custLinFactX="66412" custLinFactNeighborX="100000" custLinFactNeighborY="90375"/>
      <dgm:spPr/>
    </dgm:pt>
    <dgm:pt modelId="{FCBBE624-7115-4BDC-8937-6057BDCC1E14}" type="pres">
      <dgm:prSet presAssocID="{BC610F94-98E8-4F00-8AC6-730090A490A7}" presName="node" presStyleLbl="node1" presStyleIdx="0" presStyleCnt="2" custRadScaleRad="103076" custRadScaleInc="3302">
        <dgm:presLayoutVars>
          <dgm:bulletEnabled val="1"/>
        </dgm:presLayoutVars>
      </dgm:prSet>
      <dgm:spPr/>
    </dgm:pt>
    <dgm:pt modelId="{602BB363-7D72-44ED-876D-5A5803C17AFE}" type="pres">
      <dgm:prSet presAssocID="{DD287FD9-43F0-4F12-BF68-00A8BF45FDB0}" presName="parTrans" presStyleLbl="bgSibTrans2D1" presStyleIdx="1" presStyleCnt="2" custAng="15410862" custScaleX="39345" custLinFactX="-66319" custLinFactNeighborX="-100000" custLinFactNeighborY="87412"/>
      <dgm:spPr/>
    </dgm:pt>
    <dgm:pt modelId="{6EDF19EE-BB46-43BC-91F7-8803514CA034}" type="pres">
      <dgm:prSet presAssocID="{E0071ECA-8D85-44F0-84CB-1167B11FD995}" presName="node" presStyleLbl="node1" presStyleIdx="1" presStyleCnt="2" custRadScaleRad="103086" custRadScaleInc="-2995">
        <dgm:presLayoutVars>
          <dgm:bulletEnabled val="1"/>
        </dgm:presLayoutVars>
      </dgm:prSet>
      <dgm:spPr/>
    </dgm:pt>
  </dgm:ptLst>
  <dgm:cxnLst>
    <dgm:cxn modelId="{27D10605-818C-44E6-8C86-A02855E5CC56}" type="presOf" srcId="{DD287FD9-43F0-4F12-BF68-00A8BF45FDB0}" destId="{602BB363-7D72-44ED-876D-5A5803C17AFE}" srcOrd="0" destOrd="0" presId="urn:microsoft.com/office/officeart/2005/8/layout/radial4"/>
    <dgm:cxn modelId="{0085A418-E71D-4025-98F2-3397B95513B4}" type="presOf" srcId="{E0071ECA-8D85-44F0-84CB-1167B11FD995}" destId="{6EDF19EE-BB46-43BC-91F7-8803514CA034}" srcOrd="0" destOrd="0" presId="urn:microsoft.com/office/officeart/2005/8/layout/radial4"/>
    <dgm:cxn modelId="{435DD41C-C200-4C1B-BC55-A6C7D875A8AC}" type="presOf" srcId="{2C3CD66E-FE56-4DAD-A92B-4C6B78F6E8BB}" destId="{CAD37BF6-372D-47C7-8B11-0CCC3EEA1DCC}" srcOrd="0" destOrd="0" presId="urn:microsoft.com/office/officeart/2005/8/layout/radial4"/>
    <dgm:cxn modelId="{9A4E246E-CDBB-493E-92E7-2E09E1030EF1}" type="presOf" srcId="{B743ED07-B68B-4D83-901B-D748BF850970}" destId="{A80AE341-AE32-4D14-8ED4-C3152201E407}" srcOrd="0" destOrd="0" presId="urn:microsoft.com/office/officeart/2005/8/layout/radial4"/>
    <dgm:cxn modelId="{6981C974-78E7-4B80-BB1B-9C638F2126BA}" srcId="{B743ED07-B68B-4D83-901B-D748BF850970}" destId="{BC610F94-98E8-4F00-8AC6-730090A490A7}" srcOrd="0" destOrd="0" parTransId="{5F7538E8-1241-4509-9B0A-75CDCC5F82A7}" sibTransId="{E0F5CE29-E492-422F-A0B0-0FD3D02CC4B5}"/>
    <dgm:cxn modelId="{A911668B-35BD-4F8D-A90B-1A59EBAA3B67}" type="presOf" srcId="{BC610F94-98E8-4F00-8AC6-730090A490A7}" destId="{FCBBE624-7115-4BDC-8937-6057BDCC1E14}" srcOrd="0" destOrd="0" presId="urn:microsoft.com/office/officeart/2005/8/layout/radial4"/>
    <dgm:cxn modelId="{0AFA9494-B4A1-4B5E-A4D1-9136F8697766}" type="presOf" srcId="{5F7538E8-1241-4509-9B0A-75CDCC5F82A7}" destId="{C9ECE4A2-4DB4-42D3-81B6-F7FB63D81F80}" srcOrd="0" destOrd="0" presId="urn:microsoft.com/office/officeart/2005/8/layout/radial4"/>
    <dgm:cxn modelId="{02C8299E-63FA-4848-9E45-B6CF88C67C41}" srcId="{B743ED07-B68B-4D83-901B-D748BF850970}" destId="{E0071ECA-8D85-44F0-84CB-1167B11FD995}" srcOrd="1" destOrd="0" parTransId="{DD287FD9-43F0-4F12-BF68-00A8BF45FDB0}" sibTransId="{80E4EF49-F3E1-4AEC-B487-0215374E9474}"/>
    <dgm:cxn modelId="{3F1E0BAC-BD44-44ED-A26B-C1EC3B2A2FC9}" srcId="{2C3CD66E-FE56-4DAD-A92B-4C6B78F6E8BB}" destId="{B743ED07-B68B-4D83-901B-D748BF850970}" srcOrd="0" destOrd="0" parTransId="{8A2479C2-7B4D-4D92-BE89-9F6471D6C0FE}" sibTransId="{3D673CC9-10C7-46C0-ADAE-AAE7B21FFB1B}"/>
    <dgm:cxn modelId="{1C2C80DD-8276-4E76-803C-1E1B02CF4895}" type="presParOf" srcId="{CAD37BF6-372D-47C7-8B11-0CCC3EEA1DCC}" destId="{A80AE341-AE32-4D14-8ED4-C3152201E407}" srcOrd="0" destOrd="0" presId="urn:microsoft.com/office/officeart/2005/8/layout/radial4"/>
    <dgm:cxn modelId="{C39BEB98-1ACB-4EB2-ADD4-13C538E434EB}" type="presParOf" srcId="{CAD37BF6-372D-47C7-8B11-0CCC3EEA1DCC}" destId="{C9ECE4A2-4DB4-42D3-81B6-F7FB63D81F80}" srcOrd="1" destOrd="0" presId="urn:microsoft.com/office/officeart/2005/8/layout/radial4"/>
    <dgm:cxn modelId="{6691F69E-243A-42CD-9C2D-973ED15965BF}" type="presParOf" srcId="{CAD37BF6-372D-47C7-8B11-0CCC3EEA1DCC}" destId="{FCBBE624-7115-4BDC-8937-6057BDCC1E14}" srcOrd="2" destOrd="0" presId="urn:microsoft.com/office/officeart/2005/8/layout/radial4"/>
    <dgm:cxn modelId="{90A86720-E998-4D12-BC74-5BCEB837DB8C}" type="presParOf" srcId="{CAD37BF6-372D-47C7-8B11-0CCC3EEA1DCC}" destId="{602BB363-7D72-44ED-876D-5A5803C17AFE}" srcOrd="3" destOrd="0" presId="urn:microsoft.com/office/officeart/2005/8/layout/radial4"/>
    <dgm:cxn modelId="{7D2401BD-3298-47AB-A158-AB2DFAC641B5}" type="presParOf" srcId="{CAD37BF6-372D-47C7-8B11-0CCC3EEA1DCC}" destId="{6EDF19EE-BB46-43BC-91F7-8803514CA034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1C3FE1-E4F9-4590-93E8-8C2D38FB8A82}">
      <dsp:nvSpPr>
        <dsp:cNvPr id="0" name=""/>
        <dsp:cNvSpPr/>
      </dsp:nvSpPr>
      <dsp:spPr>
        <a:xfrm>
          <a:off x="5699" y="55498"/>
          <a:ext cx="4046378" cy="4046378"/>
        </a:xfrm>
        <a:prstGeom prst="ellipse">
          <a:avLst/>
        </a:prstGeom>
        <a:solidFill>
          <a:srgbClr val="CCA49C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2686" tIns="50800" rIns="222686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Correct parts of speech</a:t>
          </a:r>
        </a:p>
      </dsp:txBody>
      <dsp:txXfrm>
        <a:off x="598277" y="648076"/>
        <a:ext cx="2861222" cy="2861222"/>
      </dsp:txXfrm>
    </dsp:sp>
    <dsp:sp modelId="{B14CB251-7384-4CBE-B3CF-FFFB4308D6C9}">
      <dsp:nvSpPr>
        <dsp:cNvPr id="0" name=""/>
        <dsp:cNvSpPr/>
      </dsp:nvSpPr>
      <dsp:spPr>
        <a:xfrm>
          <a:off x="3242802" y="55498"/>
          <a:ext cx="4046378" cy="4046378"/>
        </a:xfrm>
        <a:prstGeom prst="ellipse">
          <a:avLst/>
        </a:prstGeom>
        <a:solidFill>
          <a:schemeClr val="accent2">
            <a:alpha val="50000"/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2686" tIns="50800" rIns="222686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Clarified writing</a:t>
          </a:r>
        </a:p>
      </dsp:txBody>
      <dsp:txXfrm>
        <a:off x="3835380" y="648076"/>
        <a:ext cx="2861222" cy="28612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0AE341-AE32-4D14-8ED4-C3152201E407}">
      <dsp:nvSpPr>
        <dsp:cNvPr id="0" name=""/>
        <dsp:cNvSpPr/>
      </dsp:nvSpPr>
      <dsp:spPr>
        <a:xfrm>
          <a:off x="2196612" y="1731395"/>
          <a:ext cx="2984404" cy="232856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b="1" kern="1200" dirty="0">
              <a:solidFill>
                <a:schemeClr val="tx1"/>
              </a:solidFill>
            </a:rPr>
            <a:t>Sentence</a:t>
          </a:r>
        </a:p>
      </dsp:txBody>
      <dsp:txXfrm>
        <a:off x="2633668" y="2072405"/>
        <a:ext cx="2110292" cy="1646544"/>
      </dsp:txXfrm>
    </dsp:sp>
    <dsp:sp modelId="{C9ECE4A2-4DB4-42D3-81B6-F7FB63D81F80}">
      <dsp:nvSpPr>
        <dsp:cNvPr id="0" name=""/>
        <dsp:cNvSpPr/>
      </dsp:nvSpPr>
      <dsp:spPr>
        <a:xfrm rot="8509108" flipH="1">
          <a:off x="4504091" y="1713951"/>
          <a:ext cx="693416" cy="663640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BBE624-7115-4BDC-8937-6057BDCC1E14}">
      <dsp:nvSpPr>
        <dsp:cNvPr id="0" name=""/>
        <dsp:cNvSpPr/>
      </dsp:nvSpPr>
      <dsp:spPr>
        <a:xfrm>
          <a:off x="29509" y="2955"/>
          <a:ext cx="2212136" cy="1769708"/>
        </a:xfrm>
        <a:prstGeom prst="roundRect">
          <a:avLst>
            <a:gd name="adj" fmla="val 10000"/>
          </a:avLst>
        </a:prstGeom>
        <a:solidFill>
          <a:srgbClr val="386546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bg1"/>
              </a:solidFill>
            </a:rPr>
            <a:t>Subject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bg1"/>
              </a:solidFill>
            </a:rPr>
            <a:t>(what sentence is about)</a:t>
          </a:r>
        </a:p>
      </dsp:txBody>
      <dsp:txXfrm>
        <a:off x="81342" y="54788"/>
        <a:ext cx="2108470" cy="1666042"/>
      </dsp:txXfrm>
    </dsp:sp>
    <dsp:sp modelId="{602BB363-7D72-44ED-876D-5A5803C17AFE}">
      <dsp:nvSpPr>
        <dsp:cNvPr id="0" name=""/>
        <dsp:cNvSpPr/>
      </dsp:nvSpPr>
      <dsp:spPr>
        <a:xfrm rot="13136502">
          <a:off x="2183265" y="1702617"/>
          <a:ext cx="710068" cy="663640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DF19EE-BB46-43BC-91F7-8803514CA034}">
      <dsp:nvSpPr>
        <dsp:cNvPr id="0" name=""/>
        <dsp:cNvSpPr/>
      </dsp:nvSpPr>
      <dsp:spPr>
        <a:xfrm>
          <a:off x="5145813" y="15099"/>
          <a:ext cx="2212136" cy="1769708"/>
        </a:xfrm>
        <a:prstGeom prst="roundRect">
          <a:avLst>
            <a:gd name="adj" fmla="val 10000"/>
          </a:avLst>
        </a:prstGeom>
        <a:solidFill>
          <a:srgbClr val="386546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bg1"/>
              </a:solidFill>
            </a:rPr>
            <a:t>Predicate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bg1"/>
              </a:solidFill>
            </a:rPr>
            <a:t>(what subject is or does)</a:t>
          </a:r>
        </a:p>
      </dsp:txBody>
      <dsp:txXfrm>
        <a:off x="5197646" y="66932"/>
        <a:ext cx="2108470" cy="166604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0AE341-AE32-4D14-8ED4-C3152201E407}">
      <dsp:nvSpPr>
        <dsp:cNvPr id="0" name=""/>
        <dsp:cNvSpPr/>
      </dsp:nvSpPr>
      <dsp:spPr>
        <a:xfrm>
          <a:off x="2196612" y="1731395"/>
          <a:ext cx="2984404" cy="232856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>
              <a:solidFill>
                <a:schemeClr val="tx1"/>
              </a:solidFill>
            </a:rPr>
            <a:t>Independent Clause</a:t>
          </a:r>
        </a:p>
      </dsp:txBody>
      <dsp:txXfrm>
        <a:off x="2633668" y="2072405"/>
        <a:ext cx="2110292" cy="1646544"/>
      </dsp:txXfrm>
    </dsp:sp>
    <dsp:sp modelId="{C9ECE4A2-4DB4-42D3-81B6-F7FB63D81F80}">
      <dsp:nvSpPr>
        <dsp:cNvPr id="0" name=""/>
        <dsp:cNvSpPr/>
      </dsp:nvSpPr>
      <dsp:spPr>
        <a:xfrm rot="8509108" flipH="1">
          <a:off x="4504091" y="1713951"/>
          <a:ext cx="693416" cy="663640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BBE624-7115-4BDC-8937-6057BDCC1E14}">
      <dsp:nvSpPr>
        <dsp:cNvPr id="0" name=""/>
        <dsp:cNvSpPr/>
      </dsp:nvSpPr>
      <dsp:spPr>
        <a:xfrm>
          <a:off x="29509" y="2955"/>
          <a:ext cx="2212136" cy="1769708"/>
        </a:xfrm>
        <a:prstGeom prst="roundRect">
          <a:avLst>
            <a:gd name="adj" fmla="val 10000"/>
          </a:avLst>
        </a:prstGeom>
        <a:solidFill>
          <a:srgbClr val="386546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bg1"/>
              </a:solidFill>
            </a:rPr>
            <a:t>Subject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bg1"/>
              </a:solidFill>
            </a:rPr>
            <a:t>(what sentence is about)</a:t>
          </a:r>
        </a:p>
      </dsp:txBody>
      <dsp:txXfrm>
        <a:off x="81342" y="54788"/>
        <a:ext cx="2108470" cy="1666042"/>
      </dsp:txXfrm>
    </dsp:sp>
    <dsp:sp modelId="{602BB363-7D72-44ED-876D-5A5803C17AFE}">
      <dsp:nvSpPr>
        <dsp:cNvPr id="0" name=""/>
        <dsp:cNvSpPr/>
      </dsp:nvSpPr>
      <dsp:spPr>
        <a:xfrm rot="13136502">
          <a:off x="2183265" y="1702617"/>
          <a:ext cx="710068" cy="663640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DF19EE-BB46-43BC-91F7-8803514CA034}">
      <dsp:nvSpPr>
        <dsp:cNvPr id="0" name=""/>
        <dsp:cNvSpPr/>
      </dsp:nvSpPr>
      <dsp:spPr>
        <a:xfrm>
          <a:off x="5145813" y="15099"/>
          <a:ext cx="2212136" cy="1769708"/>
        </a:xfrm>
        <a:prstGeom prst="roundRect">
          <a:avLst>
            <a:gd name="adj" fmla="val 10000"/>
          </a:avLst>
        </a:prstGeom>
        <a:solidFill>
          <a:srgbClr val="386546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bg1"/>
              </a:solidFill>
            </a:rPr>
            <a:t>Verb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bg1"/>
              </a:solidFill>
            </a:rPr>
            <a:t>(what subject is or does)</a:t>
          </a:r>
        </a:p>
      </dsp:txBody>
      <dsp:txXfrm>
        <a:off x="5197646" y="66932"/>
        <a:ext cx="2108470" cy="16660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361F2-EA40-46D2-9907-10E756597DC8}" type="datetimeFigureOut">
              <a:rPr lang="en-US" smtClean="0"/>
              <a:pPr/>
              <a:t>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CE39B-1AE0-48C4-A92B-2CE3121A09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41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361F2-EA40-46D2-9907-10E756597DC8}" type="datetimeFigureOut">
              <a:rPr lang="en-US" smtClean="0"/>
              <a:pPr/>
              <a:t>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CE39B-1AE0-48C4-A92B-2CE3121A09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557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361F2-EA40-46D2-9907-10E756597DC8}" type="datetimeFigureOut">
              <a:rPr lang="en-US" smtClean="0"/>
              <a:pPr/>
              <a:t>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CE39B-1AE0-48C4-A92B-2CE3121A09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915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999DF-67F9-4B17-A956-0DFCA8913547}" type="datetimeFigureOut">
              <a:rPr lang="en-US" smtClean="0"/>
              <a:pPr/>
              <a:t>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0498A-7EB8-497B-A843-BB35444C1A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0297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999DF-67F9-4B17-A956-0DFCA8913547}" type="datetimeFigureOut">
              <a:rPr lang="en-US" smtClean="0"/>
              <a:pPr/>
              <a:t>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0498A-7EB8-497B-A843-BB35444C1A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8716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999DF-67F9-4B17-A956-0DFCA8913547}" type="datetimeFigureOut">
              <a:rPr lang="en-US" smtClean="0"/>
              <a:pPr/>
              <a:t>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0498A-7EB8-497B-A843-BB35444C1A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176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999DF-67F9-4B17-A956-0DFCA8913547}" type="datetimeFigureOut">
              <a:rPr lang="en-US" smtClean="0"/>
              <a:pPr/>
              <a:t>2/14/2019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0498A-7EB8-497B-A843-BB35444C1A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342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999DF-67F9-4B17-A956-0DFCA8913547}" type="datetimeFigureOut">
              <a:rPr lang="en-US" smtClean="0"/>
              <a:pPr/>
              <a:t>2/14/2019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0498A-7EB8-497B-A843-BB35444C1A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2153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999DF-67F9-4B17-A956-0DFCA8913547}" type="datetimeFigureOut">
              <a:rPr lang="en-US" smtClean="0"/>
              <a:pPr/>
              <a:t>2/14/2019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0498A-7EB8-497B-A843-BB35444C1A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1316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999DF-67F9-4B17-A956-0DFCA8913547}" type="datetimeFigureOut">
              <a:rPr lang="en-US" smtClean="0"/>
              <a:pPr/>
              <a:t>2/14/2019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0498A-7EB8-497B-A843-BB35444C1A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195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999DF-67F9-4B17-A956-0DFCA8913547}" type="datetimeFigureOut">
              <a:rPr lang="en-US" smtClean="0"/>
              <a:pPr/>
              <a:t>2/14/2019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0498A-7EB8-497B-A843-BB35444C1A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253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361F2-EA40-46D2-9907-10E756597DC8}" type="datetimeFigureOut">
              <a:rPr lang="en-US" smtClean="0"/>
              <a:pPr/>
              <a:t>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CE39B-1AE0-48C4-A92B-2CE3121A09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3946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999DF-67F9-4B17-A956-0DFCA8913547}" type="datetimeFigureOut">
              <a:rPr lang="en-US" smtClean="0"/>
              <a:pPr/>
              <a:t>2/14/2019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0498A-7EB8-497B-A843-BB35444C1A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6599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999DF-67F9-4B17-A956-0DFCA8913547}" type="datetimeFigureOut">
              <a:rPr lang="en-US" smtClean="0"/>
              <a:pPr/>
              <a:t>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0498A-7EB8-497B-A843-BB35444C1A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1378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999DF-67F9-4B17-A956-0DFCA8913547}" type="datetimeFigureOut">
              <a:rPr lang="en-US" smtClean="0"/>
              <a:pPr/>
              <a:t>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0498A-7EB8-497B-A843-BB35444C1A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996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361F2-EA40-46D2-9907-10E756597DC8}" type="datetimeFigureOut">
              <a:rPr lang="en-US" smtClean="0"/>
              <a:pPr/>
              <a:t>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CE39B-1AE0-48C4-A92B-2CE3121A09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015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361F2-EA40-46D2-9907-10E756597DC8}" type="datetimeFigureOut">
              <a:rPr lang="en-US" smtClean="0"/>
              <a:pPr/>
              <a:t>2/14/2019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CE39B-1AE0-48C4-A92B-2CE3121A09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355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361F2-EA40-46D2-9907-10E756597DC8}" type="datetimeFigureOut">
              <a:rPr lang="en-US" smtClean="0"/>
              <a:pPr/>
              <a:t>2/14/2019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CE39B-1AE0-48C4-A92B-2CE3121A09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818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361F2-EA40-46D2-9907-10E756597DC8}" type="datetimeFigureOut">
              <a:rPr lang="en-US" smtClean="0"/>
              <a:pPr/>
              <a:t>2/14/2019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CE39B-1AE0-48C4-A92B-2CE3121A09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201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361F2-EA40-46D2-9907-10E756597DC8}" type="datetimeFigureOut">
              <a:rPr lang="en-US" smtClean="0"/>
              <a:pPr/>
              <a:t>2/14/2019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CE39B-1AE0-48C4-A92B-2CE3121A09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690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361F2-EA40-46D2-9907-10E756597DC8}" type="datetimeFigureOut">
              <a:rPr lang="en-US" smtClean="0"/>
              <a:pPr/>
              <a:t>2/14/2019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CE39B-1AE0-48C4-A92B-2CE3121A09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384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361F2-EA40-46D2-9907-10E756597DC8}" type="datetimeFigureOut">
              <a:rPr lang="en-US" smtClean="0"/>
              <a:pPr/>
              <a:t>2/14/2019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CE39B-1AE0-48C4-A92B-2CE3121A09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090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5361F2-EA40-46D2-9907-10E756597DC8}" type="datetimeFigureOut">
              <a:rPr lang="en-US" smtClean="0"/>
              <a:pPr/>
              <a:t>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CE39B-1AE0-48C4-A92B-2CE3121A09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170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E999DF-67F9-4B17-A956-0DFCA8913547}" type="datetimeFigureOut">
              <a:rPr lang="en-US" smtClean="0"/>
              <a:pPr/>
              <a:t>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0498A-7EB8-497B-A843-BB35444C1A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464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comments" Target="../comments/comment4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5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7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8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comments" Target="../comments/comment10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"/>
            <a:ext cx="12192000" cy="1194955"/>
          </a:xfrm>
          <a:prstGeom prst="rect">
            <a:avLst/>
          </a:prstGeom>
          <a:solidFill>
            <a:srgbClr val="5A7E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0" y="2526241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54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Strengthening Sentences</a:t>
            </a:r>
            <a:endParaRPr lang="en-US" sz="54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3071447" y="4068137"/>
            <a:ext cx="593187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53740" y="320479"/>
            <a:ext cx="3565361" cy="553998"/>
          </a:xfrm>
          <a:prstGeom prst="rect">
            <a:avLst/>
          </a:prstGeom>
          <a:solidFill>
            <a:srgbClr val="5A7E83"/>
          </a:solidFill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HAWKES</a:t>
            </a:r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 LEARNING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3071447" y="2091430"/>
            <a:ext cx="593187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0" y="5642793"/>
            <a:ext cx="12192000" cy="121520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9877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524001" y="338445"/>
            <a:ext cx="9144001" cy="6332628"/>
            <a:chOff x="-1" y="463132"/>
            <a:chExt cx="9144001" cy="6332628"/>
          </a:xfrm>
        </p:grpSpPr>
        <p:sp>
          <p:nvSpPr>
            <p:cNvPr id="26" name="TextBox 25"/>
            <p:cNvSpPr txBox="1"/>
            <p:nvPr/>
          </p:nvSpPr>
          <p:spPr>
            <a:xfrm>
              <a:off x="-1" y="463132"/>
              <a:ext cx="91440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>
                  <a:solidFill>
                    <a:srgbClr val="323542"/>
                  </a:solidFill>
                  <a:latin typeface="Century Gothic" panose="020B0502020202020204" pitchFamily="34" charset="0"/>
                </a:rPr>
                <a:t>Declarative Statements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5477039" y="6241762"/>
              <a:ext cx="366696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>
                  <a:solidFill>
                    <a:schemeClr val="bg1"/>
                  </a:solidFill>
                  <a:latin typeface="Century Gothic" panose="020B0502020202020204" pitchFamily="34" charset="0"/>
                </a:rPr>
                <a:t>HAWKES</a:t>
              </a:r>
              <a:r>
                <a:rPr lang="en-US" sz="2800">
                  <a:solidFill>
                    <a:schemeClr val="bg1"/>
                  </a:solidFill>
                  <a:latin typeface="Century Gothic" panose="020B0502020202020204" pitchFamily="34" charset="0"/>
                </a:rPr>
                <a:t> LEARNING</a:t>
              </a:r>
            </a:p>
          </p:txBody>
        </p:sp>
      </p:grpSp>
      <p:cxnSp>
        <p:nvCxnSpPr>
          <p:cNvPr id="55" name="Straight Connector 54"/>
          <p:cNvCxnSpPr/>
          <p:nvPr/>
        </p:nvCxnSpPr>
        <p:spPr>
          <a:xfrm>
            <a:off x="1881188" y="1137908"/>
            <a:ext cx="8429625" cy="0"/>
          </a:xfrm>
          <a:prstGeom prst="line">
            <a:avLst/>
          </a:prstGeom>
          <a:ln w="12700">
            <a:solidFill>
              <a:srgbClr val="3235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153628110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V="1">
            <a:off x="4069975" y="1477110"/>
            <a:ext cx="4009018" cy="3903780"/>
          </a:xfrm>
          <a:prstGeom prst="rect">
            <a:avLst/>
          </a:prstGeom>
        </p:spPr>
      </p:pic>
      <p:grpSp>
        <p:nvGrpSpPr>
          <p:cNvPr id="6" name="Group 33"/>
          <p:cNvGrpSpPr/>
          <p:nvPr/>
        </p:nvGrpSpPr>
        <p:grpSpPr>
          <a:xfrm>
            <a:off x="2066922" y="2169187"/>
            <a:ext cx="8058154" cy="2519627"/>
            <a:chOff x="542923" y="1736761"/>
            <a:chExt cx="8058154" cy="806935"/>
          </a:xfrm>
          <a:solidFill>
            <a:srgbClr val="C7D4CB"/>
          </a:solidFill>
        </p:grpSpPr>
        <p:sp>
          <p:nvSpPr>
            <p:cNvPr id="35" name="Rectangle 34"/>
            <p:cNvSpPr/>
            <p:nvPr/>
          </p:nvSpPr>
          <p:spPr>
            <a:xfrm>
              <a:off x="542923" y="1736761"/>
              <a:ext cx="8058154" cy="8069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33045" y="1987447"/>
              <a:ext cx="7807571" cy="30556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Kanye West’s album </a:t>
              </a:r>
              <a:r>
                <a:rPr lang="en-US" sz="2800" i="1" dirty="0"/>
                <a:t>The Life of Pablo </a:t>
              </a:r>
              <a:r>
                <a:rPr lang="en-US" sz="2800" dirty="0"/>
                <a:t>was released in 2016.</a:t>
              </a:r>
            </a:p>
          </p:txBody>
        </p:sp>
      </p:grpSp>
      <p:sp>
        <p:nvSpPr>
          <p:cNvPr id="16" name="Rectangle 15"/>
          <p:cNvSpPr/>
          <p:nvPr/>
        </p:nvSpPr>
        <p:spPr>
          <a:xfrm>
            <a:off x="0" y="5642793"/>
            <a:ext cx="12192000" cy="121520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9443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524001" y="338445"/>
            <a:ext cx="9144001" cy="6332628"/>
            <a:chOff x="-1" y="463132"/>
            <a:chExt cx="9144001" cy="6332628"/>
          </a:xfrm>
        </p:grpSpPr>
        <p:sp>
          <p:nvSpPr>
            <p:cNvPr id="26" name="TextBox 25"/>
            <p:cNvSpPr txBox="1"/>
            <p:nvPr/>
          </p:nvSpPr>
          <p:spPr>
            <a:xfrm>
              <a:off x="-1" y="463132"/>
              <a:ext cx="91440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>
                  <a:solidFill>
                    <a:srgbClr val="323542"/>
                  </a:solidFill>
                  <a:latin typeface="Century Gothic" panose="020B0502020202020204" pitchFamily="34" charset="0"/>
                </a:rPr>
                <a:t>Interrogative Statements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5477039" y="6241762"/>
              <a:ext cx="366696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>
                  <a:solidFill>
                    <a:schemeClr val="bg1"/>
                  </a:solidFill>
                  <a:latin typeface="Century Gothic" panose="020B0502020202020204" pitchFamily="34" charset="0"/>
                </a:rPr>
                <a:t>HAWKES</a:t>
              </a:r>
              <a:r>
                <a:rPr lang="en-US" sz="2800">
                  <a:solidFill>
                    <a:schemeClr val="bg1"/>
                  </a:solidFill>
                  <a:latin typeface="Century Gothic" panose="020B0502020202020204" pitchFamily="34" charset="0"/>
                </a:rPr>
                <a:t> LEARNING</a:t>
              </a:r>
            </a:p>
          </p:txBody>
        </p:sp>
      </p:grpSp>
      <p:cxnSp>
        <p:nvCxnSpPr>
          <p:cNvPr id="55" name="Straight Connector 54"/>
          <p:cNvCxnSpPr/>
          <p:nvPr/>
        </p:nvCxnSpPr>
        <p:spPr>
          <a:xfrm>
            <a:off x="1881188" y="1137908"/>
            <a:ext cx="8429625" cy="0"/>
          </a:xfrm>
          <a:prstGeom prst="line">
            <a:avLst/>
          </a:prstGeom>
          <a:ln w="12700">
            <a:solidFill>
              <a:srgbClr val="3235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7"/>
          <p:cNvGrpSpPr/>
          <p:nvPr/>
        </p:nvGrpSpPr>
        <p:grpSpPr>
          <a:xfrm>
            <a:off x="2066923" y="1352441"/>
            <a:ext cx="8058154" cy="806935"/>
            <a:chOff x="542923" y="1736761"/>
            <a:chExt cx="8058154" cy="806935"/>
          </a:xfrm>
          <a:solidFill>
            <a:srgbClr val="627981"/>
          </a:solidFill>
        </p:grpSpPr>
        <p:sp>
          <p:nvSpPr>
            <p:cNvPr id="9" name="Rectangle 8"/>
            <p:cNvSpPr/>
            <p:nvPr/>
          </p:nvSpPr>
          <p:spPr>
            <a:xfrm>
              <a:off x="542923" y="1736761"/>
              <a:ext cx="8058154" cy="80693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33045" y="1986221"/>
              <a:ext cx="7807571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Have you ever thought about how many tiny organisms live on your skin?</a:t>
              </a:r>
            </a:p>
          </p:txBody>
        </p:sp>
      </p:grpSp>
      <p:sp>
        <p:nvSpPr>
          <p:cNvPr id="19" name="Rectangle 18"/>
          <p:cNvSpPr/>
          <p:nvPr/>
        </p:nvSpPr>
        <p:spPr>
          <a:xfrm>
            <a:off x="0" y="5642793"/>
            <a:ext cx="12192000" cy="121520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0" name="Picture 19" descr="DdOo-Bu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62400" y="2320120"/>
            <a:ext cx="5192358" cy="3809892"/>
          </a:xfrm>
          <a:prstGeom prst="rect">
            <a:avLst/>
          </a:prstGeom>
        </p:spPr>
      </p:pic>
      <p:pic>
        <p:nvPicPr>
          <p:cNvPr id="23" name="Picture 22" descr="DdOo-Bu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42094" y="2472520"/>
            <a:ext cx="5192358" cy="3809892"/>
          </a:xfrm>
          <a:prstGeom prst="rect">
            <a:avLst/>
          </a:prstGeom>
        </p:spPr>
      </p:pic>
      <p:pic>
        <p:nvPicPr>
          <p:cNvPr id="27" name="Picture 26" descr="DdOo-Bu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3388" y="2571132"/>
            <a:ext cx="5192358" cy="380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6141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524001" y="338445"/>
            <a:ext cx="9144001" cy="6332628"/>
            <a:chOff x="-1" y="463132"/>
            <a:chExt cx="9144001" cy="6332628"/>
          </a:xfrm>
        </p:grpSpPr>
        <p:sp>
          <p:nvSpPr>
            <p:cNvPr id="26" name="TextBox 25"/>
            <p:cNvSpPr txBox="1"/>
            <p:nvPr/>
          </p:nvSpPr>
          <p:spPr>
            <a:xfrm>
              <a:off x="-1" y="463132"/>
              <a:ext cx="91440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>
                  <a:solidFill>
                    <a:srgbClr val="323542"/>
                  </a:solidFill>
                  <a:latin typeface="Century Gothic" panose="020B0502020202020204" pitchFamily="34" charset="0"/>
                </a:rPr>
                <a:t>Imperative Statements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5477039" y="6241762"/>
              <a:ext cx="366696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>
                  <a:solidFill>
                    <a:schemeClr val="bg1"/>
                  </a:solidFill>
                  <a:latin typeface="Century Gothic" panose="020B0502020202020204" pitchFamily="34" charset="0"/>
                </a:rPr>
                <a:t>HAWKES</a:t>
              </a:r>
              <a:r>
                <a:rPr lang="en-US" sz="2800">
                  <a:solidFill>
                    <a:schemeClr val="bg1"/>
                  </a:solidFill>
                  <a:latin typeface="Century Gothic" panose="020B0502020202020204" pitchFamily="34" charset="0"/>
                </a:rPr>
                <a:t> LEARNING</a:t>
              </a:r>
            </a:p>
          </p:txBody>
        </p:sp>
      </p:grpSp>
      <p:cxnSp>
        <p:nvCxnSpPr>
          <p:cNvPr id="55" name="Straight Connector 54"/>
          <p:cNvCxnSpPr/>
          <p:nvPr/>
        </p:nvCxnSpPr>
        <p:spPr>
          <a:xfrm>
            <a:off x="1881188" y="1137908"/>
            <a:ext cx="8429625" cy="0"/>
          </a:xfrm>
          <a:prstGeom prst="line">
            <a:avLst/>
          </a:prstGeom>
          <a:ln w="12700">
            <a:solidFill>
              <a:srgbClr val="3235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30"/>
          <p:cNvGrpSpPr/>
          <p:nvPr/>
        </p:nvGrpSpPr>
        <p:grpSpPr>
          <a:xfrm>
            <a:off x="2066922" y="2828358"/>
            <a:ext cx="8058154" cy="1067579"/>
            <a:chOff x="542923" y="1736761"/>
            <a:chExt cx="8058154" cy="806935"/>
          </a:xfrm>
          <a:solidFill>
            <a:srgbClr val="C7D4CB"/>
          </a:solidFill>
        </p:grpSpPr>
        <p:sp>
          <p:nvSpPr>
            <p:cNvPr id="32" name="Rectangle 31"/>
            <p:cNvSpPr/>
            <p:nvPr/>
          </p:nvSpPr>
          <p:spPr>
            <a:xfrm>
              <a:off x="542923" y="1736761"/>
              <a:ext cx="8058154" cy="80693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33045" y="1986221"/>
              <a:ext cx="7807571" cy="30242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Don’t touch the wild animals!</a:t>
              </a:r>
            </a:p>
          </p:txBody>
        </p:sp>
      </p:grpSp>
      <p:grpSp>
        <p:nvGrpSpPr>
          <p:cNvPr id="6" name="Group 33"/>
          <p:cNvGrpSpPr/>
          <p:nvPr/>
        </p:nvGrpSpPr>
        <p:grpSpPr>
          <a:xfrm>
            <a:off x="2066922" y="1579037"/>
            <a:ext cx="8058154" cy="1067579"/>
            <a:chOff x="542923" y="1736761"/>
            <a:chExt cx="8058154" cy="806935"/>
          </a:xfrm>
          <a:solidFill>
            <a:srgbClr val="C7D4CB"/>
          </a:solidFill>
        </p:grpSpPr>
        <p:sp>
          <p:nvSpPr>
            <p:cNvPr id="35" name="Rectangle 34"/>
            <p:cNvSpPr/>
            <p:nvPr/>
          </p:nvSpPr>
          <p:spPr>
            <a:xfrm>
              <a:off x="542923" y="1736761"/>
              <a:ext cx="8058154" cy="80693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33045" y="1880516"/>
              <a:ext cx="7807571" cy="535059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US" sz="2000" dirty="0"/>
                <a:t>Make sure to include your name and student number at the top of the page.</a:t>
              </a:r>
            </a:p>
          </p:txBody>
        </p:sp>
      </p:grpSp>
      <p:sp>
        <p:nvSpPr>
          <p:cNvPr id="16" name="Rectangle 15"/>
          <p:cNvSpPr/>
          <p:nvPr/>
        </p:nvSpPr>
        <p:spPr>
          <a:xfrm>
            <a:off x="0" y="5642793"/>
            <a:ext cx="12192000" cy="121520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8" name="Picture 17" descr="profesor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91338" y="322729"/>
            <a:ext cx="53006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9443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524001" y="338445"/>
            <a:ext cx="9144001" cy="6332628"/>
            <a:chOff x="-1" y="463132"/>
            <a:chExt cx="9144001" cy="6332628"/>
          </a:xfrm>
        </p:grpSpPr>
        <p:sp>
          <p:nvSpPr>
            <p:cNvPr id="26" name="TextBox 25"/>
            <p:cNvSpPr txBox="1"/>
            <p:nvPr/>
          </p:nvSpPr>
          <p:spPr>
            <a:xfrm>
              <a:off x="-1" y="463132"/>
              <a:ext cx="91440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>
                  <a:solidFill>
                    <a:srgbClr val="323542"/>
                  </a:solidFill>
                  <a:latin typeface="Century Gothic" panose="020B0502020202020204" pitchFamily="34" charset="0"/>
                </a:rPr>
                <a:t>Exclamatory Sentences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5477039" y="6241762"/>
              <a:ext cx="366696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>
                  <a:solidFill>
                    <a:schemeClr val="bg1"/>
                  </a:solidFill>
                  <a:latin typeface="Century Gothic" panose="020B0502020202020204" pitchFamily="34" charset="0"/>
                </a:rPr>
                <a:t>HAWKES</a:t>
              </a:r>
              <a:r>
                <a:rPr lang="en-US" sz="2800">
                  <a:solidFill>
                    <a:schemeClr val="bg1"/>
                  </a:solidFill>
                  <a:latin typeface="Century Gothic" panose="020B0502020202020204" pitchFamily="34" charset="0"/>
                </a:rPr>
                <a:t> LEARNING</a:t>
              </a:r>
            </a:p>
          </p:txBody>
        </p:sp>
      </p:grpSp>
      <p:cxnSp>
        <p:nvCxnSpPr>
          <p:cNvPr id="55" name="Straight Connector 54"/>
          <p:cNvCxnSpPr/>
          <p:nvPr/>
        </p:nvCxnSpPr>
        <p:spPr>
          <a:xfrm>
            <a:off x="1881188" y="1137908"/>
            <a:ext cx="8429625" cy="0"/>
          </a:xfrm>
          <a:prstGeom prst="line">
            <a:avLst/>
          </a:prstGeom>
          <a:ln w="12700">
            <a:solidFill>
              <a:srgbClr val="3235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7"/>
          <p:cNvGrpSpPr/>
          <p:nvPr/>
        </p:nvGrpSpPr>
        <p:grpSpPr>
          <a:xfrm>
            <a:off x="2066923" y="1849761"/>
            <a:ext cx="8058154" cy="1482424"/>
            <a:chOff x="542923" y="1849761"/>
            <a:chExt cx="8058154" cy="693935"/>
          </a:xfrm>
        </p:grpSpPr>
        <p:sp>
          <p:nvSpPr>
            <p:cNvPr id="9" name="Rectangle 8"/>
            <p:cNvSpPr/>
            <p:nvPr/>
          </p:nvSpPr>
          <p:spPr>
            <a:xfrm>
              <a:off x="542923" y="1849761"/>
              <a:ext cx="8058154" cy="693935"/>
            </a:xfrm>
            <a:prstGeom prst="rect">
              <a:avLst/>
            </a:prstGeom>
            <a:solidFill>
              <a:srgbClr val="F3ED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33045" y="2049408"/>
              <a:ext cx="7807571" cy="273738"/>
            </a:xfrm>
            <a:prstGeom prst="rect">
              <a:avLst/>
            </a:prstGeom>
            <a:solidFill>
              <a:srgbClr val="F3EDE7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sz="3200" dirty="0">
                  <a:solidFill>
                    <a:srgbClr val="323542"/>
                  </a:solidFill>
                </a:rPr>
                <a:t>What in the world are you doing?</a:t>
              </a:r>
            </a:p>
          </p:txBody>
        </p:sp>
      </p:grpSp>
      <p:grpSp>
        <p:nvGrpSpPr>
          <p:cNvPr id="5" name="Group 10"/>
          <p:cNvGrpSpPr/>
          <p:nvPr/>
        </p:nvGrpSpPr>
        <p:grpSpPr>
          <a:xfrm>
            <a:off x="2066923" y="3467968"/>
            <a:ext cx="8058154" cy="1482424"/>
            <a:chOff x="542923" y="1849761"/>
            <a:chExt cx="8058154" cy="693935"/>
          </a:xfrm>
        </p:grpSpPr>
        <p:sp>
          <p:nvSpPr>
            <p:cNvPr id="12" name="Rectangle 11"/>
            <p:cNvSpPr/>
            <p:nvPr/>
          </p:nvSpPr>
          <p:spPr>
            <a:xfrm>
              <a:off x="542923" y="1849761"/>
              <a:ext cx="8058154" cy="693935"/>
            </a:xfrm>
            <a:prstGeom prst="rect">
              <a:avLst/>
            </a:prstGeom>
            <a:solidFill>
              <a:srgbClr val="F3ED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33045" y="2049408"/>
              <a:ext cx="7807571" cy="273738"/>
            </a:xfrm>
            <a:prstGeom prst="rect">
              <a:avLst/>
            </a:prstGeom>
            <a:solidFill>
              <a:srgbClr val="F3EDE7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sz="3200" dirty="0">
                  <a:solidFill>
                    <a:srgbClr val="323542"/>
                  </a:solidFill>
                </a:rPr>
                <a:t>Stop bothering me, Julia!</a:t>
              </a:r>
            </a:p>
          </p:txBody>
        </p:sp>
      </p:grpSp>
      <p:sp>
        <p:nvSpPr>
          <p:cNvPr id="14" name="Rectangle 13"/>
          <p:cNvSpPr/>
          <p:nvPr/>
        </p:nvSpPr>
        <p:spPr>
          <a:xfrm>
            <a:off x="0" y="5642793"/>
            <a:ext cx="12192000" cy="121520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5" name="Picture 14" descr="molumen-Exclamation-icons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07348" y="1775013"/>
            <a:ext cx="3884652" cy="403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2133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24001" y="338445"/>
            <a:ext cx="9144001" cy="6332628"/>
            <a:chOff x="-1" y="463132"/>
            <a:chExt cx="9144001" cy="6332628"/>
          </a:xfrm>
        </p:grpSpPr>
        <p:sp>
          <p:nvSpPr>
            <p:cNvPr id="26" name="TextBox 25"/>
            <p:cNvSpPr txBox="1"/>
            <p:nvPr/>
          </p:nvSpPr>
          <p:spPr>
            <a:xfrm>
              <a:off x="-1" y="463132"/>
              <a:ext cx="91440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>
                  <a:solidFill>
                    <a:srgbClr val="323542"/>
                  </a:solidFill>
                  <a:latin typeface="Century Gothic" panose="020B0502020202020204" pitchFamily="34" charset="0"/>
                </a:rPr>
                <a:t>Parts of Speech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5477039" y="6241762"/>
              <a:ext cx="366696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>
                  <a:solidFill>
                    <a:schemeClr val="bg1"/>
                  </a:solidFill>
                  <a:latin typeface="Century Gothic" panose="020B0502020202020204" pitchFamily="34" charset="0"/>
                </a:rPr>
                <a:t>HAWKES</a:t>
              </a:r>
              <a:r>
                <a:rPr lang="en-US" sz="2800">
                  <a:solidFill>
                    <a:schemeClr val="bg1"/>
                  </a:solidFill>
                  <a:latin typeface="Century Gothic" panose="020B0502020202020204" pitchFamily="34" charset="0"/>
                </a:rPr>
                <a:t> LEARNING</a:t>
              </a:r>
            </a:p>
          </p:txBody>
        </p:sp>
      </p:grpSp>
      <p:cxnSp>
        <p:nvCxnSpPr>
          <p:cNvPr id="55" name="Straight Connector 54"/>
          <p:cNvCxnSpPr/>
          <p:nvPr/>
        </p:nvCxnSpPr>
        <p:spPr>
          <a:xfrm>
            <a:off x="1881188" y="1137908"/>
            <a:ext cx="8429625" cy="0"/>
          </a:xfrm>
          <a:prstGeom prst="line">
            <a:avLst/>
          </a:prstGeom>
          <a:ln w="12700">
            <a:solidFill>
              <a:srgbClr val="3235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0" y="5642793"/>
            <a:ext cx="12192000" cy="121520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61684A63-6030-43ED-B13E-47D110CD2B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34486582"/>
              </p:ext>
            </p:extLst>
          </p:nvPr>
        </p:nvGraphicFramePr>
        <p:xfrm>
          <a:off x="2448560" y="1350312"/>
          <a:ext cx="7294880" cy="4157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434565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524001" y="338445"/>
            <a:ext cx="9144001" cy="6332628"/>
            <a:chOff x="-1" y="463132"/>
            <a:chExt cx="9144001" cy="6332628"/>
          </a:xfrm>
        </p:grpSpPr>
        <p:sp>
          <p:nvSpPr>
            <p:cNvPr id="26" name="TextBox 25"/>
            <p:cNvSpPr txBox="1"/>
            <p:nvPr/>
          </p:nvSpPr>
          <p:spPr>
            <a:xfrm>
              <a:off x="-1" y="463132"/>
              <a:ext cx="91440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>
                  <a:solidFill>
                    <a:srgbClr val="323542"/>
                  </a:solidFill>
                  <a:latin typeface="Century Gothic" panose="020B0502020202020204" pitchFamily="34" charset="0"/>
                </a:rPr>
                <a:t>Nouns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5477039" y="6241762"/>
              <a:ext cx="366696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>
                  <a:solidFill>
                    <a:schemeClr val="bg1"/>
                  </a:solidFill>
                  <a:latin typeface="Century Gothic" panose="020B0502020202020204" pitchFamily="34" charset="0"/>
                </a:rPr>
                <a:t>HAWKES</a:t>
              </a:r>
              <a:r>
                <a:rPr lang="en-US" sz="2800">
                  <a:solidFill>
                    <a:schemeClr val="bg1"/>
                  </a:solidFill>
                  <a:latin typeface="Century Gothic" panose="020B0502020202020204" pitchFamily="34" charset="0"/>
                </a:rPr>
                <a:t> LEARNING</a:t>
              </a:r>
            </a:p>
          </p:txBody>
        </p:sp>
      </p:grpSp>
      <p:cxnSp>
        <p:nvCxnSpPr>
          <p:cNvPr id="55" name="Straight Connector 54"/>
          <p:cNvCxnSpPr/>
          <p:nvPr/>
        </p:nvCxnSpPr>
        <p:spPr>
          <a:xfrm>
            <a:off x="1881188" y="1137908"/>
            <a:ext cx="8429625" cy="0"/>
          </a:xfrm>
          <a:prstGeom prst="line">
            <a:avLst/>
          </a:prstGeom>
          <a:ln w="12700">
            <a:solidFill>
              <a:srgbClr val="3235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7"/>
          <p:cNvGrpSpPr/>
          <p:nvPr/>
        </p:nvGrpSpPr>
        <p:grpSpPr>
          <a:xfrm>
            <a:off x="2291769" y="1612191"/>
            <a:ext cx="7608462" cy="3252040"/>
            <a:chOff x="365111" y="1821206"/>
            <a:chExt cx="8443024" cy="3298655"/>
          </a:xfrm>
          <a:solidFill>
            <a:srgbClr val="314C57"/>
          </a:solidFill>
        </p:grpSpPr>
        <p:grpSp>
          <p:nvGrpSpPr>
            <p:cNvPr id="5" name="Group 8"/>
            <p:cNvGrpSpPr/>
            <p:nvPr/>
          </p:nvGrpSpPr>
          <p:grpSpPr>
            <a:xfrm>
              <a:off x="365111" y="1821206"/>
              <a:ext cx="8443024" cy="3298655"/>
              <a:chOff x="365111" y="1821206"/>
              <a:chExt cx="8443024" cy="3298655"/>
            </a:xfrm>
            <a:grpFill/>
          </p:grpSpPr>
          <p:sp>
            <p:nvSpPr>
              <p:cNvPr id="16" name="Rectangle 15"/>
              <p:cNvSpPr/>
              <p:nvPr/>
            </p:nvSpPr>
            <p:spPr>
              <a:xfrm>
                <a:off x="365111" y="1821206"/>
                <a:ext cx="4175761" cy="329865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4632374" y="1821206"/>
                <a:ext cx="4175761" cy="329865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206109" y="3036198"/>
                <a:ext cx="751943" cy="740213"/>
              </a:xfrm>
              <a:prstGeom prst="ellipse">
                <a:avLst/>
              </a:prstGeom>
              <a:grpFill/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>
                    <a:solidFill>
                      <a:schemeClr val="bg1"/>
                    </a:solidFill>
                  </a:rPr>
                  <a:t>&amp;</a:t>
                </a:r>
                <a:endParaRPr lang="en-US" sz="40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748359" y="2811956"/>
              <a:ext cx="3325552" cy="1101374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800" dirty="0">
                  <a:solidFill>
                    <a:schemeClr val="bg1"/>
                  </a:solidFill>
                </a:rPr>
                <a:t>Who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049554" y="2811956"/>
              <a:ext cx="3325552" cy="1101374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800" dirty="0">
                  <a:solidFill>
                    <a:schemeClr val="bg1"/>
                  </a:solidFill>
                </a:rPr>
                <a:t>What</a:t>
              </a:r>
            </a:p>
          </p:txBody>
        </p:sp>
      </p:grpSp>
      <p:sp>
        <p:nvSpPr>
          <p:cNvPr id="14" name="Rectangle 13"/>
          <p:cNvSpPr/>
          <p:nvPr/>
        </p:nvSpPr>
        <p:spPr>
          <a:xfrm>
            <a:off x="0" y="5642793"/>
            <a:ext cx="12192000" cy="121520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7794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524001" y="338445"/>
            <a:ext cx="9144001" cy="6332628"/>
            <a:chOff x="-1" y="463132"/>
            <a:chExt cx="9144001" cy="6332628"/>
          </a:xfrm>
        </p:grpSpPr>
        <p:sp>
          <p:nvSpPr>
            <p:cNvPr id="26" name="TextBox 25"/>
            <p:cNvSpPr txBox="1"/>
            <p:nvPr/>
          </p:nvSpPr>
          <p:spPr>
            <a:xfrm>
              <a:off x="-1" y="463132"/>
              <a:ext cx="91440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>
                  <a:solidFill>
                    <a:srgbClr val="323542"/>
                  </a:solidFill>
                  <a:latin typeface="Century Gothic" panose="020B0502020202020204" pitchFamily="34" charset="0"/>
                </a:rPr>
                <a:t>Nouns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5477039" y="6241762"/>
              <a:ext cx="366696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>
                  <a:solidFill>
                    <a:schemeClr val="bg1"/>
                  </a:solidFill>
                  <a:latin typeface="Century Gothic" panose="020B0502020202020204" pitchFamily="34" charset="0"/>
                </a:rPr>
                <a:t>HAWKES</a:t>
              </a:r>
              <a:r>
                <a:rPr lang="en-US" sz="2800">
                  <a:solidFill>
                    <a:schemeClr val="bg1"/>
                  </a:solidFill>
                  <a:latin typeface="Century Gothic" panose="020B0502020202020204" pitchFamily="34" charset="0"/>
                </a:rPr>
                <a:t> LEARNING</a:t>
              </a:r>
            </a:p>
          </p:txBody>
        </p:sp>
      </p:grpSp>
      <p:cxnSp>
        <p:nvCxnSpPr>
          <p:cNvPr id="55" name="Straight Connector 54"/>
          <p:cNvCxnSpPr/>
          <p:nvPr/>
        </p:nvCxnSpPr>
        <p:spPr>
          <a:xfrm>
            <a:off x="1881188" y="1137908"/>
            <a:ext cx="8429625" cy="0"/>
          </a:xfrm>
          <a:prstGeom prst="line">
            <a:avLst/>
          </a:prstGeom>
          <a:ln w="12700">
            <a:solidFill>
              <a:srgbClr val="3235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7"/>
          <p:cNvGrpSpPr/>
          <p:nvPr/>
        </p:nvGrpSpPr>
        <p:grpSpPr>
          <a:xfrm>
            <a:off x="2066922" y="1815872"/>
            <a:ext cx="8058154" cy="3148959"/>
            <a:chOff x="542923" y="1849761"/>
            <a:chExt cx="8058154" cy="693935"/>
          </a:xfrm>
        </p:grpSpPr>
        <p:sp>
          <p:nvSpPr>
            <p:cNvPr id="9" name="Rectangle 8"/>
            <p:cNvSpPr/>
            <p:nvPr/>
          </p:nvSpPr>
          <p:spPr>
            <a:xfrm>
              <a:off x="542923" y="1849761"/>
              <a:ext cx="8058154" cy="693935"/>
            </a:xfrm>
            <a:prstGeom prst="rect">
              <a:avLst/>
            </a:prstGeom>
            <a:solidFill>
              <a:srgbClr val="F3ED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33045" y="2094712"/>
              <a:ext cx="7807571" cy="183127"/>
            </a:xfrm>
            <a:prstGeom prst="rect">
              <a:avLst/>
            </a:prstGeom>
            <a:solidFill>
              <a:srgbClr val="F3EDE7"/>
            </a:solidFill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200" u="sng" dirty="0">
                  <a:solidFill>
                    <a:srgbClr val="323542"/>
                  </a:solidFill>
                </a:rPr>
                <a:t>Mary</a:t>
              </a:r>
              <a:r>
                <a:rPr lang="en-US" sz="3200" dirty="0">
                  <a:solidFill>
                    <a:srgbClr val="323542"/>
                  </a:solidFill>
                </a:rPr>
                <a:t> wears </a:t>
              </a:r>
              <a:r>
                <a:rPr lang="en-US" sz="3200" u="sng" dirty="0">
                  <a:solidFill>
                    <a:srgbClr val="323542"/>
                  </a:solidFill>
                </a:rPr>
                <a:t>cleats</a:t>
              </a:r>
              <a:r>
                <a:rPr lang="en-US" sz="3200" dirty="0">
                  <a:solidFill>
                    <a:srgbClr val="323542"/>
                  </a:solidFill>
                </a:rPr>
                <a:t> when she plays </a:t>
              </a:r>
              <a:r>
                <a:rPr lang="en-US" sz="3200" u="sng" dirty="0">
                  <a:solidFill>
                    <a:srgbClr val="323542"/>
                  </a:solidFill>
                </a:rPr>
                <a:t>soccer</a:t>
              </a:r>
              <a:r>
                <a:rPr lang="en-US" sz="3200" dirty="0">
                  <a:solidFill>
                    <a:srgbClr val="323542"/>
                  </a:solidFill>
                </a:rPr>
                <a:t>.</a:t>
              </a:r>
            </a:p>
          </p:txBody>
        </p:sp>
      </p:grpSp>
      <p:sp>
        <p:nvSpPr>
          <p:cNvPr id="11" name="Rectangle 10"/>
          <p:cNvSpPr/>
          <p:nvPr/>
        </p:nvSpPr>
        <p:spPr>
          <a:xfrm>
            <a:off x="0" y="5642793"/>
            <a:ext cx="12192000" cy="121520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6" name="Picture 15" descr="soccer_ball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V="1">
            <a:off x="9208547" y="3773245"/>
            <a:ext cx="1635162" cy="163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6763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524001" y="338445"/>
            <a:ext cx="9144001" cy="6332628"/>
            <a:chOff x="-1" y="463132"/>
            <a:chExt cx="9144001" cy="6332628"/>
          </a:xfrm>
        </p:grpSpPr>
        <p:sp>
          <p:nvSpPr>
            <p:cNvPr id="26" name="TextBox 25"/>
            <p:cNvSpPr txBox="1"/>
            <p:nvPr/>
          </p:nvSpPr>
          <p:spPr>
            <a:xfrm>
              <a:off x="-1" y="463132"/>
              <a:ext cx="91440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>
                  <a:solidFill>
                    <a:srgbClr val="323542"/>
                  </a:solidFill>
                  <a:latin typeface="Century Gothic" panose="020B0502020202020204" pitchFamily="34" charset="0"/>
                </a:rPr>
                <a:t>Pronouns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5477039" y="6241762"/>
              <a:ext cx="366696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>
                  <a:solidFill>
                    <a:schemeClr val="bg1"/>
                  </a:solidFill>
                  <a:latin typeface="Century Gothic" panose="020B0502020202020204" pitchFamily="34" charset="0"/>
                </a:rPr>
                <a:t>HAWKES</a:t>
              </a:r>
              <a:r>
                <a:rPr lang="en-US" sz="2800">
                  <a:solidFill>
                    <a:schemeClr val="bg1"/>
                  </a:solidFill>
                  <a:latin typeface="Century Gothic" panose="020B0502020202020204" pitchFamily="34" charset="0"/>
                </a:rPr>
                <a:t> LEARNING</a:t>
              </a:r>
            </a:p>
          </p:txBody>
        </p:sp>
      </p:grpSp>
      <p:cxnSp>
        <p:nvCxnSpPr>
          <p:cNvPr id="55" name="Straight Connector 54"/>
          <p:cNvCxnSpPr/>
          <p:nvPr/>
        </p:nvCxnSpPr>
        <p:spPr>
          <a:xfrm>
            <a:off x="1881188" y="1137908"/>
            <a:ext cx="8429625" cy="0"/>
          </a:xfrm>
          <a:prstGeom prst="line">
            <a:avLst/>
          </a:prstGeom>
          <a:ln w="12700">
            <a:solidFill>
              <a:srgbClr val="3235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7"/>
          <p:cNvGrpSpPr/>
          <p:nvPr/>
        </p:nvGrpSpPr>
        <p:grpSpPr>
          <a:xfrm>
            <a:off x="2066922" y="1815872"/>
            <a:ext cx="8058154" cy="3148959"/>
            <a:chOff x="542923" y="1849761"/>
            <a:chExt cx="8058154" cy="693935"/>
          </a:xfrm>
        </p:grpSpPr>
        <p:sp>
          <p:nvSpPr>
            <p:cNvPr id="9" name="Rectangle 8"/>
            <p:cNvSpPr/>
            <p:nvPr/>
          </p:nvSpPr>
          <p:spPr>
            <a:xfrm>
              <a:off x="542923" y="1849761"/>
              <a:ext cx="8058154" cy="693935"/>
            </a:xfrm>
            <a:prstGeom prst="rect">
              <a:avLst/>
            </a:prstGeom>
            <a:solidFill>
              <a:srgbClr val="F3ED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33045" y="2103120"/>
              <a:ext cx="7807571" cy="166312"/>
            </a:xfrm>
            <a:prstGeom prst="rect">
              <a:avLst/>
            </a:prstGeom>
            <a:solidFill>
              <a:srgbClr val="F3EDE7"/>
            </a:solidFill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200" u="sng" dirty="0">
                  <a:solidFill>
                    <a:srgbClr val="323542"/>
                  </a:solidFill>
                </a:rPr>
                <a:t>She</a:t>
              </a:r>
              <a:r>
                <a:rPr lang="en-US" sz="3200" dirty="0">
                  <a:solidFill>
                    <a:srgbClr val="323542"/>
                  </a:solidFill>
                </a:rPr>
                <a:t> also wears </a:t>
              </a:r>
              <a:r>
                <a:rPr lang="en-US" sz="3200" u="sng" dirty="0">
                  <a:solidFill>
                    <a:srgbClr val="323542"/>
                  </a:solidFill>
                </a:rPr>
                <a:t>them</a:t>
              </a:r>
              <a:r>
                <a:rPr lang="en-US" sz="3200" dirty="0">
                  <a:solidFill>
                    <a:srgbClr val="323542"/>
                  </a:solidFill>
                </a:rPr>
                <a:t> to play golf.</a:t>
              </a:r>
            </a:p>
          </p:txBody>
        </p:sp>
      </p:grpSp>
      <p:sp>
        <p:nvSpPr>
          <p:cNvPr id="11" name="Rectangle 10"/>
          <p:cNvSpPr/>
          <p:nvPr/>
        </p:nvSpPr>
        <p:spPr>
          <a:xfrm>
            <a:off x="0" y="5642793"/>
            <a:ext cx="12192000" cy="121520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2" name="Picture 11" descr="golf-bal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614447" y="4225601"/>
            <a:ext cx="773157" cy="77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6763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524001" y="338445"/>
            <a:ext cx="9144001" cy="6332628"/>
            <a:chOff x="-1" y="463132"/>
            <a:chExt cx="9144001" cy="6332628"/>
          </a:xfrm>
        </p:grpSpPr>
        <p:sp>
          <p:nvSpPr>
            <p:cNvPr id="26" name="TextBox 25"/>
            <p:cNvSpPr txBox="1"/>
            <p:nvPr/>
          </p:nvSpPr>
          <p:spPr>
            <a:xfrm>
              <a:off x="-1" y="463132"/>
              <a:ext cx="91440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>
                  <a:solidFill>
                    <a:srgbClr val="323542"/>
                  </a:solidFill>
                  <a:latin typeface="Century Gothic" panose="020B0502020202020204" pitchFamily="34" charset="0"/>
                </a:rPr>
                <a:t>Verb and Verb Types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5477039" y="6241762"/>
              <a:ext cx="366696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>
                  <a:solidFill>
                    <a:schemeClr val="bg1"/>
                  </a:solidFill>
                  <a:latin typeface="Century Gothic" panose="020B0502020202020204" pitchFamily="34" charset="0"/>
                </a:rPr>
                <a:t>HAWKES</a:t>
              </a:r>
              <a:r>
                <a:rPr lang="en-US" sz="2800">
                  <a:solidFill>
                    <a:schemeClr val="bg1"/>
                  </a:solidFill>
                  <a:latin typeface="Century Gothic" panose="020B0502020202020204" pitchFamily="34" charset="0"/>
                </a:rPr>
                <a:t> LEARNING</a:t>
              </a:r>
            </a:p>
          </p:txBody>
        </p:sp>
      </p:grpSp>
      <p:cxnSp>
        <p:nvCxnSpPr>
          <p:cNvPr id="55" name="Straight Connector 54"/>
          <p:cNvCxnSpPr/>
          <p:nvPr/>
        </p:nvCxnSpPr>
        <p:spPr>
          <a:xfrm>
            <a:off x="1881188" y="1137908"/>
            <a:ext cx="8429625" cy="0"/>
          </a:xfrm>
          <a:prstGeom prst="line">
            <a:avLst/>
          </a:prstGeom>
          <a:ln w="12700">
            <a:solidFill>
              <a:srgbClr val="3235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2066923" y="2135404"/>
            <a:ext cx="8058154" cy="2587193"/>
            <a:chOff x="2066922" y="1580912"/>
            <a:chExt cx="8058154" cy="2587193"/>
          </a:xfrm>
        </p:grpSpPr>
        <p:grpSp>
          <p:nvGrpSpPr>
            <p:cNvPr id="4" name="Group 7"/>
            <p:cNvGrpSpPr/>
            <p:nvPr/>
          </p:nvGrpSpPr>
          <p:grpSpPr>
            <a:xfrm>
              <a:off x="2066922" y="1580912"/>
              <a:ext cx="8058154" cy="806935"/>
              <a:chOff x="542923" y="1736761"/>
              <a:chExt cx="8058154" cy="806935"/>
            </a:xfrm>
            <a:solidFill>
              <a:srgbClr val="627981"/>
            </a:solidFill>
          </p:grpSpPr>
          <p:sp>
            <p:nvSpPr>
              <p:cNvPr id="9" name="Rectangle 8"/>
              <p:cNvSpPr/>
              <p:nvPr/>
            </p:nvSpPr>
            <p:spPr>
              <a:xfrm>
                <a:off x="542923" y="1736761"/>
                <a:ext cx="8058154" cy="8069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solidFill>
                    <a:schemeClr val="bg1"/>
                  </a:solidFill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633045" y="1986221"/>
                <a:ext cx="7807571" cy="52322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bg1"/>
                    </a:solidFill>
                  </a:rPr>
                  <a:t>Action Verbs</a:t>
                </a:r>
              </a:p>
            </p:txBody>
          </p:sp>
        </p:grpSp>
        <p:grpSp>
          <p:nvGrpSpPr>
            <p:cNvPr id="5" name="Group 19"/>
            <p:cNvGrpSpPr/>
            <p:nvPr/>
          </p:nvGrpSpPr>
          <p:grpSpPr>
            <a:xfrm>
              <a:off x="2066922" y="2472264"/>
              <a:ext cx="8058154" cy="806935"/>
              <a:chOff x="542923" y="1736761"/>
              <a:chExt cx="8058154" cy="806935"/>
            </a:xfrm>
            <a:solidFill>
              <a:srgbClr val="627981"/>
            </a:solidFill>
          </p:grpSpPr>
          <p:sp>
            <p:nvSpPr>
              <p:cNvPr id="21" name="Rectangle 20"/>
              <p:cNvSpPr/>
              <p:nvPr/>
            </p:nvSpPr>
            <p:spPr>
              <a:xfrm>
                <a:off x="542923" y="1736761"/>
                <a:ext cx="8058154" cy="8069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633045" y="1986221"/>
                <a:ext cx="7807571" cy="52322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bg1"/>
                    </a:solidFill>
                  </a:rPr>
                  <a:t>Linking  Verbs</a:t>
                </a:r>
              </a:p>
            </p:txBody>
          </p:sp>
        </p:grpSp>
        <p:grpSp>
          <p:nvGrpSpPr>
            <p:cNvPr id="6" name="Group 22"/>
            <p:cNvGrpSpPr/>
            <p:nvPr/>
          </p:nvGrpSpPr>
          <p:grpSpPr>
            <a:xfrm>
              <a:off x="2066922" y="3361170"/>
              <a:ext cx="8058154" cy="806935"/>
              <a:chOff x="542923" y="1736761"/>
              <a:chExt cx="8058154" cy="806935"/>
            </a:xfrm>
            <a:solidFill>
              <a:srgbClr val="627981"/>
            </a:solidFill>
          </p:grpSpPr>
          <p:sp>
            <p:nvSpPr>
              <p:cNvPr id="24" name="Rectangle 23"/>
              <p:cNvSpPr/>
              <p:nvPr/>
            </p:nvSpPr>
            <p:spPr>
              <a:xfrm>
                <a:off x="542923" y="1736761"/>
                <a:ext cx="8058154" cy="8069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633045" y="1986221"/>
                <a:ext cx="7807571" cy="52322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bg1"/>
                    </a:solidFill>
                  </a:rPr>
                  <a:t>Helping Verbs</a:t>
                </a:r>
              </a:p>
            </p:txBody>
          </p:sp>
        </p:grpSp>
      </p:grpSp>
      <p:sp>
        <p:nvSpPr>
          <p:cNvPr id="19" name="Rectangle 18"/>
          <p:cNvSpPr/>
          <p:nvPr/>
        </p:nvSpPr>
        <p:spPr>
          <a:xfrm>
            <a:off x="0" y="5642793"/>
            <a:ext cx="12192000" cy="121520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6141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524001" y="338445"/>
            <a:ext cx="9144001" cy="6332628"/>
            <a:chOff x="-1" y="463132"/>
            <a:chExt cx="9144001" cy="6332628"/>
          </a:xfrm>
        </p:grpSpPr>
        <p:sp>
          <p:nvSpPr>
            <p:cNvPr id="26" name="TextBox 25"/>
            <p:cNvSpPr txBox="1"/>
            <p:nvPr/>
          </p:nvSpPr>
          <p:spPr>
            <a:xfrm>
              <a:off x="-1" y="463132"/>
              <a:ext cx="91440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>
                  <a:solidFill>
                    <a:srgbClr val="323542"/>
                  </a:solidFill>
                  <a:latin typeface="Century Gothic" panose="020B0502020202020204" pitchFamily="34" charset="0"/>
                </a:rPr>
                <a:t>Action Verbs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5477039" y="6241762"/>
              <a:ext cx="366696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>
                  <a:solidFill>
                    <a:schemeClr val="bg1"/>
                  </a:solidFill>
                  <a:latin typeface="Century Gothic" panose="020B0502020202020204" pitchFamily="34" charset="0"/>
                </a:rPr>
                <a:t>HAWKES</a:t>
              </a:r>
              <a:r>
                <a:rPr lang="en-US" sz="2800">
                  <a:solidFill>
                    <a:schemeClr val="bg1"/>
                  </a:solidFill>
                  <a:latin typeface="Century Gothic" panose="020B0502020202020204" pitchFamily="34" charset="0"/>
                </a:rPr>
                <a:t> LEARNING</a:t>
              </a:r>
            </a:p>
          </p:txBody>
        </p:sp>
      </p:grpSp>
      <p:cxnSp>
        <p:nvCxnSpPr>
          <p:cNvPr id="55" name="Straight Connector 54"/>
          <p:cNvCxnSpPr/>
          <p:nvPr/>
        </p:nvCxnSpPr>
        <p:spPr>
          <a:xfrm>
            <a:off x="1881188" y="1137908"/>
            <a:ext cx="8429625" cy="0"/>
          </a:xfrm>
          <a:prstGeom prst="line">
            <a:avLst/>
          </a:prstGeom>
          <a:ln w="12700">
            <a:solidFill>
              <a:srgbClr val="3235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192214" y="2613971"/>
            <a:ext cx="7807571" cy="1061829"/>
          </a:xfrm>
          <a:prstGeom prst="rect">
            <a:avLst/>
          </a:prstGeom>
          <a:solidFill>
            <a:srgbClr val="CCA49C"/>
          </a:solidFill>
        </p:spPr>
        <p:txBody>
          <a:bodyPr wrap="square" rtlCol="0" anchor="ctr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400" dirty="0">
                <a:solidFill>
                  <a:srgbClr val="323542"/>
                </a:solidFill>
              </a:rPr>
              <a:t>Ronald </a:t>
            </a:r>
            <a:r>
              <a:rPr lang="en-US" sz="2400" u="sng" dirty="0">
                <a:solidFill>
                  <a:srgbClr val="323542"/>
                </a:solidFill>
              </a:rPr>
              <a:t>walked</a:t>
            </a:r>
            <a:r>
              <a:rPr lang="en-US" sz="2400" dirty="0">
                <a:solidFill>
                  <a:srgbClr val="323542"/>
                </a:solidFill>
              </a:rPr>
              <a:t> across the courtyard.</a:t>
            </a:r>
          </a:p>
          <a:p>
            <a:pPr>
              <a:spcAft>
                <a:spcPts val="1800"/>
              </a:spcAft>
            </a:pPr>
            <a:r>
              <a:rPr lang="en-US" sz="2400" dirty="0">
                <a:solidFill>
                  <a:srgbClr val="323542"/>
                </a:solidFill>
              </a:rPr>
              <a:t>Ronald </a:t>
            </a:r>
            <a:r>
              <a:rPr lang="en-US" sz="2400" u="sng" dirty="0">
                <a:solidFill>
                  <a:srgbClr val="323542"/>
                </a:solidFill>
              </a:rPr>
              <a:t>stomped</a:t>
            </a:r>
            <a:r>
              <a:rPr lang="en-US" sz="2400" dirty="0">
                <a:solidFill>
                  <a:srgbClr val="323542"/>
                </a:solidFill>
              </a:rPr>
              <a:t> across the courtyard.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5642793"/>
            <a:ext cx="12192000" cy="121520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117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524001" y="338445"/>
            <a:ext cx="9144001" cy="6332628"/>
            <a:chOff x="-1" y="463132"/>
            <a:chExt cx="9144001" cy="6332628"/>
          </a:xfrm>
        </p:grpSpPr>
        <p:sp>
          <p:nvSpPr>
            <p:cNvPr id="26" name="TextBox 25"/>
            <p:cNvSpPr txBox="1"/>
            <p:nvPr/>
          </p:nvSpPr>
          <p:spPr>
            <a:xfrm>
              <a:off x="-1" y="463132"/>
              <a:ext cx="91440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>
                  <a:solidFill>
                    <a:srgbClr val="323542"/>
                  </a:solidFill>
                  <a:latin typeface="Century Gothic" panose="020B0502020202020204" pitchFamily="34" charset="0"/>
                </a:rPr>
                <a:t>Strengthening Sentences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5477039" y="6241762"/>
              <a:ext cx="366696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>
                  <a:solidFill>
                    <a:schemeClr val="bg1"/>
                  </a:solidFill>
                  <a:latin typeface="Century Gothic" panose="020B0502020202020204" pitchFamily="34" charset="0"/>
                </a:rPr>
                <a:t>HAWKES</a:t>
              </a:r>
              <a:r>
                <a:rPr lang="en-US" sz="2800">
                  <a:solidFill>
                    <a:schemeClr val="bg1"/>
                  </a:solidFill>
                  <a:latin typeface="Century Gothic" panose="020B0502020202020204" pitchFamily="34" charset="0"/>
                </a:rPr>
                <a:t> LEARNING</a:t>
              </a:r>
            </a:p>
          </p:txBody>
        </p:sp>
      </p:grpSp>
      <p:cxnSp>
        <p:nvCxnSpPr>
          <p:cNvPr id="55" name="Straight Connector 54"/>
          <p:cNvCxnSpPr/>
          <p:nvPr/>
        </p:nvCxnSpPr>
        <p:spPr>
          <a:xfrm>
            <a:off x="1881188" y="1137908"/>
            <a:ext cx="8429625" cy="0"/>
          </a:xfrm>
          <a:prstGeom prst="line">
            <a:avLst/>
          </a:prstGeom>
          <a:ln w="12700">
            <a:solidFill>
              <a:srgbClr val="3235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7"/>
          <p:cNvGrpSpPr/>
          <p:nvPr/>
        </p:nvGrpSpPr>
        <p:grpSpPr>
          <a:xfrm>
            <a:off x="2291769" y="1612191"/>
            <a:ext cx="7608462" cy="3252040"/>
            <a:chOff x="365111" y="1821206"/>
            <a:chExt cx="8443024" cy="3298655"/>
          </a:xfrm>
          <a:solidFill>
            <a:srgbClr val="314C57"/>
          </a:solidFill>
        </p:grpSpPr>
        <p:grpSp>
          <p:nvGrpSpPr>
            <p:cNvPr id="5" name="Group 8"/>
            <p:cNvGrpSpPr/>
            <p:nvPr/>
          </p:nvGrpSpPr>
          <p:grpSpPr>
            <a:xfrm>
              <a:off x="365111" y="1821206"/>
              <a:ext cx="8443024" cy="3298655"/>
              <a:chOff x="365111" y="1821206"/>
              <a:chExt cx="8443024" cy="3298655"/>
            </a:xfrm>
            <a:grpFill/>
          </p:grpSpPr>
          <p:sp>
            <p:nvSpPr>
              <p:cNvPr id="16" name="Rectangle 15"/>
              <p:cNvSpPr/>
              <p:nvPr/>
            </p:nvSpPr>
            <p:spPr>
              <a:xfrm>
                <a:off x="365111" y="1821206"/>
                <a:ext cx="4175761" cy="329865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4632374" y="1821206"/>
                <a:ext cx="4175761" cy="329865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206109" y="3036198"/>
                <a:ext cx="751943" cy="740213"/>
              </a:xfrm>
              <a:prstGeom prst="ellipse">
                <a:avLst/>
              </a:prstGeom>
              <a:grpFill/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>
                    <a:solidFill>
                      <a:schemeClr val="bg1"/>
                    </a:solidFill>
                  </a:rPr>
                  <a:t>&amp;</a:t>
                </a:r>
                <a:endParaRPr lang="en-US" sz="40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748359" y="2811956"/>
              <a:ext cx="3325552" cy="1101374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800" dirty="0">
                  <a:solidFill>
                    <a:schemeClr val="bg1"/>
                  </a:solidFill>
                </a:rPr>
                <a:t>Clearer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049554" y="2250017"/>
              <a:ext cx="3325552" cy="2225252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800" dirty="0">
                  <a:solidFill>
                    <a:schemeClr val="bg1"/>
                  </a:solidFill>
                </a:rPr>
                <a:t>More Concise</a:t>
              </a:r>
            </a:p>
          </p:txBody>
        </p:sp>
      </p:grpSp>
      <p:sp>
        <p:nvSpPr>
          <p:cNvPr id="14" name="Rectangle 13"/>
          <p:cNvSpPr/>
          <p:nvPr/>
        </p:nvSpPr>
        <p:spPr>
          <a:xfrm>
            <a:off x="0" y="5642793"/>
            <a:ext cx="12192000" cy="121520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7794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524001" y="338445"/>
            <a:ext cx="9144001" cy="6332628"/>
            <a:chOff x="-1" y="463132"/>
            <a:chExt cx="9144001" cy="6332628"/>
          </a:xfrm>
        </p:grpSpPr>
        <p:sp>
          <p:nvSpPr>
            <p:cNvPr id="26" name="TextBox 25"/>
            <p:cNvSpPr txBox="1"/>
            <p:nvPr/>
          </p:nvSpPr>
          <p:spPr>
            <a:xfrm>
              <a:off x="-1" y="463132"/>
              <a:ext cx="91440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>
                  <a:solidFill>
                    <a:srgbClr val="323542"/>
                  </a:solidFill>
                  <a:latin typeface="Century Gothic" panose="020B0502020202020204" pitchFamily="34" charset="0"/>
                </a:rPr>
                <a:t>Basic Action Verb Examples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5477039" y="6241762"/>
              <a:ext cx="366696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>
                  <a:solidFill>
                    <a:schemeClr val="bg1"/>
                  </a:solidFill>
                  <a:latin typeface="Century Gothic" panose="020B0502020202020204" pitchFamily="34" charset="0"/>
                </a:rPr>
                <a:t>HAWKES</a:t>
              </a:r>
              <a:r>
                <a:rPr lang="en-US" sz="2800">
                  <a:solidFill>
                    <a:schemeClr val="bg1"/>
                  </a:solidFill>
                  <a:latin typeface="Century Gothic" panose="020B0502020202020204" pitchFamily="34" charset="0"/>
                </a:rPr>
                <a:t> LEARNING</a:t>
              </a:r>
            </a:p>
          </p:txBody>
        </p:sp>
      </p:grpSp>
      <p:cxnSp>
        <p:nvCxnSpPr>
          <p:cNvPr id="55" name="Straight Connector 54"/>
          <p:cNvCxnSpPr/>
          <p:nvPr/>
        </p:nvCxnSpPr>
        <p:spPr>
          <a:xfrm>
            <a:off x="1881188" y="1137908"/>
            <a:ext cx="8429625" cy="0"/>
          </a:xfrm>
          <a:prstGeom prst="line">
            <a:avLst/>
          </a:prstGeom>
          <a:ln w="12700">
            <a:solidFill>
              <a:srgbClr val="3235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7"/>
          <p:cNvGrpSpPr/>
          <p:nvPr/>
        </p:nvGrpSpPr>
        <p:grpSpPr>
          <a:xfrm>
            <a:off x="2673291" y="1617739"/>
            <a:ext cx="2080340" cy="1617913"/>
            <a:chOff x="1149291" y="1753237"/>
            <a:chExt cx="2080340" cy="1617913"/>
          </a:xfrm>
          <a:solidFill>
            <a:srgbClr val="627981"/>
          </a:solidFill>
        </p:grpSpPr>
        <p:sp>
          <p:nvSpPr>
            <p:cNvPr id="9" name="Rectangle 8"/>
            <p:cNvSpPr/>
            <p:nvPr/>
          </p:nvSpPr>
          <p:spPr>
            <a:xfrm>
              <a:off x="1149291" y="1753237"/>
              <a:ext cx="2080340" cy="161791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357203" y="2282789"/>
              <a:ext cx="1664514" cy="547714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200" dirty="0">
                  <a:solidFill>
                    <a:schemeClr val="bg1"/>
                  </a:solidFill>
                </a:rPr>
                <a:t>walk</a:t>
              </a:r>
            </a:p>
          </p:txBody>
        </p:sp>
      </p:grpSp>
      <p:grpSp>
        <p:nvGrpSpPr>
          <p:cNvPr id="5" name="Group 10"/>
          <p:cNvGrpSpPr/>
          <p:nvPr/>
        </p:nvGrpSpPr>
        <p:grpSpPr>
          <a:xfrm>
            <a:off x="7438363" y="1612192"/>
            <a:ext cx="2080340" cy="1617913"/>
            <a:chOff x="5914363" y="1747690"/>
            <a:chExt cx="2080340" cy="1617913"/>
          </a:xfrm>
          <a:solidFill>
            <a:srgbClr val="627981"/>
          </a:solidFill>
        </p:grpSpPr>
        <p:sp>
          <p:nvSpPr>
            <p:cNvPr id="12" name="Rectangle 11"/>
            <p:cNvSpPr/>
            <p:nvPr/>
          </p:nvSpPr>
          <p:spPr>
            <a:xfrm>
              <a:off x="5914363" y="1747690"/>
              <a:ext cx="2080340" cy="161791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122276" y="2277507"/>
              <a:ext cx="1664514" cy="547714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200" dirty="0">
                  <a:solidFill>
                    <a:schemeClr val="bg1"/>
                  </a:solidFill>
                </a:rPr>
                <a:t>write</a:t>
              </a:r>
            </a:p>
          </p:txBody>
        </p:sp>
      </p:grpSp>
      <p:grpSp>
        <p:nvGrpSpPr>
          <p:cNvPr id="6" name="Group 13"/>
          <p:cNvGrpSpPr/>
          <p:nvPr/>
        </p:nvGrpSpPr>
        <p:grpSpPr>
          <a:xfrm>
            <a:off x="2673290" y="3482030"/>
            <a:ext cx="2080340" cy="1617913"/>
            <a:chOff x="1149290" y="3617528"/>
            <a:chExt cx="2080340" cy="1617913"/>
          </a:xfrm>
          <a:solidFill>
            <a:srgbClr val="627981"/>
          </a:solidFill>
        </p:grpSpPr>
        <p:sp>
          <p:nvSpPr>
            <p:cNvPr id="15" name="Rectangle 14"/>
            <p:cNvSpPr/>
            <p:nvPr/>
          </p:nvSpPr>
          <p:spPr>
            <a:xfrm>
              <a:off x="1149290" y="3617528"/>
              <a:ext cx="2080340" cy="161791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357203" y="4154602"/>
              <a:ext cx="1664514" cy="547714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200" dirty="0">
                  <a:solidFill>
                    <a:schemeClr val="bg1"/>
                  </a:solidFill>
                </a:rPr>
                <a:t>speak</a:t>
              </a:r>
            </a:p>
          </p:txBody>
        </p:sp>
      </p:grpSp>
      <p:grpSp>
        <p:nvGrpSpPr>
          <p:cNvPr id="7" name="Group 16"/>
          <p:cNvGrpSpPr/>
          <p:nvPr/>
        </p:nvGrpSpPr>
        <p:grpSpPr>
          <a:xfrm>
            <a:off x="5055827" y="3480015"/>
            <a:ext cx="2080340" cy="1617913"/>
            <a:chOff x="3531827" y="3615513"/>
            <a:chExt cx="2080340" cy="1617913"/>
          </a:xfrm>
          <a:solidFill>
            <a:srgbClr val="627981"/>
          </a:solidFill>
        </p:grpSpPr>
        <p:sp>
          <p:nvSpPr>
            <p:cNvPr id="18" name="Rectangle 17"/>
            <p:cNvSpPr/>
            <p:nvPr/>
          </p:nvSpPr>
          <p:spPr>
            <a:xfrm>
              <a:off x="3531827" y="3615513"/>
              <a:ext cx="2080340" cy="161791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739740" y="4149320"/>
              <a:ext cx="1664514" cy="547714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200" dirty="0">
                  <a:solidFill>
                    <a:schemeClr val="bg1"/>
                  </a:solidFill>
                </a:rPr>
                <a:t>throw</a:t>
              </a:r>
            </a:p>
          </p:txBody>
        </p:sp>
      </p:grpSp>
      <p:grpSp>
        <p:nvGrpSpPr>
          <p:cNvPr id="8" name="Group 19"/>
          <p:cNvGrpSpPr/>
          <p:nvPr/>
        </p:nvGrpSpPr>
        <p:grpSpPr>
          <a:xfrm>
            <a:off x="7438363" y="3487577"/>
            <a:ext cx="2080340" cy="1617913"/>
            <a:chOff x="5914363" y="3623075"/>
            <a:chExt cx="2080340" cy="1617913"/>
          </a:xfrm>
          <a:solidFill>
            <a:srgbClr val="627981"/>
          </a:solidFill>
        </p:grpSpPr>
        <p:sp>
          <p:nvSpPr>
            <p:cNvPr id="21" name="Rectangle 20"/>
            <p:cNvSpPr/>
            <p:nvPr/>
          </p:nvSpPr>
          <p:spPr>
            <a:xfrm>
              <a:off x="5914363" y="3623075"/>
              <a:ext cx="2080340" cy="161791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122276" y="4149320"/>
              <a:ext cx="1664514" cy="547714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200" dirty="0">
                  <a:solidFill>
                    <a:schemeClr val="bg1"/>
                  </a:solidFill>
                </a:rPr>
                <a:t>kick</a:t>
              </a:r>
            </a:p>
          </p:txBody>
        </p:sp>
      </p:grpSp>
      <p:grpSp>
        <p:nvGrpSpPr>
          <p:cNvPr id="11" name="Group 22"/>
          <p:cNvGrpSpPr/>
          <p:nvPr/>
        </p:nvGrpSpPr>
        <p:grpSpPr>
          <a:xfrm>
            <a:off x="5055827" y="1612192"/>
            <a:ext cx="2080340" cy="1617913"/>
            <a:chOff x="3531827" y="1747690"/>
            <a:chExt cx="2080340" cy="1617913"/>
          </a:xfrm>
          <a:solidFill>
            <a:srgbClr val="627981"/>
          </a:solidFill>
        </p:grpSpPr>
        <p:sp>
          <p:nvSpPr>
            <p:cNvPr id="24" name="Rectangle 23"/>
            <p:cNvSpPr/>
            <p:nvPr/>
          </p:nvSpPr>
          <p:spPr>
            <a:xfrm>
              <a:off x="3531827" y="1747690"/>
              <a:ext cx="2080340" cy="161791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739740" y="2277507"/>
              <a:ext cx="1664514" cy="547714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200" dirty="0">
                  <a:solidFill>
                    <a:schemeClr val="bg1"/>
                  </a:solidFill>
                </a:rPr>
                <a:t>jump</a:t>
              </a:r>
            </a:p>
          </p:txBody>
        </p:sp>
      </p:grpSp>
      <p:sp>
        <p:nvSpPr>
          <p:cNvPr id="27" name="Rectangle 26"/>
          <p:cNvSpPr/>
          <p:nvPr/>
        </p:nvSpPr>
        <p:spPr>
          <a:xfrm>
            <a:off x="0" y="5642793"/>
            <a:ext cx="12192000" cy="121520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6281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524001" y="338445"/>
            <a:ext cx="9144001" cy="6332628"/>
            <a:chOff x="-1" y="463132"/>
            <a:chExt cx="9144001" cy="6332628"/>
          </a:xfrm>
        </p:grpSpPr>
        <p:sp>
          <p:nvSpPr>
            <p:cNvPr id="26" name="TextBox 25"/>
            <p:cNvSpPr txBox="1"/>
            <p:nvPr/>
          </p:nvSpPr>
          <p:spPr>
            <a:xfrm>
              <a:off x="-1" y="463132"/>
              <a:ext cx="91440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>
                  <a:solidFill>
                    <a:srgbClr val="323542"/>
                  </a:solidFill>
                  <a:latin typeface="Century Gothic" panose="020B0502020202020204" pitchFamily="34" charset="0"/>
                </a:rPr>
                <a:t>Linking Verbs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5477039" y="6241762"/>
              <a:ext cx="366696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>
                  <a:solidFill>
                    <a:schemeClr val="bg1"/>
                  </a:solidFill>
                  <a:latin typeface="Century Gothic" panose="020B0502020202020204" pitchFamily="34" charset="0"/>
                </a:rPr>
                <a:t>HAWKES</a:t>
              </a:r>
              <a:r>
                <a:rPr lang="en-US" sz="2800">
                  <a:solidFill>
                    <a:schemeClr val="bg1"/>
                  </a:solidFill>
                  <a:latin typeface="Century Gothic" panose="020B0502020202020204" pitchFamily="34" charset="0"/>
                </a:rPr>
                <a:t> LEARNING</a:t>
              </a:r>
            </a:p>
          </p:txBody>
        </p:sp>
      </p:grpSp>
      <p:cxnSp>
        <p:nvCxnSpPr>
          <p:cNvPr id="55" name="Straight Connector 54"/>
          <p:cNvCxnSpPr/>
          <p:nvPr/>
        </p:nvCxnSpPr>
        <p:spPr>
          <a:xfrm>
            <a:off x="1881188" y="1137908"/>
            <a:ext cx="8429625" cy="0"/>
          </a:xfrm>
          <a:prstGeom prst="line">
            <a:avLst/>
          </a:prstGeom>
          <a:ln w="12700">
            <a:solidFill>
              <a:srgbClr val="3235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2066923" y="2270550"/>
            <a:ext cx="8058154" cy="2316900"/>
            <a:chOff x="2066922" y="1579037"/>
            <a:chExt cx="8058154" cy="2316900"/>
          </a:xfrm>
        </p:grpSpPr>
        <p:grpSp>
          <p:nvGrpSpPr>
            <p:cNvPr id="5" name="Group 30"/>
            <p:cNvGrpSpPr/>
            <p:nvPr/>
          </p:nvGrpSpPr>
          <p:grpSpPr>
            <a:xfrm>
              <a:off x="2066922" y="2828358"/>
              <a:ext cx="8058154" cy="1067579"/>
              <a:chOff x="542923" y="1736761"/>
              <a:chExt cx="8058154" cy="806935"/>
            </a:xfrm>
            <a:solidFill>
              <a:srgbClr val="C7D4CB"/>
            </a:solidFill>
          </p:grpSpPr>
          <p:sp>
            <p:nvSpPr>
              <p:cNvPr id="32" name="Rectangle 31"/>
              <p:cNvSpPr/>
              <p:nvPr/>
            </p:nvSpPr>
            <p:spPr>
              <a:xfrm>
                <a:off x="542923" y="1736761"/>
                <a:ext cx="8058154" cy="8069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633045" y="1986221"/>
                <a:ext cx="7807571" cy="30242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The table looked messy.</a:t>
                </a:r>
              </a:p>
            </p:txBody>
          </p:sp>
        </p:grpSp>
        <p:grpSp>
          <p:nvGrpSpPr>
            <p:cNvPr id="6" name="Group 33"/>
            <p:cNvGrpSpPr/>
            <p:nvPr/>
          </p:nvGrpSpPr>
          <p:grpSpPr>
            <a:xfrm>
              <a:off x="2066922" y="1579037"/>
              <a:ext cx="8058154" cy="1067579"/>
              <a:chOff x="542923" y="1736761"/>
              <a:chExt cx="8058154" cy="806935"/>
            </a:xfrm>
            <a:solidFill>
              <a:srgbClr val="C7D4CB"/>
            </a:solidFill>
          </p:grpSpPr>
          <p:sp>
            <p:nvSpPr>
              <p:cNvPr id="35" name="Rectangle 34"/>
              <p:cNvSpPr/>
              <p:nvPr/>
            </p:nvSpPr>
            <p:spPr>
              <a:xfrm>
                <a:off x="542923" y="1736761"/>
                <a:ext cx="8058154" cy="8069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633045" y="1986221"/>
                <a:ext cx="7807571" cy="30242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The player was tired.</a:t>
                </a:r>
              </a:p>
            </p:txBody>
          </p:sp>
        </p:grpSp>
      </p:grpSp>
      <p:sp>
        <p:nvSpPr>
          <p:cNvPr id="16" name="Rectangle 15"/>
          <p:cNvSpPr/>
          <p:nvPr/>
        </p:nvSpPr>
        <p:spPr>
          <a:xfrm>
            <a:off x="0" y="5642793"/>
            <a:ext cx="12192000" cy="121520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3313470" y="1995948"/>
            <a:ext cx="484632" cy="693274"/>
          </a:xfrm>
          <a:prstGeom prst="downArrow">
            <a:avLst/>
          </a:prstGeom>
          <a:solidFill>
            <a:srgbClr val="F3EDF1"/>
          </a:solidFill>
          <a:ln>
            <a:solidFill>
              <a:srgbClr val="CCA4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 rot="10800000">
            <a:off x="3318385" y="4203288"/>
            <a:ext cx="484632" cy="693274"/>
          </a:xfrm>
          <a:prstGeom prst="downArrow">
            <a:avLst/>
          </a:prstGeom>
          <a:solidFill>
            <a:srgbClr val="F3EDF1"/>
          </a:solidFill>
          <a:ln>
            <a:solidFill>
              <a:srgbClr val="CCA4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9443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524001" y="338445"/>
            <a:ext cx="9144001" cy="6332628"/>
            <a:chOff x="-1" y="463132"/>
            <a:chExt cx="9144001" cy="6332628"/>
          </a:xfrm>
        </p:grpSpPr>
        <p:sp>
          <p:nvSpPr>
            <p:cNvPr id="26" name="TextBox 25"/>
            <p:cNvSpPr txBox="1"/>
            <p:nvPr/>
          </p:nvSpPr>
          <p:spPr>
            <a:xfrm>
              <a:off x="-1" y="463132"/>
              <a:ext cx="91440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>
                  <a:solidFill>
                    <a:srgbClr val="323542"/>
                  </a:solidFill>
                  <a:latin typeface="Century Gothic" panose="020B0502020202020204" pitchFamily="34" charset="0"/>
                </a:rPr>
                <a:t>Basic Linking Verb Examples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5477039" y="6241762"/>
              <a:ext cx="366696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>
                  <a:solidFill>
                    <a:schemeClr val="bg1"/>
                  </a:solidFill>
                  <a:latin typeface="Century Gothic" panose="020B0502020202020204" pitchFamily="34" charset="0"/>
                </a:rPr>
                <a:t>HAWKES</a:t>
              </a:r>
              <a:r>
                <a:rPr lang="en-US" sz="2800">
                  <a:solidFill>
                    <a:schemeClr val="bg1"/>
                  </a:solidFill>
                  <a:latin typeface="Century Gothic" panose="020B0502020202020204" pitchFamily="34" charset="0"/>
                </a:rPr>
                <a:t> LEARNING</a:t>
              </a:r>
            </a:p>
          </p:txBody>
        </p:sp>
      </p:grpSp>
      <p:cxnSp>
        <p:nvCxnSpPr>
          <p:cNvPr id="55" name="Straight Connector 54"/>
          <p:cNvCxnSpPr/>
          <p:nvPr/>
        </p:nvCxnSpPr>
        <p:spPr>
          <a:xfrm>
            <a:off x="1881188" y="1137908"/>
            <a:ext cx="8429625" cy="0"/>
          </a:xfrm>
          <a:prstGeom prst="line">
            <a:avLst/>
          </a:prstGeom>
          <a:ln w="12700">
            <a:solidFill>
              <a:srgbClr val="3235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7"/>
          <p:cNvGrpSpPr/>
          <p:nvPr/>
        </p:nvGrpSpPr>
        <p:grpSpPr>
          <a:xfrm>
            <a:off x="2673291" y="1617739"/>
            <a:ext cx="2080340" cy="1617913"/>
            <a:chOff x="1149291" y="1753237"/>
            <a:chExt cx="2080340" cy="1617913"/>
          </a:xfrm>
          <a:solidFill>
            <a:srgbClr val="F2E2D2"/>
          </a:solidFill>
        </p:grpSpPr>
        <p:sp>
          <p:nvSpPr>
            <p:cNvPr id="9" name="Rectangle 8"/>
            <p:cNvSpPr/>
            <p:nvPr/>
          </p:nvSpPr>
          <p:spPr>
            <a:xfrm>
              <a:off x="1149291" y="1753237"/>
              <a:ext cx="2080340" cy="161791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357203" y="2282789"/>
              <a:ext cx="1664514" cy="547714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200" dirty="0"/>
                <a:t>am</a:t>
              </a:r>
            </a:p>
          </p:txBody>
        </p:sp>
      </p:grpSp>
      <p:grpSp>
        <p:nvGrpSpPr>
          <p:cNvPr id="5" name="Group 10"/>
          <p:cNvGrpSpPr/>
          <p:nvPr/>
        </p:nvGrpSpPr>
        <p:grpSpPr>
          <a:xfrm>
            <a:off x="7438363" y="1612192"/>
            <a:ext cx="2080340" cy="1617913"/>
            <a:chOff x="5914363" y="1747690"/>
            <a:chExt cx="2080340" cy="1617913"/>
          </a:xfrm>
          <a:solidFill>
            <a:srgbClr val="F2E2D2"/>
          </a:solidFill>
        </p:grpSpPr>
        <p:sp>
          <p:nvSpPr>
            <p:cNvPr id="12" name="Rectangle 11"/>
            <p:cNvSpPr/>
            <p:nvPr/>
          </p:nvSpPr>
          <p:spPr>
            <a:xfrm>
              <a:off x="5914363" y="1747690"/>
              <a:ext cx="2080340" cy="161791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122276" y="2277507"/>
              <a:ext cx="1664514" cy="547714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200" dirty="0"/>
                <a:t>are</a:t>
              </a:r>
            </a:p>
          </p:txBody>
        </p:sp>
      </p:grpSp>
      <p:grpSp>
        <p:nvGrpSpPr>
          <p:cNvPr id="6" name="Group 13"/>
          <p:cNvGrpSpPr/>
          <p:nvPr/>
        </p:nvGrpSpPr>
        <p:grpSpPr>
          <a:xfrm>
            <a:off x="2673290" y="3482030"/>
            <a:ext cx="2080340" cy="1617913"/>
            <a:chOff x="1149290" y="3617528"/>
            <a:chExt cx="2080340" cy="1617913"/>
          </a:xfrm>
          <a:solidFill>
            <a:srgbClr val="F2E2D2"/>
          </a:solidFill>
        </p:grpSpPr>
        <p:sp>
          <p:nvSpPr>
            <p:cNvPr id="15" name="Rectangle 14"/>
            <p:cNvSpPr/>
            <p:nvPr/>
          </p:nvSpPr>
          <p:spPr>
            <a:xfrm>
              <a:off x="1149290" y="3617528"/>
              <a:ext cx="2080340" cy="161791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357203" y="4154602"/>
              <a:ext cx="1664514" cy="547714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200" dirty="0"/>
                <a:t>was</a:t>
              </a:r>
            </a:p>
          </p:txBody>
        </p:sp>
      </p:grpSp>
      <p:grpSp>
        <p:nvGrpSpPr>
          <p:cNvPr id="7" name="Group 16"/>
          <p:cNvGrpSpPr/>
          <p:nvPr/>
        </p:nvGrpSpPr>
        <p:grpSpPr>
          <a:xfrm>
            <a:off x="5055827" y="3480015"/>
            <a:ext cx="2080340" cy="1617913"/>
            <a:chOff x="3531827" y="3615513"/>
            <a:chExt cx="2080340" cy="1617913"/>
          </a:xfrm>
          <a:solidFill>
            <a:srgbClr val="F2E2D2"/>
          </a:solidFill>
        </p:grpSpPr>
        <p:sp>
          <p:nvSpPr>
            <p:cNvPr id="18" name="Rectangle 17"/>
            <p:cNvSpPr/>
            <p:nvPr/>
          </p:nvSpPr>
          <p:spPr>
            <a:xfrm>
              <a:off x="3531827" y="3615513"/>
              <a:ext cx="2080340" cy="161791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739740" y="4149320"/>
              <a:ext cx="1664514" cy="547714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200" dirty="0"/>
                <a:t>were</a:t>
              </a:r>
            </a:p>
          </p:txBody>
        </p:sp>
      </p:grpSp>
      <p:grpSp>
        <p:nvGrpSpPr>
          <p:cNvPr id="8" name="Group 19"/>
          <p:cNvGrpSpPr/>
          <p:nvPr/>
        </p:nvGrpSpPr>
        <p:grpSpPr>
          <a:xfrm>
            <a:off x="7438363" y="3487577"/>
            <a:ext cx="2080340" cy="1617913"/>
            <a:chOff x="5914363" y="3623075"/>
            <a:chExt cx="2080340" cy="1617913"/>
          </a:xfrm>
          <a:solidFill>
            <a:srgbClr val="73967E"/>
          </a:solidFill>
        </p:grpSpPr>
        <p:sp>
          <p:nvSpPr>
            <p:cNvPr id="21" name="Rectangle 20"/>
            <p:cNvSpPr/>
            <p:nvPr/>
          </p:nvSpPr>
          <p:spPr>
            <a:xfrm>
              <a:off x="5914363" y="3623075"/>
              <a:ext cx="2080340" cy="1617913"/>
            </a:xfrm>
            <a:prstGeom prst="rect">
              <a:avLst/>
            </a:prstGeom>
            <a:solidFill>
              <a:srgbClr val="F2E2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122276" y="4149320"/>
              <a:ext cx="1664514" cy="547714"/>
            </a:xfrm>
            <a:prstGeom prst="rect">
              <a:avLst/>
            </a:prstGeom>
            <a:solidFill>
              <a:srgbClr val="F2E2D2"/>
            </a:solidFill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200" dirty="0"/>
                <a:t>been</a:t>
              </a:r>
            </a:p>
          </p:txBody>
        </p:sp>
      </p:grpSp>
      <p:grpSp>
        <p:nvGrpSpPr>
          <p:cNvPr id="11" name="Group 22"/>
          <p:cNvGrpSpPr/>
          <p:nvPr/>
        </p:nvGrpSpPr>
        <p:grpSpPr>
          <a:xfrm>
            <a:off x="5055827" y="1612192"/>
            <a:ext cx="2080340" cy="1617913"/>
            <a:chOff x="3531827" y="1747690"/>
            <a:chExt cx="2080340" cy="1617913"/>
          </a:xfrm>
          <a:solidFill>
            <a:srgbClr val="F2E2D2"/>
          </a:solidFill>
        </p:grpSpPr>
        <p:sp>
          <p:nvSpPr>
            <p:cNvPr id="24" name="Rectangle 23"/>
            <p:cNvSpPr/>
            <p:nvPr/>
          </p:nvSpPr>
          <p:spPr>
            <a:xfrm>
              <a:off x="3531827" y="1747690"/>
              <a:ext cx="2080340" cy="161791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739740" y="2277507"/>
              <a:ext cx="1664514" cy="547714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200" dirty="0"/>
                <a:t>is</a:t>
              </a:r>
            </a:p>
          </p:txBody>
        </p:sp>
      </p:grpSp>
      <p:sp>
        <p:nvSpPr>
          <p:cNvPr id="27" name="Rectangle 26"/>
          <p:cNvSpPr/>
          <p:nvPr/>
        </p:nvSpPr>
        <p:spPr>
          <a:xfrm>
            <a:off x="0" y="5642793"/>
            <a:ext cx="12192000" cy="121520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7678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524001" y="338445"/>
            <a:ext cx="9144001" cy="6332628"/>
            <a:chOff x="-1" y="463132"/>
            <a:chExt cx="9144001" cy="6332628"/>
          </a:xfrm>
        </p:grpSpPr>
        <p:sp>
          <p:nvSpPr>
            <p:cNvPr id="26" name="TextBox 25"/>
            <p:cNvSpPr txBox="1"/>
            <p:nvPr/>
          </p:nvSpPr>
          <p:spPr>
            <a:xfrm>
              <a:off x="-1" y="463132"/>
              <a:ext cx="91440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>
                  <a:solidFill>
                    <a:srgbClr val="323542"/>
                  </a:solidFill>
                  <a:latin typeface="Century Gothic" panose="020B0502020202020204" pitchFamily="34" charset="0"/>
                </a:rPr>
                <a:t>Helping Verbs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5477039" y="6241762"/>
              <a:ext cx="366696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>
                  <a:solidFill>
                    <a:schemeClr val="bg1"/>
                  </a:solidFill>
                  <a:latin typeface="Century Gothic" panose="020B0502020202020204" pitchFamily="34" charset="0"/>
                </a:rPr>
                <a:t>HAWKES</a:t>
              </a:r>
              <a:r>
                <a:rPr lang="en-US" sz="2800">
                  <a:solidFill>
                    <a:schemeClr val="bg1"/>
                  </a:solidFill>
                  <a:latin typeface="Century Gothic" panose="020B0502020202020204" pitchFamily="34" charset="0"/>
                </a:rPr>
                <a:t> LEARNING</a:t>
              </a:r>
            </a:p>
          </p:txBody>
        </p:sp>
      </p:grpSp>
      <p:cxnSp>
        <p:nvCxnSpPr>
          <p:cNvPr id="55" name="Straight Connector 54"/>
          <p:cNvCxnSpPr/>
          <p:nvPr/>
        </p:nvCxnSpPr>
        <p:spPr>
          <a:xfrm>
            <a:off x="1881188" y="1137908"/>
            <a:ext cx="8429625" cy="0"/>
          </a:xfrm>
          <a:prstGeom prst="line">
            <a:avLst/>
          </a:prstGeom>
          <a:ln w="12700">
            <a:solidFill>
              <a:srgbClr val="3235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2066922" y="2579857"/>
            <a:ext cx="8058154" cy="1698287"/>
            <a:chOff x="2066922" y="1580912"/>
            <a:chExt cx="8058154" cy="1698287"/>
          </a:xfrm>
        </p:grpSpPr>
        <p:grpSp>
          <p:nvGrpSpPr>
            <p:cNvPr id="4" name="Group 7"/>
            <p:cNvGrpSpPr/>
            <p:nvPr/>
          </p:nvGrpSpPr>
          <p:grpSpPr>
            <a:xfrm>
              <a:off x="2066922" y="1580912"/>
              <a:ext cx="8058154" cy="806935"/>
              <a:chOff x="542923" y="1736761"/>
              <a:chExt cx="8058154" cy="806935"/>
            </a:xfrm>
            <a:solidFill>
              <a:srgbClr val="627981"/>
            </a:solidFill>
          </p:grpSpPr>
          <p:sp>
            <p:nvSpPr>
              <p:cNvPr id="9" name="Rectangle 8"/>
              <p:cNvSpPr/>
              <p:nvPr/>
            </p:nvSpPr>
            <p:spPr>
              <a:xfrm>
                <a:off x="542923" y="1736761"/>
                <a:ext cx="8058154" cy="8069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solidFill>
                    <a:schemeClr val="bg1"/>
                  </a:solidFill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633045" y="1986221"/>
                <a:ext cx="7807571" cy="40011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chemeClr val="bg1"/>
                    </a:solidFill>
                  </a:rPr>
                  <a:t>They have performed in Africa seven times.</a:t>
                </a:r>
              </a:p>
            </p:txBody>
          </p:sp>
        </p:grpSp>
        <p:grpSp>
          <p:nvGrpSpPr>
            <p:cNvPr id="5" name="Group 19"/>
            <p:cNvGrpSpPr/>
            <p:nvPr/>
          </p:nvGrpSpPr>
          <p:grpSpPr>
            <a:xfrm>
              <a:off x="2066922" y="2472264"/>
              <a:ext cx="8058154" cy="806935"/>
              <a:chOff x="542923" y="1736761"/>
              <a:chExt cx="8058154" cy="806935"/>
            </a:xfrm>
            <a:solidFill>
              <a:srgbClr val="627981"/>
            </a:solidFill>
          </p:grpSpPr>
          <p:sp>
            <p:nvSpPr>
              <p:cNvPr id="21" name="Rectangle 20"/>
              <p:cNvSpPr/>
              <p:nvPr/>
            </p:nvSpPr>
            <p:spPr>
              <a:xfrm>
                <a:off x="542923" y="1736761"/>
                <a:ext cx="8058154" cy="8069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633045" y="1986221"/>
                <a:ext cx="7807571" cy="40011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chemeClr val="bg1"/>
                    </a:solidFill>
                  </a:rPr>
                  <a:t>Johnny will turn himself in at the police station tomorrow.</a:t>
                </a:r>
              </a:p>
            </p:txBody>
          </p:sp>
        </p:grpSp>
      </p:grpSp>
      <p:sp>
        <p:nvSpPr>
          <p:cNvPr id="19" name="Rectangle 18"/>
          <p:cNvSpPr/>
          <p:nvPr/>
        </p:nvSpPr>
        <p:spPr>
          <a:xfrm>
            <a:off x="0" y="5642793"/>
            <a:ext cx="12192000" cy="121520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777489" y="2871019"/>
            <a:ext cx="1714501" cy="358408"/>
          </a:xfrm>
          <a:prstGeom prst="rect">
            <a:avLst/>
          </a:prstGeom>
          <a:solidFill>
            <a:srgbClr val="F3EDF1">
              <a:alpha val="2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3950446-BE44-4C6E-85FB-D2F2326574A7}"/>
              </a:ext>
            </a:extLst>
          </p:cNvPr>
          <p:cNvSpPr/>
          <p:nvPr/>
        </p:nvSpPr>
        <p:spPr>
          <a:xfrm>
            <a:off x="2998469" y="3741520"/>
            <a:ext cx="910591" cy="358408"/>
          </a:xfrm>
          <a:prstGeom prst="rect">
            <a:avLst/>
          </a:prstGeom>
          <a:solidFill>
            <a:srgbClr val="F3EDF1">
              <a:alpha val="2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6141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524001" y="338445"/>
            <a:ext cx="9144001" cy="6332628"/>
            <a:chOff x="-1" y="463132"/>
            <a:chExt cx="9144001" cy="6332628"/>
          </a:xfrm>
        </p:grpSpPr>
        <p:sp>
          <p:nvSpPr>
            <p:cNvPr id="26" name="TextBox 25"/>
            <p:cNvSpPr txBox="1"/>
            <p:nvPr/>
          </p:nvSpPr>
          <p:spPr>
            <a:xfrm>
              <a:off x="-1" y="463132"/>
              <a:ext cx="91440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>
                  <a:solidFill>
                    <a:srgbClr val="323542"/>
                  </a:solidFill>
                  <a:latin typeface="Century Gothic" panose="020B0502020202020204" pitchFamily="34" charset="0"/>
                </a:rPr>
                <a:t>Basic Helping Verb Examples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5477039" y="6241762"/>
              <a:ext cx="366696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>
                  <a:solidFill>
                    <a:schemeClr val="bg1"/>
                  </a:solidFill>
                  <a:latin typeface="Century Gothic" panose="020B0502020202020204" pitchFamily="34" charset="0"/>
                </a:rPr>
                <a:t>HAWKES</a:t>
              </a:r>
              <a:r>
                <a:rPr lang="en-US" sz="2800">
                  <a:solidFill>
                    <a:schemeClr val="bg1"/>
                  </a:solidFill>
                  <a:latin typeface="Century Gothic" panose="020B0502020202020204" pitchFamily="34" charset="0"/>
                </a:rPr>
                <a:t> LEARNING</a:t>
              </a:r>
            </a:p>
          </p:txBody>
        </p:sp>
      </p:grpSp>
      <p:cxnSp>
        <p:nvCxnSpPr>
          <p:cNvPr id="55" name="Straight Connector 54"/>
          <p:cNvCxnSpPr/>
          <p:nvPr/>
        </p:nvCxnSpPr>
        <p:spPr>
          <a:xfrm>
            <a:off x="1881188" y="1137908"/>
            <a:ext cx="8429625" cy="0"/>
          </a:xfrm>
          <a:prstGeom prst="line">
            <a:avLst/>
          </a:prstGeom>
          <a:ln w="12700">
            <a:solidFill>
              <a:srgbClr val="3235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7"/>
          <p:cNvGrpSpPr/>
          <p:nvPr/>
        </p:nvGrpSpPr>
        <p:grpSpPr>
          <a:xfrm>
            <a:off x="2673291" y="1617739"/>
            <a:ext cx="2080340" cy="1617913"/>
            <a:chOff x="1149291" y="1753237"/>
            <a:chExt cx="2080340" cy="1617913"/>
          </a:xfrm>
          <a:solidFill>
            <a:srgbClr val="627981"/>
          </a:solidFill>
        </p:grpSpPr>
        <p:sp>
          <p:nvSpPr>
            <p:cNvPr id="9" name="Rectangle 8"/>
            <p:cNvSpPr/>
            <p:nvPr/>
          </p:nvSpPr>
          <p:spPr>
            <a:xfrm>
              <a:off x="1149291" y="1753237"/>
              <a:ext cx="2080340" cy="161791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357203" y="2282789"/>
              <a:ext cx="1664514" cy="547714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200" dirty="0">
                  <a:solidFill>
                    <a:schemeClr val="bg1"/>
                  </a:solidFill>
                </a:rPr>
                <a:t>can</a:t>
              </a:r>
            </a:p>
          </p:txBody>
        </p:sp>
      </p:grpSp>
      <p:grpSp>
        <p:nvGrpSpPr>
          <p:cNvPr id="5" name="Group 10"/>
          <p:cNvGrpSpPr/>
          <p:nvPr/>
        </p:nvGrpSpPr>
        <p:grpSpPr>
          <a:xfrm>
            <a:off x="7438363" y="1612192"/>
            <a:ext cx="2080340" cy="1617913"/>
            <a:chOff x="5914363" y="1747690"/>
            <a:chExt cx="2080340" cy="1617913"/>
          </a:xfrm>
          <a:solidFill>
            <a:srgbClr val="627981"/>
          </a:solidFill>
        </p:grpSpPr>
        <p:sp>
          <p:nvSpPr>
            <p:cNvPr id="12" name="Rectangle 11"/>
            <p:cNvSpPr/>
            <p:nvPr/>
          </p:nvSpPr>
          <p:spPr>
            <a:xfrm>
              <a:off x="5914363" y="1747690"/>
              <a:ext cx="2080340" cy="161791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122276" y="2277507"/>
              <a:ext cx="1664514" cy="547714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200" dirty="0">
                  <a:solidFill>
                    <a:schemeClr val="bg1"/>
                  </a:solidFill>
                </a:rPr>
                <a:t>does</a:t>
              </a:r>
            </a:p>
          </p:txBody>
        </p:sp>
      </p:grpSp>
      <p:grpSp>
        <p:nvGrpSpPr>
          <p:cNvPr id="6" name="Group 13"/>
          <p:cNvGrpSpPr/>
          <p:nvPr/>
        </p:nvGrpSpPr>
        <p:grpSpPr>
          <a:xfrm>
            <a:off x="2673290" y="3482030"/>
            <a:ext cx="2080340" cy="1617913"/>
            <a:chOff x="1149290" y="3617528"/>
            <a:chExt cx="2080340" cy="1617913"/>
          </a:xfrm>
          <a:solidFill>
            <a:srgbClr val="627981"/>
          </a:solidFill>
        </p:grpSpPr>
        <p:sp>
          <p:nvSpPr>
            <p:cNvPr id="15" name="Rectangle 14"/>
            <p:cNvSpPr/>
            <p:nvPr/>
          </p:nvSpPr>
          <p:spPr>
            <a:xfrm>
              <a:off x="1149290" y="3617528"/>
              <a:ext cx="2080340" cy="161791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357203" y="4154602"/>
              <a:ext cx="1664514" cy="547714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200" dirty="0">
                  <a:solidFill>
                    <a:schemeClr val="bg1"/>
                  </a:solidFill>
                </a:rPr>
                <a:t>have</a:t>
              </a:r>
            </a:p>
          </p:txBody>
        </p:sp>
      </p:grpSp>
      <p:grpSp>
        <p:nvGrpSpPr>
          <p:cNvPr id="7" name="Group 16"/>
          <p:cNvGrpSpPr/>
          <p:nvPr/>
        </p:nvGrpSpPr>
        <p:grpSpPr>
          <a:xfrm>
            <a:off x="5055827" y="3480015"/>
            <a:ext cx="2080340" cy="1617913"/>
            <a:chOff x="3531827" y="3615513"/>
            <a:chExt cx="2080340" cy="1617913"/>
          </a:xfrm>
          <a:solidFill>
            <a:srgbClr val="627981"/>
          </a:solidFill>
        </p:grpSpPr>
        <p:sp>
          <p:nvSpPr>
            <p:cNvPr id="18" name="Rectangle 17"/>
            <p:cNvSpPr/>
            <p:nvPr/>
          </p:nvSpPr>
          <p:spPr>
            <a:xfrm>
              <a:off x="3531827" y="3615513"/>
              <a:ext cx="2080340" cy="161791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739740" y="4149320"/>
              <a:ext cx="1664514" cy="547714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200" dirty="0">
                  <a:solidFill>
                    <a:schemeClr val="bg1"/>
                  </a:solidFill>
                </a:rPr>
                <a:t>will</a:t>
              </a:r>
            </a:p>
          </p:txBody>
        </p:sp>
      </p:grpSp>
      <p:grpSp>
        <p:nvGrpSpPr>
          <p:cNvPr id="8" name="Group 19"/>
          <p:cNvGrpSpPr/>
          <p:nvPr/>
        </p:nvGrpSpPr>
        <p:grpSpPr>
          <a:xfrm>
            <a:off x="7438363" y="3487577"/>
            <a:ext cx="2080340" cy="1617913"/>
            <a:chOff x="5914363" y="3623075"/>
            <a:chExt cx="2080340" cy="1617913"/>
          </a:xfrm>
          <a:solidFill>
            <a:srgbClr val="627981"/>
          </a:solidFill>
        </p:grpSpPr>
        <p:sp>
          <p:nvSpPr>
            <p:cNvPr id="21" name="Rectangle 20"/>
            <p:cNvSpPr/>
            <p:nvPr/>
          </p:nvSpPr>
          <p:spPr>
            <a:xfrm>
              <a:off x="5914363" y="3623075"/>
              <a:ext cx="2080340" cy="161791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122276" y="4149320"/>
              <a:ext cx="1664514" cy="547714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200" dirty="0">
                  <a:solidFill>
                    <a:schemeClr val="bg1"/>
                  </a:solidFill>
                </a:rPr>
                <a:t>would</a:t>
              </a:r>
            </a:p>
          </p:txBody>
        </p:sp>
      </p:grpSp>
      <p:grpSp>
        <p:nvGrpSpPr>
          <p:cNvPr id="11" name="Group 22"/>
          <p:cNvGrpSpPr/>
          <p:nvPr/>
        </p:nvGrpSpPr>
        <p:grpSpPr>
          <a:xfrm>
            <a:off x="5055827" y="1612192"/>
            <a:ext cx="2080340" cy="1617913"/>
            <a:chOff x="3531827" y="1747690"/>
            <a:chExt cx="2080340" cy="1617913"/>
          </a:xfrm>
          <a:solidFill>
            <a:srgbClr val="627981"/>
          </a:solidFill>
        </p:grpSpPr>
        <p:sp>
          <p:nvSpPr>
            <p:cNvPr id="24" name="Rectangle 23"/>
            <p:cNvSpPr/>
            <p:nvPr/>
          </p:nvSpPr>
          <p:spPr>
            <a:xfrm>
              <a:off x="3531827" y="1747690"/>
              <a:ext cx="2080340" cy="161791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739740" y="2277507"/>
              <a:ext cx="1664514" cy="547714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200" dirty="0">
                  <a:solidFill>
                    <a:schemeClr val="bg1"/>
                  </a:solidFill>
                </a:rPr>
                <a:t>could</a:t>
              </a:r>
            </a:p>
          </p:txBody>
        </p:sp>
      </p:grpSp>
      <p:sp>
        <p:nvSpPr>
          <p:cNvPr id="27" name="Rectangle 26"/>
          <p:cNvSpPr/>
          <p:nvPr/>
        </p:nvSpPr>
        <p:spPr>
          <a:xfrm>
            <a:off x="0" y="5642793"/>
            <a:ext cx="12192000" cy="121520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6281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524001" y="338445"/>
            <a:ext cx="9144001" cy="6332628"/>
            <a:chOff x="-1" y="463132"/>
            <a:chExt cx="9144001" cy="6332628"/>
          </a:xfrm>
        </p:grpSpPr>
        <p:sp>
          <p:nvSpPr>
            <p:cNvPr id="26" name="TextBox 25"/>
            <p:cNvSpPr txBox="1"/>
            <p:nvPr/>
          </p:nvSpPr>
          <p:spPr>
            <a:xfrm>
              <a:off x="-1" y="463132"/>
              <a:ext cx="91440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>
                  <a:solidFill>
                    <a:srgbClr val="323542"/>
                  </a:solidFill>
                  <a:latin typeface="Century Gothic" panose="020B0502020202020204" pitchFamily="34" charset="0"/>
                </a:rPr>
                <a:t>Verb Tenses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5477039" y="6241762"/>
              <a:ext cx="366696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>
                  <a:solidFill>
                    <a:schemeClr val="bg1"/>
                  </a:solidFill>
                  <a:latin typeface="Century Gothic" panose="020B0502020202020204" pitchFamily="34" charset="0"/>
                </a:rPr>
                <a:t>HAWKES</a:t>
              </a:r>
              <a:r>
                <a:rPr lang="en-US" sz="2800">
                  <a:solidFill>
                    <a:schemeClr val="bg1"/>
                  </a:solidFill>
                  <a:latin typeface="Century Gothic" panose="020B0502020202020204" pitchFamily="34" charset="0"/>
                </a:rPr>
                <a:t> LEARNING</a:t>
              </a:r>
            </a:p>
          </p:txBody>
        </p:sp>
      </p:grpSp>
      <p:cxnSp>
        <p:nvCxnSpPr>
          <p:cNvPr id="55" name="Straight Connector 54"/>
          <p:cNvCxnSpPr/>
          <p:nvPr/>
        </p:nvCxnSpPr>
        <p:spPr>
          <a:xfrm>
            <a:off x="1881188" y="1137908"/>
            <a:ext cx="8429625" cy="0"/>
          </a:xfrm>
          <a:prstGeom prst="line">
            <a:avLst/>
          </a:prstGeom>
          <a:ln w="12700">
            <a:solidFill>
              <a:srgbClr val="3235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22"/>
          <p:cNvGrpSpPr/>
          <p:nvPr/>
        </p:nvGrpSpPr>
        <p:grpSpPr>
          <a:xfrm>
            <a:off x="2066922" y="4074806"/>
            <a:ext cx="8058154" cy="1067579"/>
            <a:chOff x="542923" y="1736761"/>
            <a:chExt cx="8058154" cy="806935"/>
          </a:xfrm>
          <a:solidFill>
            <a:srgbClr val="C7D4CB"/>
          </a:solidFill>
        </p:grpSpPr>
        <p:sp>
          <p:nvSpPr>
            <p:cNvPr id="24" name="Rectangle 23"/>
            <p:cNvSpPr/>
            <p:nvPr/>
          </p:nvSpPr>
          <p:spPr>
            <a:xfrm>
              <a:off x="542923" y="1736761"/>
              <a:ext cx="8058154" cy="80693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33045" y="1986221"/>
              <a:ext cx="7807571" cy="39547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Future Tense</a:t>
              </a:r>
            </a:p>
          </p:txBody>
        </p:sp>
      </p:grpSp>
      <p:grpSp>
        <p:nvGrpSpPr>
          <p:cNvPr id="5" name="Group 30"/>
          <p:cNvGrpSpPr/>
          <p:nvPr/>
        </p:nvGrpSpPr>
        <p:grpSpPr>
          <a:xfrm>
            <a:off x="2066922" y="2828358"/>
            <a:ext cx="8058154" cy="1067579"/>
            <a:chOff x="542923" y="1736761"/>
            <a:chExt cx="8058154" cy="806935"/>
          </a:xfrm>
          <a:solidFill>
            <a:srgbClr val="C7D4CB"/>
          </a:solidFill>
        </p:grpSpPr>
        <p:sp>
          <p:nvSpPr>
            <p:cNvPr id="32" name="Rectangle 31"/>
            <p:cNvSpPr/>
            <p:nvPr/>
          </p:nvSpPr>
          <p:spPr>
            <a:xfrm>
              <a:off x="542923" y="1736761"/>
              <a:ext cx="8058154" cy="80693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33045" y="1986221"/>
              <a:ext cx="7807571" cy="39547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Present Tense</a:t>
              </a:r>
            </a:p>
          </p:txBody>
        </p:sp>
      </p:grpSp>
      <p:grpSp>
        <p:nvGrpSpPr>
          <p:cNvPr id="6" name="Group 33"/>
          <p:cNvGrpSpPr/>
          <p:nvPr/>
        </p:nvGrpSpPr>
        <p:grpSpPr>
          <a:xfrm>
            <a:off x="2066922" y="1579037"/>
            <a:ext cx="8058154" cy="1067579"/>
            <a:chOff x="542923" y="1736761"/>
            <a:chExt cx="8058154" cy="806935"/>
          </a:xfrm>
          <a:solidFill>
            <a:srgbClr val="C7D4CB"/>
          </a:solidFill>
        </p:grpSpPr>
        <p:sp>
          <p:nvSpPr>
            <p:cNvPr id="35" name="Rectangle 34"/>
            <p:cNvSpPr/>
            <p:nvPr/>
          </p:nvSpPr>
          <p:spPr>
            <a:xfrm>
              <a:off x="542923" y="1736761"/>
              <a:ext cx="8058154" cy="80693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33045" y="1986221"/>
              <a:ext cx="7807571" cy="39547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Past Tense</a:t>
              </a:r>
            </a:p>
          </p:txBody>
        </p:sp>
      </p:grpSp>
      <p:sp>
        <p:nvSpPr>
          <p:cNvPr id="16" name="Rectangle 15"/>
          <p:cNvSpPr/>
          <p:nvPr/>
        </p:nvSpPr>
        <p:spPr>
          <a:xfrm>
            <a:off x="0" y="5642793"/>
            <a:ext cx="12192000" cy="121520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9443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524001" y="338445"/>
            <a:ext cx="9144001" cy="6332628"/>
            <a:chOff x="-1" y="463132"/>
            <a:chExt cx="9144001" cy="6332628"/>
          </a:xfrm>
        </p:grpSpPr>
        <p:sp>
          <p:nvSpPr>
            <p:cNvPr id="26" name="TextBox 25"/>
            <p:cNvSpPr txBox="1"/>
            <p:nvPr/>
          </p:nvSpPr>
          <p:spPr>
            <a:xfrm>
              <a:off x="-1" y="463132"/>
              <a:ext cx="91440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>
                  <a:solidFill>
                    <a:srgbClr val="323542"/>
                  </a:solidFill>
                  <a:latin typeface="Century Gothic" panose="020B0502020202020204" pitchFamily="34" charset="0"/>
                </a:rPr>
                <a:t>Past Tense and Present Tense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5477039" y="6241762"/>
              <a:ext cx="366696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>
                  <a:solidFill>
                    <a:schemeClr val="bg1"/>
                  </a:solidFill>
                  <a:latin typeface="Century Gothic" panose="020B0502020202020204" pitchFamily="34" charset="0"/>
                </a:rPr>
                <a:t>HAWKES</a:t>
              </a:r>
              <a:r>
                <a:rPr lang="en-US" sz="2800">
                  <a:solidFill>
                    <a:schemeClr val="bg1"/>
                  </a:solidFill>
                  <a:latin typeface="Century Gothic" panose="020B0502020202020204" pitchFamily="34" charset="0"/>
                </a:rPr>
                <a:t> LEARNING</a:t>
              </a:r>
            </a:p>
          </p:txBody>
        </p:sp>
      </p:grpSp>
      <p:cxnSp>
        <p:nvCxnSpPr>
          <p:cNvPr id="55" name="Straight Connector 54"/>
          <p:cNvCxnSpPr/>
          <p:nvPr/>
        </p:nvCxnSpPr>
        <p:spPr>
          <a:xfrm>
            <a:off x="1881188" y="1137908"/>
            <a:ext cx="8429625" cy="0"/>
          </a:xfrm>
          <a:prstGeom prst="line">
            <a:avLst/>
          </a:prstGeom>
          <a:ln w="12700">
            <a:solidFill>
              <a:srgbClr val="3235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7"/>
          <p:cNvGrpSpPr/>
          <p:nvPr/>
        </p:nvGrpSpPr>
        <p:grpSpPr>
          <a:xfrm>
            <a:off x="2066923" y="1849761"/>
            <a:ext cx="8058154" cy="1482424"/>
            <a:chOff x="542923" y="1849761"/>
            <a:chExt cx="8058154" cy="693935"/>
          </a:xfrm>
        </p:grpSpPr>
        <p:sp>
          <p:nvSpPr>
            <p:cNvPr id="9" name="Rectangle 8"/>
            <p:cNvSpPr/>
            <p:nvPr/>
          </p:nvSpPr>
          <p:spPr>
            <a:xfrm>
              <a:off x="542923" y="1849761"/>
              <a:ext cx="8058154" cy="693935"/>
            </a:xfrm>
            <a:prstGeom prst="rect">
              <a:avLst/>
            </a:prstGeom>
            <a:solidFill>
              <a:srgbClr val="F3ED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33045" y="2078222"/>
              <a:ext cx="7807571" cy="216109"/>
            </a:xfrm>
            <a:prstGeom prst="rect">
              <a:avLst/>
            </a:prstGeom>
            <a:solidFill>
              <a:srgbClr val="F3EDE7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sz="2400" dirty="0">
                  <a:solidFill>
                    <a:srgbClr val="323542"/>
                  </a:solidFill>
                </a:rPr>
                <a:t>Past Tense: Jasmine </a:t>
              </a:r>
              <a:r>
                <a:rPr lang="en-US" sz="2400" u="sng" dirty="0">
                  <a:solidFill>
                    <a:srgbClr val="323542"/>
                  </a:solidFill>
                </a:rPr>
                <a:t>swam</a:t>
              </a:r>
              <a:r>
                <a:rPr lang="en-US" sz="2400" dirty="0">
                  <a:solidFill>
                    <a:srgbClr val="323542"/>
                  </a:solidFill>
                </a:rPr>
                <a:t> forty laps yesterday.</a:t>
              </a:r>
            </a:p>
          </p:txBody>
        </p:sp>
      </p:grpSp>
      <p:grpSp>
        <p:nvGrpSpPr>
          <p:cNvPr id="5" name="Group 10"/>
          <p:cNvGrpSpPr/>
          <p:nvPr/>
        </p:nvGrpSpPr>
        <p:grpSpPr>
          <a:xfrm>
            <a:off x="2066923" y="3467968"/>
            <a:ext cx="8058154" cy="1482424"/>
            <a:chOff x="542923" y="1849761"/>
            <a:chExt cx="8058154" cy="693935"/>
          </a:xfrm>
        </p:grpSpPr>
        <p:sp>
          <p:nvSpPr>
            <p:cNvPr id="12" name="Rectangle 11"/>
            <p:cNvSpPr/>
            <p:nvPr/>
          </p:nvSpPr>
          <p:spPr>
            <a:xfrm>
              <a:off x="542923" y="1849761"/>
              <a:ext cx="8058154" cy="693935"/>
            </a:xfrm>
            <a:prstGeom prst="rect">
              <a:avLst/>
            </a:prstGeom>
            <a:solidFill>
              <a:srgbClr val="F3ED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33045" y="2078222"/>
              <a:ext cx="7807571" cy="216109"/>
            </a:xfrm>
            <a:prstGeom prst="rect">
              <a:avLst/>
            </a:prstGeom>
            <a:solidFill>
              <a:srgbClr val="F3EDE7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sz="2400" dirty="0">
                  <a:solidFill>
                    <a:srgbClr val="323542"/>
                  </a:solidFill>
                </a:rPr>
                <a:t>Present Tense: William </a:t>
              </a:r>
              <a:r>
                <a:rPr lang="en-US" sz="2400" u="sng" dirty="0">
                  <a:solidFill>
                    <a:srgbClr val="323542"/>
                  </a:solidFill>
                </a:rPr>
                <a:t>walks</a:t>
              </a:r>
              <a:r>
                <a:rPr lang="en-US" sz="2400" dirty="0">
                  <a:solidFill>
                    <a:srgbClr val="323542"/>
                  </a:solidFill>
                </a:rPr>
                <a:t> to school every Thursday.</a:t>
              </a:r>
            </a:p>
          </p:txBody>
        </p:sp>
      </p:grpSp>
      <p:sp>
        <p:nvSpPr>
          <p:cNvPr id="14" name="Rectangle 13"/>
          <p:cNvSpPr/>
          <p:nvPr/>
        </p:nvSpPr>
        <p:spPr>
          <a:xfrm>
            <a:off x="0" y="5642793"/>
            <a:ext cx="12192000" cy="121520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2133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524001" y="338445"/>
            <a:ext cx="9144001" cy="6332628"/>
            <a:chOff x="-1" y="463132"/>
            <a:chExt cx="9144001" cy="6332628"/>
          </a:xfrm>
        </p:grpSpPr>
        <p:sp>
          <p:nvSpPr>
            <p:cNvPr id="26" name="TextBox 25"/>
            <p:cNvSpPr txBox="1"/>
            <p:nvPr/>
          </p:nvSpPr>
          <p:spPr>
            <a:xfrm>
              <a:off x="-1" y="463132"/>
              <a:ext cx="91440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>
                  <a:solidFill>
                    <a:srgbClr val="323542"/>
                  </a:solidFill>
                  <a:latin typeface="Century Gothic" panose="020B0502020202020204" pitchFamily="34" charset="0"/>
                </a:rPr>
                <a:t>Future Tense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5477039" y="6241762"/>
              <a:ext cx="366696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>
                  <a:solidFill>
                    <a:schemeClr val="bg1"/>
                  </a:solidFill>
                  <a:latin typeface="Century Gothic" panose="020B0502020202020204" pitchFamily="34" charset="0"/>
                </a:rPr>
                <a:t>HAWKES</a:t>
              </a:r>
              <a:r>
                <a:rPr lang="en-US" sz="2800">
                  <a:solidFill>
                    <a:schemeClr val="bg1"/>
                  </a:solidFill>
                  <a:latin typeface="Century Gothic" panose="020B0502020202020204" pitchFamily="34" charset="0"/>
                </a:rPr>
                <a:t> LEARNING</a:t>
              </a:r>
            </a:p>
          </p:txBody>
        </p:sp>
      </p:grpSp>
      <p:cxnSp>
        <p:nvCxnSpPr>
          <p:cNvPr id="55" name="Straight Connector 54"/>
          <p:cNvCxnSpPr/>
          <p:nvPr/>
        </p:nvCxnSpPr>
        <p:spPr>
          <a:xfrm>
            <a:off x="1881188" y="1137908"/>
            <a:ext cx="8429625" cy="0"/>
          </a:xfrm>
          <a:prstGeom prst="line">
            <a:avLst/>
          </a:prstGeom>
          <a:ln w="12700">
            <a:solidFill>
              <a:srgbClr val="3235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7"/>
          <p:cNvGrpSpPr/>
          <p:nvPr/>
        </p:nvGrpSpPr>
        <p:grpSpPr>
          <a:xfrm>
            <a:off x="2066922" y="1815872"/>
            <a:ext cx="8058154" cy="3148959"/>
            <a:chOff x="542923" y="1849761"/>
            <a:chExt cx="8058154" cy="693935"/>
          </a:xfrm>
          <a:solidFill>
            <a:srgbClr val="386546"/>
          </a:solidFill>
        </p:grpSpPr>
        <p:sp>
          <p:nvSpPr>
            <p:cNvPr id="9" name="Rectangle 8"/>
            <p:cNvSpPr/>
            <p:nvPr/>
          </p:nvSpPr>
          <p:spPr>
            <a:xfrm>
              <a:off x="542923" y="1849761"/>
              <a:ext cx="8058154" cy="69393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33045" y="2130489"/>
              <a:ext cx="7807571" cy="111571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000" dirty="0">
                  <a:solidFill>
                    <a:schemeClr val="bg1"/>
                  </a:solidFill>
                </a:rPr>
                <a:t>Mr. </a:t>
              </a:r>
              <a:r>
                <a:rPr lang="en-US" sz="2000" dirty="0" err="1">
                  <a:solidFill>
                    <a:schemeClr val="bg1"/>
                  </a:solidFill>
                </a:rPr>
                <a:t>Mandervan</a:t>
              </a:r>
              <a:r>
                <a:rPr lang="en-US" sz="2000" dirty="0">
                  <a:solidFill>
                    <a:schemeClr val="bg1"/>
                  </a:solidFill>
                </a:rPr>
                <a:t> </a:t>
              </a:r>
              <a:r>
                <a:rPr lang="en-US" sz="2000" u="sng" dirty="0">
                  <a:solidFill>
                    <a:schemeClr val="bg1"/>
                  </a:solidFill>
                </a:rPr>
                <a:t>will teach </a:t>
              </a:r>
              <a:r>
                <a:rPr lang="en-US" sz="2000" dirty="0">
                  <a:solidFill>
                    <a:schemeClr val="bg1"/>
                  </a:solidFill>
                </a:rPr>
                <a:t>seven classes this weekend.</a:t>
              </a:r>
            </a:p>
          </p:txBody>
        </p:sp>
      </p:grpSp>
      <p:sp>
        <p:nvSpPr>
          <p:cNvPr id="11" name="Rectangle 10"/>
          <p:cNvSpPr/>
          <p:nvPr/>
        </p:nvSpPr>
        <p:spPr>
          <a:xfrm>
            <a:off x="0" y="5642793"/>
            <a:ext cx="12192000" cy="121520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4876800" y="2635045"/>
            <a:ext cx="484632" cy="604782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6763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524001" y="338445"/>
            <a:ext cx="9144001" cy="6332628"/>
            <a:chOff x="-1" y="463132"/>
            <a:chExt cx="9144001" cy="6332628"/>
          </a:xfrm>
        </p:grpSpPr>
        <p:sp>
          <p:nvSpPr>
            <p:cNvPr id="26" name="TextBox 25"/>
            <p:cNvSpPr txBox="1"/>
            <p:nvPr/>
          </p:nvSpPr>
          <p:spPr>
            <a:xfrm>
              <a:off x="-1" y="463132"/>
              <a:ext cx="91440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>
                  <a:solidFill>
                    <a:srgbClr val="323542"/>
                  </a:solidFill>
                  <a:latin typeface="Century Gothic" panose="020B0502020202020204" pitchFamily="34" charset="0"/>
                </a:rPr>
                <a:t>Adjectives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5477039" y="6241762"/>
              <a:ext cx="366696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>
                  <a:solidFill>
                    <a:schemeClr val="bg1"/>
                  </a:solidFill>
                  <a:latin typeface="Century Gothic" panose="020B0502020202020204" pitchFamily="34" charset="0"/>
                </a:rPr>
                <a:t>HAWKES</a:t>
              </a:r>
              <a:r>
                <a:rPr lang="en-US" sz="2800">
                  <a:solidFill>
                    <a:schemeClr val="bg1"/>
                  </a:solidFill>
                  <a:latin typeface="Century Gothic" panose="020B0502020202020204" pitchFamily="34" charset="0"/>
                </a:rPr>
                <a:t> LEARNING</a:t>
              </a:r>
            </a:p>
          </p:txBody>
        </p:sp>
      </p:grpSp>
      <p:cxnSp>
        <p:nvCxnSpPr>
          <p:cNvPr id="55" name="Straight Connector 54"/>
          <p:cNvCxnSpPr/>
          <p:nvPr/>
        </p:nvCxnSpPr>
        <p:spPr>
          <a:xfrm>
            <a:off x="1881189" y="1137908"/>
            <a:ext cx="8429625" cy="0"/>
          </a:xfrm>
          <a:prstGeom prst="line">
            <a:avLst/>
          </a:prstGeom>
          <a:ln w="12700">
            <a:solidFill>
              <a:srgbClr val="3235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7"/>
          <p:cNvGrpSpPr/>
          <p:nvPr/>
        </p:nvGrpSpPr>
        <p:grpSpPr>
          <a:xfrm>
            <a:off x="1881187" y="1612191"/>
            <a:ext cx="8429626" cy="3395744"/>
            <a:chOff x="365111" y="1821206"/>
            <a:chExt cx="8443024" cy="3298655"/>
          </a:xfrm>
        </p:grpSpPr>
        <p:grpSp>
          <p:nvGrpSpPr>
            <p:cNvPr id="5" name="Group 8"/>
            <p:cNvGrpSpPr/>
            <p:nvPr/>
          </p:nvGrpSpPr>
          <p:grpSpPr>
            <a:xfrm>
              <a:off x="365111" y="1821206"/>
              <a:ext cx="8443024" cy="3298655"/>
              <a:chOff x="365111" y="1821206"/>
              <a:chExt cx="8443024" cy="3298655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365111" y="1821206"/>
                <a:ext cx="4175761" cy="3298655"/>
              </a:xfrm>
              <a:prstGeom prst="rect">
                <a:avLst/>
              </a:prstGeom>
              <a:solidFill>
                <a:srgbClr val="C7D4C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4632374" y="1821206"/>
                <a:ext cx="4175761" cy="3298655"/>
              </a:xfrm>
              <a:prstGeom prst="rect">
                <a:avLst/>
              </a:prstGeom>
              <a:solidFill>
                <a:srgbClr val="C7D4C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80836" y="3026405"/>
                <a:ext cx="811575" cy="879143"/>
              </a:xfrm>
              <a:prstGeom prst="ellipse">
                <a:avLst/>
              </a:prstGeom>
              <a:solidFill>
                <a:srgbClr val="C7D4CB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solidFill>
                      <a:schemeClr val="tx1"/>
                    </a:solidFill>
                  </a:rPr>
                  <a:t>or</a:t>
                </a:r>
                <a:endParaRPr lang="en-US" sz="4800" b="1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748359" y="2835260"/>
              <a:ext cx="3325552" cy="10547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800" dirty="0"/>
                <a:t>Nouns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049554" y="2835260"/>
              <a:ext cx="3325552" cy="10547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800" dirty="0"/>
                <a:t>Pronouns</a:t>
              </a:r>
            </a:p>
          </p:txBody>
        </p:sp>
      </p:grpSp>
      <p:sp>
        <p:nvSpPr>
          <p:cNvPr id="14" name="Rectangle 13"/>
          <p:cNvSpPr/>
          <p:nvPr/>
        </p:nvSpPr>
        <p:spPr>
          <a:xfrm>
            <a:off x="0" y="5642793"/>
            <a:ext cx="12192000" cy="121520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839195" y="1413838"/>
            <a:ext cx="26709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Describe</a:t>
            </a:r>
          </a:p>
        </p:txBody>
      </p:sp>
    </p:spTree>
    <p:extLst>
      <p:ext uri="{BB962C8B-B14F-4D97-AF65-F5344CB8AC3E}">
        <p14:creationId xmlns:p14="http://schemas.microsoft.com/office/powerpoint/2010/main" val="23929559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524001" y="338445"/>
            <a:ext cx="9144001" cy="6332628"/>
            <a:chOff x="-1" y="463132"/>
            <a:chExt cx="9144001" cy="6332628"/>
          </a:xfrm>
        </p:grpSpPr>
        <p:sp>
          <p:nvSpPr>
            <p:cNvPr id="26" name="TextBox 25"/>
            <p:cNvSpPr txBox="1"/>
            <p:nvPr/>
          </p:nvSpPr>
          <p:spPr>
            <a:xfrm>
              <a:off x="-1" y="463132"/>
              <a:ext cx="91440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>
                  <a:solidFill>
                    <a:srgbClr val="323542"/>
                  </a:solidFill>
                  <a:latin typeface="Century Gothic" panose="020B0502020202020204" pitchFamily="34" charset="0"/>
                </a:rPr>
                <a:t>Adjectives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5477039" y="6241762"/>
              <a:ext cx="366696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>
                  <a:solidFill>
                    <a:schemeClr val="bg1"/>
                  </a:solidFill>
                  <a:latin typeface="Century Gothic" panose="020B0502020202020204" pitchFamily="34" charset="0"/>
                </a:rPr>
                <a:t>HAWKES</a:t>
              </a:r>
              <a:r>
                <a:rPr lang="en-US" sz="2800">
                  <a:solidFill>
                    <a:schemeClr val="bg1"/>
                  </a:solidFill>
                  <a:latin typeface="Century Gothic" panose="020B0502020202020204" pitchFamily="34" charset="0"/>
                </a:rPr>
                <a:t> LEARNING</a:t>
              </a:r>
            </a:p>
          </p:txBody>
        </p:sp>
      </p:grpSp>
      <p:cxnSp>
        <p:nvCxnSpPr>
          <p:cNvPr id="55" name="Straight Connector 54"/>
          <p:cNvCxnSpPr/>
          <p:nvPr/>
        </p:nvCxnSpPr>
        <p:spPr>
          <a:xfrm>
            <a:off x="1881188" y="1137908"/>
            <a:ext cx="8429625" cy="0"/>
          </a:xfrm>
          <a:prstGeom prst="line">
            <a:avLst/>
          </a:prstGeom>
          <a:ln w="12700">
            <a:solidFill>
              <a:srgbClr val="3235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7"/>
          <p:cNvGrpSpPr/>
          <p:nvPr/>
        </p:nvGrpSpPr>
        <p:grpSpPr>
          <a:xfrm>
            <a:off x="2066923" y="1849761"/>
            <a:ext cx="8058154" cy="1482424"/>
            <a:chOff x="542923" y="1849761"/>
            <a:chExt cx="8058154" cy="693935"/>
          </a:xfrm>
        </p:grpSpPr>
        <p:sp>
          <p:nvSpPr>
            <p:cNvPr id="9" name="Rectangle 8"/>
            <p:cNvSpPr/>
            <p:nvPr/>
          </p:nvSpPr>
          <p:spPr>
            <a:xfrm>
              <a:off x="542923" y="1849761"/>
              <a:ext cx="8058154" cy="693935"/>
            </a:xfrm>
            <a:prstGeom prst="rect">
              <a:avLst/>
            </a:prstGeom>
            <a:solidFill>
              <a:srgbClr val="F3ED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33045" y="1905335"/>
              <a:ext cx="7807571" cy="561884"/>
            </a:xfrm>
            <a:prstGeom prst="rect">
              <a:avLst/>
            </a:prstGeom>
            <a:solidFill>
              <a:srgbClr val="F3EDE7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sz="2400" dirty="0">
                  <a:solidFill>
                    <a:srgbClr val="323542"/>
                  </a:solidFill>
                </a:rPr>
                <a:t>Ana put on a pair of </a:t>
              </a:r>
              <a:r>
                <a:rPr lang="en-US" sz="2400" u="sng" dirty="0">
                  <a:solidFill>
                    <a:srgbClr val="323542"/>
                  </a:solidFill>
                </a:rPr>
                <a:t>green</a:t>
              </a:r>
              <a:r>
                <a:rPr lang="en-US" sz="2400" dirty="0">
                  <a:solidFill>
                    <a:srgbClr val="323542"/>
                  </a:solidFill>
                </a:rPr>
                <a:t> pants to shock her husband.</a:t>
              </a:r>
            </a:p>
            <a:p>
              <a:endParaRPr lang="en-US" sz="2400" dirty="0">
                <a:solidFill>
                  <a:srgbClr val="323542"/>
                </a:solidFill>
              </a:endParaRPr>
            </a:p>
            <a:p>
              <a:pPr algn="ctr"/>
              <a:r>
                <a:rPr lang="en-US" sz="2200" dirty="0">
                  <a:solidFill>
                    <a:srgbClr val="323542"/>
                  </a:solidFill>
                </a:rPr>
                <a:t>(describing the noun </a:t>
              </a:r>
              <a:r>
                <a:rPr lang="en-US" sz="2200" i="1" dirty="0">
                  <a:solidFill>
                    <a:srgbClr val="323542"/>
                  </a:solidFill>
                </a:rPr>
                <a:t>pants</a:t>
              </a:r>
              <a:r>
                <a:rPr lang="en-US" sz="2200" dirty="0">
                  <a:solidFill>
                    <a:srgbClr val="323542"/>
                  </a:solidFill>
                </a:rPr>
                <a:t>)</a:t>
              </a:r>
            </a:p>
          </p:txBody>
        </p:sp>
      </p:grpSp>
      <p:grpSp>
        <p:nvGrpSpPr>
          <p:cNvPr id="5" name="Group 10"/>
          <p:cNvGrpSpPr/>
          <p:nvPr/>
        </p:nvGrpSpPr>
        <p:grpSpPr>
          <a:xfrm>
            <a:off x="2066923" y="3467968"/>
            <a:ext cx="8058154" cy="1482424"/>
            <a:chOff x="542923" y="1849761"/>
            <a:chExt cx="8058154" cy="693935"/>
          </a:xfrm>
        </p:grpSpPr>
        <p:sp>
          <p:nvSpPr>
            <p:cNvPr id="12" name="Rectangle 11"/>
            <p:cNvSpPr/>
            <p:nvPr/>
          </p:nvSpPr>
          <p:spPr>
            <a:xfrm>
              <a:off x="542923" y="1849761"/>
              <a:ext cx="8058154" cy="693935"/>
            </a:xfrm>
            <a:prstGeom prst="rect">
              <a:avLst/>
            </a:prstGeom>
            <a:solidFill>
              <a:srgbClr val="F3ED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33045" y="1905335"/>
              <a:ext cx="7807571" cy="561884"/>
            </a:xfrm>
            <a:prstGeom prst="rect">
              <a:avLst/>
            </a:prstGeom>
            <a:solidFill>
              <a:srgbClr val="F3EDE7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sz="2400" dirty="0">
                  <a:solidFill>
                    <a:srgbClr val="323542"/>
                  </a:solidFill>
                </a:rPr>
                <a:t>He seems </a:t>
              </a:r>
              <a:r>
                <a:rPr lang="en-US" sz="2400" u="sng" dirty="0">
                  <a:solidFill>
                    <a:srgbClr val="323542"/>
                  </a:solidFill>
                </a:rPr>
                <a:t>intense</a:t>
              </a:r>
              <a:r>
                <a:rPr lang="en-US" sz="2400" dirty="0">
                  <a:solidFill>
                    <a:srgbClr val="323542"/>
                  </a:solidFill>
                </a:rPr>
                <a:t>.</a:t>
              </a:r>
            </a:p>
            <a:p>
              <a:endParaRPr lang="en-US" sz="2400" dirty="0">
                <a:solidFill>
                  <a:srgbClr val="323542"/>
                </a:solidFill>
              </a:endParaRPr>
            </a:p>
            <a:p>
              <a:pPr algn="ctr"/>
              <a:r>
                <a:rPr lang="en-US" sz="2200" dirty="0">
                  <a:solidFill>
                    <a:srgbClr val="323542"/>
                  </a:solidFill>
                </a:rPr>
                <a:t>(describing the pronoun </a:t>
              </a:r>
              <a:r>
                <a:rPr lang="en-US" sz="2200" i="1" dirty="0">
                  <a:solidFill>
                    <a:srgbClr val="323542"/>
                  </a:solidFill>
                </a:rPr>
                <a:t>he</a:t>
              </a:r>
              <a:r>
                <a:rPr lang="en-US" sz="2200" dirty="0">
                  <a:solidFill>
                    <a:srgbClr val="323542"/>
                  </a:solidFill>
                </a:rPr>
                <a:t>)</a:t>
              </a:r>
            </a:p>
          </p:txBody>
        </p:sp>
      </p:grpSp>
      <p:sp>
        <p:nvSpPr>
          <p:cNvPr id="14" name="Rectangle 13"/>
          <p:cNvSpPr/>
          <p:nvPr/>
        </p:nvSpPr>
        <p:spPr>
          <a:xfrm>
            <a:off x="0" y="5642793"/>
            <a:ext cx="12192000" cy="121520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213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524001" y="338445"/>
            <a:ext cx="9144001" cy="6332628"/>
            <a:chOff x="-1" y="463132"/>
            <a:chExt cx="9144001" cy="6332628"/>
          </a:xfrm>
        </p:grpSpPr>
        <p:sp>
          <p:nvSpPr>
            <p:cNvPr id="26" name="TextBox 25"/>
            <p:cNvSpPr txBox="1"/>
            <p:nvPr/>
          </p:nvSpPr>
          <p:spPr>
            <a:xfrm>
              <a:off x="-1" y="463132"/>
              <a:ext cx="91440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>
                  <a:solidFill>
                    <a:srgbClr val="323542"/>
                  </a:solidFill>
                  <a:latin typeface="Century Gothic" panose="020B0502020202020204" pitchFamily="34" charset="0"/>
                </a:rPr>
                <a:t>Strengthening Sentences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5477039" y="6241762"/>
              <a:ext cx="366696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>
                  <a:solidFill>
                    <a:schemeClr val="bg1"/>
                  </a:solidFill>
                  <a:latin typeface="Century Gothic" panose="020B0502020202020204" pitchFamily="34" charset="0"/>
                </a:rPr>
                <a:t>HAWKES</a:t>
              </a:r>
              <a:r>
                <a:rPr lang="en-US" sz="2800">
                  <a:solidFill>
                    <a:schemeClr val="bg1"/>
                  </a:solidFill>
                  <a:latin typeface="Century Gothic" panose="020B0502020202020204" pitchFamily="34" charset="0"/>
                </a:rPr>
                <a:t> LEARNING</a:t>
              </a:r>
            </a:p>
          </p:txBody>
        </p:sp>
      </p:grpSp>
      <p:cxnSp>
        <p:nvCxnSpPr>
          <p:cNvPr id="55" name="Straight Connector 54"/>
          <p:cNvCxnSpPr/>
          <p:nvPr/>
        </p:nvCxnSpPr>
        <p:spPr>
          <a:xfrm>
            <a:off x="1881188" y="1137908"/>
            <a:ext cx="8429625" cy="0"/>
          </a:xfrm>
          <a:prstGeom prst="line">
            <a:avLst/>
          </a:prstGeom>
          <a:ln w="12700">
            <a:solidFill>
              <a:srgbClr val="3235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7"/>
          <p:cNvGrpSpPr/>
          <p:nvPr/>
        </p:nvGrpSpPr>
        <p:grpSpPr>
          <a:xfrm>
            <a:off x="2066922" y="1580912"/>
            <a:ext cx="8058154" cy="806935"/>
            <a:chOff x="542923" y="1736761"/>
            <a:chExt cx="8058154" cy="806935"/>
          </a:xfrm>
          <a:solidFill>
            <a:srgbClr val="627981"/>
          </a:solidFill>
        </p:grpSpPr>
        <p:sp>
          <p:nvSpPr>
            <p:cNvPr id="9" name="Rectangle 8"/>
            <p:cNvSpPr/>
            <p:nvPr/>
          </p:nvSpPr>
          <p:spPr>
            <a:xfrm>
              <a:off x="542923" y="1736761"/>
              <a:ext cx="8058154" cy="80693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33045" y="1986221"/>
              <a:ext cx="7807571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Capitalization and Punctuation</a:t>
              </a:r>
            </a:p>
          </p:txBody>
        </p:sp>
      </p:grpSp>
      <p:grpSp>
        <p:nvGrpSpPr>
          <p:cNvPr id="5" name="Group 19"/>
          <p:cNvGrpSpPr/>
          <p:nvPr/>
        </p:nvGrpSpPr>
        <p:grpSpPr>
          <a:xfrm>
            <a:off x="2066922" y="2472264"/>
            <a:ext cx="8058154" cy="806935"/>
            <a:chOff x="542923" y="1736761"/>
            <a:chExt cx="8058154" cy="806935"/>
          </a:xfrm>
          <a:solidFill>
            <a:srgbClr val="627981"/>
          </a:solidFill>
        </p:grpSpPr>
        <p:sp>
          <p:nvSpPr>
            <p:cNvPr id="21" name="Rectangle 20"/>
            <p:cNvSpPr/>
            <p:nvPr/>
          </p:nvSpPr>
          <p:spPr>
            <a:xfrm>
              <a:off x="542923" y="1736761"/>
              <a:ext cx="8058154" cy="80693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33045" y="1986221"/>
              <a:ext cx="7807571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Parts of Speech</a:t>
              </a:r>
            </a:p>
          </p:txBody>
        </p:sp>
      </p:grpSp>
      <p:grpSp>
        <p:nvGrpSpPr>
          <p:cNvPr id="6" name="Group 22"/>
          <p:cNvGrpSpPr/>
          <p:nvPr/>
        </p:nvGrpSpPr>
        <p:grpSpPr>
          <a:xfrm>
            <a:off x="2066922" y="3361170"/>
            <a:ext cx="8058154" cy="806935"/>
            <a:chOff x="542923" y="1736761"/>
            <a:chExt cx="8058154" cy="806935"/>
          </a:xfrm>
          <a:solidFill>
            <a:srgbClr val="627981"/>
          </a:solidFill>
        </p:grpSpPr>
        <p:sp>
          <p:nvSpPr>
            <p:cNvPr id="24" name="Rectangle 23"/>
            <p:cNvSpPr/>
            <p:nvPr/>
          </p:nvSpPr>
          <p:spPr>
            <a:xfrm>
              <a:off x="542923" y="1736761"/>
              <a:ext cx="8058154" cy="80693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33045" y="1986221"/>
              <a:ext cx="7807571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Subject and Predicate</a:t>
              </a:r>
            </a:p>
          </p:txBody>
        </p:sp>
      </p:grpSp>
      <p:grpSp>
        <p:nvGrpSpPr>
          <p:cNvPr id="7" name="Group 26"/>
          <p:cNvGrpSpPr/>
          <p:nvPr/>
        </p:nvGrpSpPr>
        <p:grpSpPr>
          <a:xfrm>
            <a:off x="2066922" y="4250116"/>
            <a:ext cx="8058154" cy="806935"/>
            <a:chOff x="542923" y="1736761"/>
            <a:chExt cx="8058154" cy="806935"/>
          </a:xfrm>
          <a:solidFill>
            <a:srgbClr val="627981"/>
          </a:solidFill>
        </p:grpSpPr>
        <p:sp>
          <p:nvSpPr>
            <p:cNvPr id="28" name="Rectangle 27"/>
            <p:cNvSpPr/>
            <p:nvPr/>
          </p:nvSpPr>
          <p:spPr>
            <a:xfrm>
              <a:off x="542923" y="1736761"/>
              <a:ext cx="8058154" cy="80693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33045" y="1986221"/>
              <a:ext cx="7807571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Complete Thought</a:t>
              </a:r>
            </a:p>
          </p:txBody>
        </p:sp>
      </p:grpSp>
      <p:sp>
        <p:nvSpPr>
          <p:cNvPr id="19" name="Rectangle 18"/>
          <p:cNvSpPr/>
          <p:nvPr/>
        </p:nvSpPr>
        <p:spPr>
          <a:xfrm>
            <a:off x="0" y="5642793"/>
            <a:ext cx="12192000" cy="121520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6141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524001" y="338445"/>
            <a:ext cx="9144001" cy="6332628"/>
            <a:chOff x="-1" y="463132"/>
            <a:chExt cx="9144001" cy="6332628"/>
          </a:xfrm>
        </p:grpSpPr>
        <p:sp>
          <p:nvSpPr>
            <p:cNvPr id="26" name="TextBox 25"/>
            <p:cNvSpPr txBox="1"/>
            <p:nvPr/>
          </p:nvSpPr>
          <p:spPr>
            <a:xfrm>
              <a:off x="-1" y="463132"/>
              <a:ext cx="91440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>
                  <a:solidFill>
                    <a:srgbClr val="323542"/>
                  </a:solidFill>
                  <a:latin typeface="Century Gothic" panose="020B0502020202020204" pitchFamily="34" charset="0"/>
                </a:rPr>
                <a:t>Adverbs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5477039" y="6241762"/>
              <a:ext cx="366696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>
                  <a:solidFill>
                    <a:schemeClr val="bg1"/>
                  </a:solidFill>
                  <a:latin typeface="Century Gothic" panose="020B0502020202020204" pitchFamily="34" charset="0"/>
                </a:rPr>
                <a:t>HAWKES</a:t>
              </a:r>
              <a:r>
                <a:rPr lang="en-US" sz="2800">
                  <a:solidFill>
                    <a:schemeClr val="bg1"/>
                  </a:solidFill>
                  <a:latin typeface="Century Gothic" panose="020B0502020202020204" pitchFamily="34" charset="0"/>
                </a:rPr>
                <a:t> LEARNING</a:t>
              </a:r>
            </a:p>
          </p:txBody>
        </p:sp>
      </p:grpSp>
      <p:cxnSp>
        <p:nvCxnSpPr>
          <p:cNvPr id="55" name="Straight Connector 54"/>
          <p:cNvCxnSpPr/>
          <p:nvPr/>
        </p:nvCxnSpPr>
        <p:spPr>
          <a:xfrm>
            <a:off x="1881188" y="1137908"/>
            <a:ext cx="8429625" cy="0"/>
          </a:xfrm>
          <a:prstGeom prst="line">
            <a:avLst/>
          </a:prstGeom>
          <a:ln w="12700">
            <a:solidFill>
              <a:srgbClr val="3235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2673291" y="2617270"/>
            <a:ext cx="6845412" cy="1623460"/>
            <a:chOff x="2673291" y="1612192"/>
            <a:chExt cx="6845412" cy="1623460"/>
          </a:xfrm>
        </p:grpSpPr>
        <p:grpSp>
          <p:nvGrpSpPr>
            <p:cNvPr id="4" name="Group 7"/>
            <p:cNvGrpSpPr/>
            <p:nvPr/>
          </p:nvGrpSpPr>
          <p:grpSpPr>
            <a:xfrm>
              <a:off x="2673291" y="1617739"/>
              <a:ext cx="2080340" cy="1617913"/>
              <a:chOff x="1149291" y="1753237"/>
              <a:chExt cx="2080340" cy="1617913"/>
            </a:xfrm>
            <a:solidFill>
              <a:srgbClr val="627981"/>
            </a:solidFill>
          </p:grpSpPr>
          <p:sp>
            <p:nvSpPr>
              <p:cNvPr id="9" name="Rectangle 8"/>
              <p:cNvSpPr/>
              <p:nvPr/>
            </p:nvSpPr>
            <p:spPr>
              <a:xfrm>
                <a:off x="1149291" y="1753237"/>
                <a:ext cx="2080340" cy="161791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357203" y="2282789"/>
                <a:ext cx="1664514" cy="547714"/>
              </a:xfrm>
              <a:prstGeom prst="rect">
                <a:avLst/>
              </a:prstGeom>
              <a:grpFill/>
            </p:spPr>
            <p:txBody>
              <a:bodyPr wrap="square" rtlCol="0" anchor="ctr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200" dirty="0">
                    <a:solidFill>
                      <a:schemeClr val="bg1"/>
                    </a:solidFill>
                  </a:rPr>
                  <a:t>Verbs</a:t>
                </a:r>
              </a:p>
            </p:txBody>
          </p:sp>
        </p:grpSp>
        <p:grpSp>
          <p:nvGrpSpPr>
            <p:cNvPr id="5" name="Group 10"/>
            <p:cNvGrpSpPr/>
            <p:nvPr/>
          </p:nvGrpSpPr>
          <p:grpSpPr>
            <a:xfrm>
              <a:off x="7438363" y="1612192"/>
              <a:ext cx="2080340" cy="1617913"/>
              <a:chOff x="5914363" y="1747690"/>
              <a:chExt cx="2080340" cy="1617913"/>
            </a:xfrm>
            <a:solidFill>
              <a:srgbClr val="627981"/>
            </a:solidFill>
          </p:grpSpPr>
          <p:sp>
            <p:nvSpPr>
              <p:cNvPr id="12" name="Rectangle 11"/>
              <p:cNvSpPr/>
              <p:nvPr/>
            </p:nvSpPr>
            <p:spPr>
              <a:xfrm>
                <a:off x="5914363" y="1747690"/>
                <a:ext cx="2080340" cy="161791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6122276" y="2023592"/>
                <a:ext cx="1664514" cy="1055545"/>
              </a:xfrm>
              <a:prstGeom prst="rect">
                <a:avLst/>
              </a:prstGeom>
              <a:grpFill/>
            </p:spPr>
            <p:txBody>
              <a:bodyPr wrap="square" rtlCol="0" anchor="ctr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200" dirty="0">
                    <a:solidFill>
                      <a:schemeClr val="bg1"/>
                    </a:solidFill>
                  </a:rPr>
                  <a:t>Other Adverbs</a:t>
                </a:r>
              </a:p>
            </p:txBody>
          </p:sp>
        </p:grpSp>
        <p:grpSp>
          <p:nvGrpSpPr>
            <p:cNvPr id="11" name="Group 22"/>
            <p:cNvGrpSpPr/>
            <p:nvPr/>
          </p:nvGrpSpPr>
          <p:grpSpPr>
            <a:xfrm>
              <a:off x="5055827" y="1612192"/>
              <a:ext cx="2080340" cy="1617913"/>
              <a:chOff x="3531827" y="1747690"/>
              <a:chExt cx="2080340" cy="1617913"/>
            </a:xfrm>
            <a:solidFill>
              <a:srgbClr val="627981"/>
            </a:solidFill>
          </p:grpSpPr>
          <p:sp>
            <p:nvSpPr>
              <p:cNvPr id="24" name="Rectangle 23"/>
              <p:cNvSpPr/>
              <p:nvPr/>
            </p:nvSpPr>
            <p:spPr>
              <a:xfrm>
                <a:off x="3531827" y="1747690"/>
                <a:ext cx="2080340" cy="161791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3739740" y="2277507"/>
                <a:ext cx="1664514" cy="547714"/>
              </a:xfrm>
              <a:prstGeom prst="rect">
                <a:avLst/>
              </a:prstGeom>
              <a:grpFill/>
            </p:spPr>
            <p:txBody>
              <a:bodyPr wrap="square" rtlCol="0" anchor="ctr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200" dirty="0">
                    <a:solidFill>
                      <a:schemeClr val="bg1"/>
                    </a:solidFill>
                  </a:rPr>
                  <a:t>Adjectives</a:t>
                </a:r>
              </a:p>
            </p:txBody>
          </p:sp>
        </p:grpSp>
      </p:grpSp>
      <p:sp>
        <p:nvSpPr>
          <p:cNvPr id="27" name="Rectangle 26"/>
          <p:cNvSpPr/>
          <p:nvPr/>
        </p:nvSpPr>
        <p:spPr>
          <a:xfrm>
            <a:off x="0" y="5642793"/>
            <a:ext cx="12192000" cy="121520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839195" y="1413838"/>
            <a:ext cx="26709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Describe</a:t>
            </a:r>
          </a:p>
        </p:txBody>
      </p:sp>
    </p:spTree>
    <p:extLst>
      <p:ext uri="{BB962C8B-B14F-4D97-AF65-F5344CB8AC3E}">
        <p14:creationId xmlns:p14="http://schemas.microsoft.com/office/powerpoint/2010/main" val="15266281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524001" y="338445"/>
            <a:ext cx="9144001" cy="6332628"/>
            <a:chOff x="-1" y="463132"/>
            <a:chExt cx="9144001" cy="6332628"/>
          </a:xfrm>
        </p:grpSpPr>
        <p:sp>
          <p:nvSpPr>
            <p:cNvPr id="26" name="TextBox 25"/>
            <p:cNvSpPr txBox="1"/>
            <p:nvPr/>
          </p:nvSpPr>
          <p:spPr>
            <a:xfrm>
              <a:off x="-1" y="463132"/>
              <a:ext cx="91440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>
                  <a:solidFill>
                    <a:srgbClr val="323542"/>
                  </a:solidFill>
                  <a:latin typeface="Century Gothic" panose="020B0502020202020204" pitchFamily="34" charset="0"/>
                </a:rPr>
                <a:t>Adverbs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5477039" y="6241762"/>
              <a:ext cx="366696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>
                  <a:solidFill>
                    <a:schemeClr val="bg1"/>
                  </a:solidFill>
                  <a:latin typeface="Century Gothic" panose="020B0502020202020204" pitchFamily="34" charset="0"/>
                </a:rPr>
                <a:t>HAWKES</a:t>
              </a:r>
              <a:r>
                <a:rPr lang="en-US" sz="2800">
                  <a:solidFill>
                    <a:schemeClr val="bg1"/>
                  </a:solidFill>
                  <a:latin typeface="Century Gothic" panose="020B0502020202020204" pitchFamily="34" charset="0"/>
                </a:rPr>
                <a:t> LEARNING</a:t>
              </a:r>
            </a:p>
          </p:txBody>
        </p:sp>
      </p:grpSp>
      <p:cxnSp>
        <p:nvCxnSpPr>
          <p:cNvPr id="55" name="Straight Connector 54"/>
          <p:cNvCxnSpPr/>
          <p:nvPr/>
        </p:nvCxnSpPr>
        <p:spPr>
          <a:xfrm>
            <a:off x="1881188" y="1137908"/>
            <a:ext cx="8429625" cy="0"/>
          </a:xfrm>
          <a:prstGeom prst="line">
            <a:avLst/>
          </a:prstGeom>
          <a:ln w="12700">
            <a:solidFill>
              <a:srgbClr val="3235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7"/>
          <p:cNvGrpSpPr/>
          <p:nvPr/>
        </p:nvGrpSpPr>
        <p:grpSpPr>
          <a:xfrm>
            <a:off x="2066923" y="1849761"/>
            <a:ext cx="8058154" cy="1482424"/>
            <a:chOff x="542923" y="1849761"/>
            <a:chExt cx="8058154" cy="693935"/>
          </a:xfrm>
        </p:grpSpPr>
        <p:sp>
          <p:nvSpPr>
            <p:cNvPr id="9" name="Rectangle 8"/>
            <p:cNvSpPr/>
            <p:nvPr/>
          </p:nvSpPr>
          <p:spPr>
            <a:xfrm>
              <a:off x="542923" y="1849761"/>
              <a:ext cx="8058154" cy="693935"/>
            </a:xfrm>
            <a:prstGeom prst="rect">
              <a:avLst/>
            </a:prstGeom>
            <a:solidFill>
              <a:srgbClr val="C7D4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33045" y="1905335"/>
              <a:ext cx="7807571" cy="561884"/>
            </a:xfrm>
            <a:prstGeom prst="rect">
              <a:avLst/>
            </a:prstGeom>
            <a:solidFill>
              <a:srgbClr val="C7D4CB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sz="2400" dirty="0">
                  <a:solidFill>
                    <a:srgbClr val="323542"/>
                  </a:solidFill>
                </a:rPr>
                <a:t>Russell </a:t>
              </a:r>
              <a:r>
                <a:rPr lang="en-US" sz="2400" u="sng" dirty="0">
                  <a:solidFill>
                    <a:srgbClr val="323542"/>
                  </a:solidFill>
                </a:rPr>
                <a:t>reluctantly</a:t>
              </a:r>
              <a:r>
                <a:rPr lang="en-US" sz="2400" dirty="0">
                  <a:solidFill>
                    <a:srgbClr val="323542"/>
                  </a:solidFill>
                </a:rPr>
                <a:t> turned the channel.</a:t>
              </a:r>
            </a:p>
            <a:p>
              <a:endParaRPr lang="en-US" sz="2400" dirty="0">
                <a:solidFill>
                  <a:srgbClr val="323542"/>
                </a:solidFill>
              </a:endParaRPr>
            </a:p>
            <a:p>
              <a:pPr algn="ctr"/>
              <a:r>
                <a:rPr lang="en-US" sz="2200" dirty="0">
                  <a:solidFill>
                    <a:srgbClr val="323542"/>
                  </a:solidFill>
                </a:rPr>
                <a:t>(describing the verb </a:t>
              </a:r>
              <a:r>
                <a:rPr lang="en-US" sz="2200" i="1" dirty="0">
                  <a:solidFill>
                    <a:srgbClr val="323542"/>
                  </a:solidFill>
                </a:rPr>
                <a:t>turned</a:t>
              </a:r>
              <a:r>
                <a:rPr lang="en-US" sz="2200" dirty="0">
                  <a:solidFill>
                    <a:srgbClr val="323542"/>
                  </a:solidFill>
                </a:rPr>
                <a:t>)</a:t>
              </a:r>
            </a:p>
          </p:txBody>
        </p:sp>
      </p:grpSp>
      <p:grpSp>
        <p:nvGrpSpPr>
          <p:cNvPr id="5" name="Group 10"/>
          <p:cNvGrpSpPr/>
          <p:nvPr/>
        </p:nvGrpSpPr>
        <p:grpSpPr>
          <a:xfrm>
            <a:off x="2066923" y="3467968"/>
            <a:ext cx="8058154" cy="1482424"/>
            <a:chOff x="542923" y="1849761"/>
            <a:chExt cx="8058154" cy="693935"/>
          </a:xfrm>
          <a:solidFill>
            <a:srgbClr val="C7D4CB"/>
          </a:solidFill>
        </p:grpSpPr>
        <p:sp>
          <p:nvSpPr>
            <p:cNvPr id="12" name="Rectangle 11"/>
            <p:cNvSpPr/>
            <p:nvPr/>
          </p:nvSpPr>
          <p:spPr>
            <a:xfrm>
              <a:off x="542923" y="1849761"/>
              <a:ext cx="8058154" cy="69393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33045" y="1912539"/>
              <a:ext cx="7807571" cy="547477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US" sz="2400" dirty="0">
                  <a:solidFill>
                    <a:srgbClr val="323542"/>
                  </a:solidFill>
                </a:rPr>
                <a:t>Bill ate </a:t>
              </a:r>
              <a:r>
                <a:rPr lang="en-US" sz="2400" u="sng" dirty="0">
                  <a:solidFill>
                    <a:srgbClr val="323542"/>
                  </a:solidFill>
                </a:rPr>
                <a:t>far</a:t>
              </a:r>
              <a:r>
                <a:rPr lang="en-US" sz="2400" dirty="0">
                  <a:solidFill>
                    <a:srgbClr val="323542"/>
                  </a:solidFill>
                </a:rPr>
                <a:t> </a:t>
              </a:r>
              <a:r>
                <a:rPr lang="en-US" sz="2400" u="sng" dirty="0">
                  <a:solidFill>
                    <a:srgbClr val="323542"/>
                  </a:solidFill>
                </a:rPr>
                <a:t>too</a:t>
              </a:r>
              <a:r>
                <a:rPr lang="en-US" sz="2400" dirty="0">
                  <a:solidFill>
                    <a:srgbClr val="323542"/>
                  </a:solidFill>
                </a:rPr>
                <a:t> many tacos.</a:t>
              </a:r>
            </a:p>
            <a:p>
              <a:endParaRPr lang="en-US" sz="2400" dirty="0">
                <a:solidFill>
                  <a:srgbClr val="323542"/>
                </a:solidFill>
              </a:endParaRPr>
            </a:p>
            <a:p>
              <a:pPr algn="ctr"/>
              <a:r>
                <a:rPr lang="en-US" sz="2200" dirty="0">
                  <a:solidFill>
                    <a:srgbClr val="323542"/>
                  </a:solidFill>
                </a:rPr>
                <a:t>(</a:t>
              </a:r>
              <a:r>
                <a:rPr lang="en-US" sz="2200" i="1" dirty="0">
                  <a:solidFill>
                    <a:srgbClr val="323542"/>
                  </a:solidFill>
                </a:rPr>
                <a:t>far</a:t>
              </a:r>
              <a:r>
                <a:rPr lang="en-US" sz="2200" dirty="0">
                  <a:solidFill>
                    <a:srgbClr val="323542"/>
                  </a:solidFill>
                </a:rPr>
                <a:t> modifies the adverb </a:t>
              </a:r>
              <a:r>
                <a:rPr lang="en-US" sz="2200" i="1" dirty="0">
                  <a:solidFill>
                    <a:srgbClr val="323542"/>
                  </a:solidFill>
                </a:rPr>
                <a:t>too</a:t>
              </a:r>
              <a:r>
                <a:rPr lang="en-US" sz="2200" dirty="0">
                  <a:solidFill>
                    <a:srgbClr val="323542"/>
                  </a:solidFill>
                </a:rPr>
                <a:t> which describes the adjective </a:t>
              </a:r>
              <a:r>
                <a:rPr lang="en-US" sz="2200" i="1" dirty="0">
                  <a:solidFill>
                    <a:srgbClr val="323542"/>
                  </a:solidFill>
                </a:rPr>
                <a:t>many</a:t>
              </a:r>
              <a:r>
                <a:rPr lang="en-US" sz="2200" dirty="0">
                  <a:solidFill>
                    <a:srgbClr val="323542"/>
                  </a:solidFill>
                </a:rPr>
                <a:t>)</a:t>
              </a:r>
            </a:p>
          </p:txBody>
        </p:sp>
      </p:grpSp>
      <p:sp>
        <p:nvSpPr>
          <p:cNvPr id="14" name="Rectangle 13"/>
          <p:cNvSpPr/>
          <p:nvPr/>
        </p:nvSpPr>
        <p:spPr>
          <a:xfrm>
            <a:off x="0" y="5642793"/>
            <a:ext cx="12192000" cy="121520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2133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524001" y="338445"/>
            <a:ext cx="9144001" cy="6332628"/>
            <a:chOff x="-1" y="463132"/>
            <a:chExt cx="9144001" cy="6332628"/>
          </a:xfrm>
        </p:grpSpPr>
        <p:sp>
          <p:nvSpPr>
            <p:cNvPr id="26" name="TextBox 25"/>
            <p:cNvSpPr txBox="1"/>
            <p:nvPr/>
          </p:nvSpPr>
          <p:spPr>
            <a:xfrm>
              <a:off x="-1" y="463132"/>
              <a:ext cx="91440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>
                  <a:solidFill>
                    <a:srgbClr val="323542"/>
                  </a:solidFill>
                  <a:latin typeface="Century Gothic" panose="020B0502020202020204" pitchFamily="34" charset="0"/>
                </a:rPr>
                <a:t>Interjections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5477039" y="6241762"/>
              <a:ext cx="366696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>
                  <a:solidFill>
                    <a:schemeClr val="bg1"/>
                  </a:solidFill>
                  <a:latin typeface="Century Gothic" panose="020B0502020202020204" pitchFamily="34" charset="0"/>
                </a:rPr>
                <a:t>HAWKES</a:t>
              </a:r>
              <a:r>
                <a:rPr lang="en-US" sz="2800">
                  <a:solidFill>
                    <a:schemeClr val="bg1"/>
                  </a:solidFill>
                  <a:latin typeface="Century Gothic" panose="020B0502020202020204" pitchFamily="34" charset="0"/>
                </a:rPr>
                <a:t> LEARNING</a:t>
              </a:r>
            </a:p>
          </p:txBody>
        </p:sp>
      </p:grpSp>
      <p:cxnSp>
        <p:nvCxnSpPr>
          <p:cNvPr id="55" name="Straight Connector 54"/>
          <p:cNvCxnSpPr/>
          <p:nvPr/>
        </p:nvCxnSpPr>
        <p:spPr>
          <a:xfrm>
            <a:off x="1881189" y="1137908"/>
            <a:ext cx="8429625" cy="0"/>
          </a:xfrm>
          <a:prstGeom prst="line">
            <a:avLst/>
          </a:prstGeom>
          <a:ln w="12700">
            <a:solidFill>
              <a:srgbClr val="3235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7"/>
          <p:cNvGrpSpPr/>
          <p:nvPr/>
        </p:nvGrpSpPr>
        <p:grpSpPr>
          <a:xfrm>
            <a:off x="1881187" y="1612191"/>
            <a:ext cx="8429626" cy="3395744"/>
            <a:chOff x="365111" y="1821206"/>
            <a:chExt cx="8443024" cy="3298655"/>
          </a:xfrm>
        </p:grpSpPr>
        <p:grpSp>
          <p:nvGrpSpPr>
            <p:cNvPr id="5" name="Group 8"/>
            <p:cNvGrpSpPr/>
            <p:nvPr/>
          </p:nvGrpSpPr>
          <p:grpSpPr>
            <a:xfrm>
              <a:off x="365111" y="1821206"/>
              <a:ext cx="8443024" cy="3298655"/>
              <a:chOff x="365111" y="1821206"/>
              <a:chExt cx="8443024" cy="3298655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365111" y="1821206"/>
                <a:ext cx="4175761" cy="3298655"/>
              </a:xfrm>
              <a:prstGeom prst="rect">
                <a:avLst/>
              </a:prstGeom>
              <a:solidFill>
                <a:srgbClr val="C7D4C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4632374" y="1821206"/>
                <a:ext cx="4175761" cy="3298655"/>
              </a:xfrm>
              <a:prstGeom prst="rect">
                <a:avLst/>
              </a:prstGeom>
              <a:solidFill>
                <a:srgbClr val="C7D4C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80836" y="3026405"/>
                <a:ext cx="811575" cy="879143"/>
              </a:xfrm>
              <a:prstGeom prst="ellipse">
                <a:avLst/>
              </a:prstGeom>
              <a:solidFill>
                <a:srgbClr val="C7D4CB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solidFill>
                      <a:schemeClr val="tx1"/>
                    </a:solidFill>
                  </a:rPr>
                  <a:t>or</a:t>
                </a:r>
                <a:endParaRPr lang="en-US" sz="4800" b="1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748359" y="2835260"/>
              <a:ext cx="3325552" cy="10547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800" dirty="0"/>
                <a:t>Emphasis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049554" y="2835260"/>
              <a:ext cx="3325552" cy="10547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800" dirty="0"/>
                <a:t>Emotion</a:t>
              </a:r>
            </a:p>
          </p:txBody>
        </p:sp>
      </p:grpSp>
      <p:sp>
        <p:nvSpPr>
          <p:cNvPr id="14" name="Rectangle 13"/>
          <p:cNvSpPr/>
          <p:nvPr/>
        </p:nvSpPr>
        <p:spPr>
          <a:xfrm>
            <a:off x="0" y="5642793"/>
            <a:ext cx="12192000" cy="121520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9559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524001" y="338445"/>
            <a:ext cx="9144001" cy="6332628"/>
            <a:chOff x="-1" y="463132"/>
            <a:chExt cx="9144001" cy="6332628"/>
          </a:xfrm>
        </p:grpSpPr>
        <p:sp>
          <p:nvSpPr>
            <p:cNvPr id="26" name="TextBox 25"/>
            <p:cNvSpPr txBox="1"/>
            <p:nvPr/>
          </p:nvSpPr>
          <p:spPr>
            <a:xfrm>
              <a:off x="-1" y="463132"/>
              <a:ext cx="91440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>
                  <a:solidFill>
                    <a:srgbClr val="323542"/>
                  </a:solidFill>
                  <a:latin typeface="Century Gothic" panose="020B0502020202020204" pitchFamily="34" charset="0"/>
                </a:rPr>
                <a:t>Interjections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5477039" y="6241762"/>
              <a:ext cx="366696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>
                  <a:solidFill>
                    <a:schemeClr val="bg1"/>
                  </a:solidFill>
                  <a:latin typeface="Century Gothic" panose="020B0502020202020204" pitchFamily="34" charset="0"/>
                </a:rPr>
                <a:t>HAWKES</a:t>
              </a:r>
              <a:r>
                <a:rPr lang="en-US" sz="2800">
                  <a:solidFill>
                    <a:schemeClr val="bg1"/>
                  </a:solidFill>
                  <a:latin typeface="Century Gothic" panose="020B0502020202020204" pitchFamily="34" charset="0"/>
                </a:rPr>
                <a:t> LEARNING</a:t>
              </a:r>
            </a:p>
          </p:txBody>
        </p:sp>
      </p:grpSp>
      <p:cxnSp>
        <p:nvCxnSpPr>
          <p:cNvPr id="55" name="Straight Connector 54"/>
          <p:cNvCxnSpPr/>
          <p:nvPr/>
        </p:nvCxnSpPr>
        <p:spPr>
          <a:xfrm>
            <a:off x="1881188" y="1137908"/>
            <a:ext cx="8429625" cy="0"/>
          </a:xfrm>
          <a:prstGeom prst="line">
            <a:avLst/>
          </a:prstGeom>
          <a:ln w="12700">
            <a:solidFill>
              <a:srgbClr val="3235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7"/>
          <p:cNvGrpSpPr/>
          <p:nvPr/>
        </p:nvGrpSpPr>
        <p:grpSpPr>
          <a:xfrm>
            <a:off x="2066923" y="1849761"/>
            <a:ext cx="8058154" cy="1482424"/>
            <a:chOff x="542923" y="1849761"/>
            <a:chExt cx="8058154" cy="693935"/>
          </a:xfrm>
        </p:grpSpPr>
        <p:sp>
          <p:nvSpPr>
            <p:cNvPr id="9" name="Rectangle 8"/>
            <p:cNvSpPr/>
            <p:nvPr/>
          </p:nvSpPr>
          <p:spPr>
            <a:xfrm>
              <a:off x="542923" y="1849761"/>
              <a:ext cx="8058154" cy="693935"/>
            </a:xfrm>
            <a:prstGeom prst="rect">
              <a:avLst/>
            </a:prstGeom>
            <a:solidFill>
              <a:srgbClr val="F3ED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33045" y="1905335"/>
              <a:ext cx="7807571" cy="561884"/>
            </a:xfrm>
            <a:prstGeom prst="rect">
              <a:avLst/>
            </a:prstGeom>
            <a:solidFill>
              <a:srgbClr val="F3EDE7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sz="2400" dirty="0">
                  <a:solidFill>
                    <a:srgbClr val="323542"/>
                  </a:solidFill>
                </a:rPr>
                <a:t>Hi Mr. Jones,</a:t>
              </a:r>
            </a:p>
            <a:p>
              <a:endParaRPr lang="en-US" sz="2400" dirty="0">
                <a:solidFill>
                  <a:srgbClr val="323542"/>
                </a:solidFill>
              </a:endParaRPr>
            </a:p>
            <a:p>
              <a:pPr algn="ctr"/>
              <a:r>
                <a:rPr lang="en-US" sz="2400" dirty="0">
                  <a:solidFill>
                    <a:srgbClr val="323542"/>
                  </a:solidFill>
                </a:rPr>
                <a:t>(greeting)</a:t>
              </a:r>
            </a:p>
          </p:txBody>
        </p:sp>
      </p:grpSp>
      <p:grpSp>
        <p:nvGrpSpPr>
          <p:cNvPr id="5" name="Group 10"/>
          <p:cNvGrpSpPr/>
          <p:nvPr/>
        </p:nvGrpSpPr>
        <p:grpSpPr>
          <a:xfrm>
            <a:off x="2066923" y="3467968"/>
            <a:ext cx="8058154" cy="1482424"/>
            <a:chOff x="542923" y="1849761"/>
            <a:chExt cx="8058154" cy="693935"/>
          </a:xfrm>
        </p:grpSpPr>
        <p:sp>
          <p:nvSpPr>
            <p:cNvPr id="12" name="Rectangle 11"/>
            <p:cNvSpPr/>
            <p:nvPr/>
          </p:nvSpPr>
          <p:spPr>
            <a:xfrm>
              <a:off x="542923" y="1849761"/>
              <a:ext cx="8058154" cy="693935"/>
            </a:xfrm>
            <a:prstGeom prst="rect">
              <a:avLst/>
            </a:prstGeom>
            <a:solidFill>
              <a:srgbClr val="F3ED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33045" y="1905335"/>
              <a:ext cx="7807571" cy="561884"/>
            </a:xfrm>
            <a:prstGeom prst="rect">
              <a:avLst/>
            </a:prstGeom>
            <a:solidFill>
              <a:srgbClr val="F3EDE7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sz="2400" dirty="0">
                  <a:solidFill>
                    <a:srgbClr val="323542"/>
                  </a:solidFill>
                </a:rPr>
                <a:t>Wow!</a:t>
              </a:r>
            </a:p>
            <a:p>
              <a:endParaRPr lang="en-US" sz="2400" dirty="0">
                <a:solidFill>
                  <a:srgbClr val="323542"/>
                </a:solidFill>
              </a:endParaRPr>
            </a:p>
            <a:p>
              <a:pPr algn="ctr"/>
              <a:r>
                <a:rPr lang="en-US" sz="2400" dirty="0">
                  <a:solidFill>
                    <a:srgbClr val="323542"/>
                  </a:solidFill>
                </a:rPr>
                <a:t>(emphasizes surprise)</a:t>
              </a:r>
            </a:p>
          </p:txBody>
        </p:sp>
      </p:grpSp>
      <p:sp>
        <p:nvSpPr>
          <p:cNvPr id="14" name="Rectangle 13"/>
          <p:cNvSpPr/>
          <p:nvPr/>
        </p:nvSpPr>
        <p:spPr>
          <a:xfrm>
            <a:off x="0" y="5642793"/>
            <a:ext cx="12192000" cy="121520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2133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524001" y="338445"/>
            <a:ext cx="9144001" cy="6332628"/>
            <a:chOff x="-1" y="463132"/>
            <a:chExt cx="9144001" cy="6332628"/>
          </a:xfrm>
        </p:grpSpPr>
        <p:sp>
          <p:nvSpPr>
            <p:cNvPr id="26" name="TextBox 25"/>
            <p:cNvSpPr txBox="1"/>
            <p:nvPr/>
          </p:nvSpPr>
          <p:spPr>
            <a:xfrm>
              <a:off x="-1" y="463132"/>
              <a:ext cx="91440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>
                  <a:solidFill>
                    <a:srgbClr val="323542"/>
                  </a:solidFill>
                  <a:latin typeface="Century Gothic" panose="020B0502020202020204" pitchFamily="34" charset="0"/>
                </a:rPr>
                <a:t>Interjections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5477039" y="6241762"/>
              <a:ext cx="366696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>
                  <a:solidFill>
                    <a:schemeClr val="bg1"/>
                  </a:solidFill>
                  <a:latin typeface="Century Gothic" panose="020B0502020202020204" pitchFamily="34" charset="0"/>
                </a:rPr>
                <a:t>HAWKES</a:t>
              </a:r>
              <a:r>
                <a:rPr lang="en-US" sz="2800">
                  <a:solidFill>
                    <a:schemeClr val="bg1"/>
                  </a:solidFill>
                  <a:latin typeface="Century Gothic" panose="020B0502020202020204" pitchFamily="34" charset="0"/>
                </a:rPr>
                <a:t> LEARNING</a:t>
              </a:r>
            </a:p>
          </p:txBody>
        </p:sp>
      </p:grpSp>
      <p:cxnSp>
        <p:nvCxnSpPr>
          <p:cNvPr id="55" name="Straight Connector 54"/>
          <p:cNvCxnSpPr/>
          <p:nvPr/>
        </p:nvCxnSpPr>
        <p:spPr>
          <a:xfrm>
            <a:off x="1881188" y="1137908"/>
            <a:ext cx="8429625" cy="0"/>
          </a:xfrm>
          <a:prstGeom prst="line">
            <a:avLst/>
          </a:prstGeom>
          <a:ln w="12700">
            <a:solidFill>
              <a:srgbClr val="3235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22"/>
          <p:cNvGrpSpPr/>
          <p:nvPr/>
        </p:nvGrpSpPr>
        <p:grpSpPr>
          <a:xfrm>
            <a:off x="2066922" y="4074806"/>
            <a:ext cx="8058154" cy="1067579"/>
            <a:chOff x="542923" y="1736761"/>
            <a:chExt cx="8058154" cy="806935"/>
          </a:xfrm>
          <a:solidFill>
            <a:srgbClr val="C7D4CB"/>
          </a:solidFill>
        </p:grpSpPr>
        <p:sp>
          <p:nvSpPr>
            <p:cNvPr id="24" name="Rectangle 23"/>
            <p:cNvSpPr/>
            <p:nvPr/>
          </p:nvSpPr>
          <p:spPr>
            <a:xfrm>
              <a:off x="542923" y="1736761"/>
              <a:ext cx="8058154" cy="80693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33045" y="1986221"/>
              <a:ext cx="7807571" cy="53505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Huh?</a:t>
              </a:r>
            </a:p>
            <a:p>
              <a:pPr algn="ctr"/>
              <a:r>
                <a:rPr lang="en-US" sz="2000" dirty="0"/>
                <a:t>(emphasizes confusion)</a:t>
              </a:r>
            </a:p>
          </p:txBody>
        </p:sp>
      </p:grpSp>
      <p:grpSp>
        <p:nvGrpSpPr>
          <p:cNvPr id="5" name="Group 30"/>
          <p:cNvGrpSpPr/>
          <p:nvPr/>
        </p:nvGrpSpPr>
        <p:grpSpPr>
          <a:xfrm>
            <a:off x="2066922" y="2828358"/>
            <a:ext cx="8058154" cy="1067579"/>
            <a:chOff x="542923" y="1736761"/>
            <a:chExt cx="8058154" cy="806935"/>
          </a:xfrm>
          <a:solidFill>
            <a:srgbClr val="C7D4CB"/>
          </a:solidFill>
        </p:grpSpPr>
        <p:sp>
          <p:nvSpPr>
            <p:cNvPr id="32" name="Rectangle 31"/>
            <p:cNvSpPr/>
            <p:nvPr/>
          </p:nvSpPr>
          <p:spPr>
            <a:xfrm>
              <a:off x="542923" y="1736761"/>
              <a:ext cx="8058154" cy="80693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33045" y="1986221"/>
              <a:ext cx="7807571" cy="53505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Wow!</a:t>
              </a:r>
            </a:p>
            <a:p>
              <a:pPr algn="ctr"/>
              <a:r>
                <a:rPr lang="en-US" sz="2000" dirty="0"/>
                <a:t>(emphasizes surprise)</a:t>
              </a:r>
            </a:p>
          </p:txBody>
        </p:sp>
      </p:grpSp>
      <p:grpSp>
        <p:nvGrpSpPr>
          <p:cNvPr id="6" name="Group 33"/>
          <p:cNvGrpSpPr/>
          <p:nvPr/>
        </p:nvGrpSpPr>
        <p:grpSpPr>
          <a:xfrm>
            <a:off x="2066922" y="1579038"/>
            <a:ext cx="8058154" cy="1067579"/>
            <a:chOff x="542923" y="1736761"/>
            <a:chExt cx="8058154" cy="806935"/>
          </a:xfrm>
          <a:solidFill>
            <a:srgbClr val="C7D4CB"/>
          </a:solidFill>
        </p:grpSpPr>
        <p:sp>
          <p:nvSpPr>
            <p:cNvPr id="35" name="Rectangle 34"/>
            <p:cNvSpPr/>
            <p:nvPr/>
          </p:nvSpPr>
          <p:spPr>
            <a:xfrm>
              <a:off x="542923" y="1736761"/>
              <a:ext cx="8058154" cy="80693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33045" y="1986220"/>
              <a:ext cx="7807571" cy="53505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Hi Mr. Jones, </a:t>
              </a:r>
            </a:p>
            <a:p>
              <a:pPr algn="ctr"/>
              <a:r>
                <a:rPr lang="en-US" sz="2000" dirty="0"/>
                <a:t>(greeting)</a:t>
              </a:r>
            </a:p>
          </p:txBody>
        </p:sp>
      </p:grpSp>
      <p:sp>
        <p:nvSpPr>
          <p:cNvPr id="16" name="Rectangle 15"/>
          <p:cNvSpPr/>
          <p:nvPr/>
        </p:nvSpPr>
        <p:spPr>
          <a:xfrm>
            <a:off x="0" y="5642793"/>
            <a:ext cx="12192000" cy="121520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9443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24001" y="338445"/>
            <a:ext cx="9144001" cy="6332628"/>
            <a:chOff x="-1" y="463132"/>
            <a:chExt cx="9144001" cy="6332628"/>
          </a:xfrm>
        </p:grpSpPr>
        <p:sp>
          <p:nvSpPr>
            <p:cNvPr id="26" name="TextBox 25"/>
            <p:cNvSpPr txBox="1"/>
            <p:nvPr/>
          </p:nvSpPr>
          <p:spPr>
            <a:xfrm>
              <a:off x="-1" y="463132"/>
              <a:ext cx="91440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3000" dirty="0">
                  <a:solidFill>
                    <a:srgbClr val="323542"/>
                  </a:solidFill>
                  <a:latin typeface="Century Gothic" panose="020B0502020202020204" pitchFamily="34" charset="0"/>
                </a:rPr>
                <a:t>Subject and Predicate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5477039" y="6241762"/>
              <a:ext cx="366696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3000" b="1">
                  <a:solidFill>
                    <a:prstClr val="white"/>
                  </a:solidFill>
                  <a:latin typeface="Century Gothic" panose="020B0502020202020204" pitchFamily="34" charset="0"/>
                </a:rPr>
                <a:t>HAWKES</a:t>
              </a:r>
              <a:r>
                <a:rPr lang="en-US" sz="2800">
                  <a:solidFill>
                    <a:prstClr val="white"/>
                  </a:solidFill>
                  <a:latin typeface="Century Gothic" panose="020B0502020202020204" pitchFamily="34" charset="0"/>
                </a:rPr>
                <a:t> LEARNING</a:t>
              </a:r>
            </a:p>
          </p:txBody>
        </p:sp>
      </p:grpSp>
      <p:sp>
        <p:nvSpPr>
          <p:cNvPr id="7" name="Rectangle 6"/>
          <p:cNvSpPr/>
          <p:nvPr/>
        </p:nvSpPr>
        <p:spPr>
          <a:xfrm>
            <a:off x="1524000" y="5642793"/>
            <a:ext cx="9144000" cy="121520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>
            <a:off x="1881188" y="1137908"/>
            <a:ext cx="8429625" cy="0"/>
          </a:xfrm>
          <a:prstGeom prst="line">
            <a:avLst/>
          </a:prstGeom>
          <a:ln w="12700">
            <a:solidFill>
              <a:srgbClr val="3235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403803727"/>
              </p:ext>
            </p:extLst>
          </p:nvPr>
        </p:nvGraphicFramePr>
        <p:xfrm>
          <a:off x="2407185" y="1366725"/>
          <a:ext cx="7377630" cy="42383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619398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524001" y="338445"/>
            <a:ext cx="9144001" cy="6332628"/>
            <a:chOff x="-1" y="463132"/>
            <a:chExt cx="9144001" cy="6332628"/>
          </a:xfrm>
        </p:grpSpPr>
        <p:sp>
          <p:nvSpPr>
            <p:cNvPr id="26" name="TextBox 25"/>
            <p:cNvSpPr txBox="1"/>
            <p:nvPr/>
          </p:nvSpPr>
          <p:spPr>
            <a:xfrm>
              <a:off x="-1" y="463132"/>
              <a:ext cx="91440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>
                  <a:solidFill>
                    <a:srgbClr val="323542"/>
                  </a:solidFill>
                  <a:latin typeface="Century Gothic" panose="020B0502020202020204" pitchFamily="34" charset="0"/>
                </a:rPr>
                <a:t>Subject and Predicate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5477039" y="6241762"/>
              <a:ext cx="366696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>
                  <a:solidFill>
                    <a:schemeClr val="bg1"/>
                  </a:solidFill>
                  <a:latin typeface="Century Gothic" panose="020B0502020202020204" pitchFamily="34" charset="0"/>
                </a:rPr>
                <a:t>HAWKES</a:t>
              </a:r>
              <a:r>
                <a:rPr lang="en-US" sz="2800">
                  <a:solidFill>
                    <a:schemeClr val="bg1"/>
                  </a:solidFill>
                  <a:latin typeface="Century Gothic" panose="020B0502020202020204" pitchFamily="34" charset="0"/>
                </a:rPr>
                <a:t> LEARNING</a:t>
              </a:r>
            </a:p>
          </p:txBody>
        </p:sp>
      </p:grpSp>
      <p:cxnSp>
        <p:nvCxnSpPr>
          <p:cNvPr id="55" name="Straight Connector 54"/>
          <p:cNvCxnSpPr/>
          <p:nvPr/>
        </p:nvCxnSpPr>
        <p:spPr>
          <a:xfrm>
            <a:off x="1881188" y="1137908"/>
            <a:ext cx="8429625" cy="0"/>
          </a:xfrm>
          <a:prstGeom prst="line">
            <a:avLst/>
          </a:prstGeom>
          <a:ln w="12700">
            <a:solidFill>
              <a:srgbClr val="3235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7"/>
          <p:cNvGrpSpPr/>
          <p:nvPr/>
        </p:nvGrpSpPr>
        <p:grpSpPr>
          <a:xfrm>
            <a:off x="2066923" y="1849761"/>
            <a:ext cx="8058154" cy="1482424"/>
            <a:chOff x="542923" y="1849761"/>
            <a:chExt cx="8058154" cy="693935"/>
          </a:xfrm>
        </p:grpSpPr>
        <p:sp>
          <p:nvSpPr>
            <p:cNvPr id="9" name="Rectangle 8"/>
            <p:cNvSpPr/>
            <p:nvPr/>
          </p:nvSpPr>
          <p:spPr>
            <a:xfrm>
              <a:off x="542923" y="1849761"/>
              <a:ext cx="8058154" cy="693935"/>
            </a:xfrm>
            <a:prstGeom prst="rect">
              <a:avLst/>
            </a:prstGeom>
            <a:solidFill>
              <a:srgbClr val="F3ED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33045" y="2063815"/>
              <a:ext cx="7807571" cy="244924"/>
            </a:xfrm>
            <a:prstGeom prst="rect">
              <a:avLst/>
            </a:prstGeom>
            <a:solidFill>
              <a:srgbClr val="F3EDE7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sz="2800" dirty="0">
                  <a:ln>
                    <a:solidFill>
                      <a:schemeClr val="accent6">
                        <a:lumMod val="75000"/>
                      </a:schemeClr>
                    </a:solidFill>
                  </a:ln>
                  <a:solidFill>
                    <a:srgbClr val="323542"/>
                  </a:solidFill>
                </a:rPr>
                <a:t>The wrestler </a:t>
              </a:r>
              <a:r>
                <a:rPr lang="en-US" sz="2800" dirty="0">
                  <a:solidFill>
                    <a:srgbClr val="323542"/>
                  </a:solidFill>
                </a:rPr>
                <a:t>threw punches at his opponent.</a:t>
              </a:r>
            </a:p>
          </p:txBody>
        </p:sp>
      </p:grpSp>
      <p:sp>
        <p:nvSpPr>
          <p:cNvPr id="14" name="Rectangle 13"/>
          <p:cNvSpPr/>
          <p:nvPr/>
        </p:nvSpPr>
        <p:spPr>
          <a:xfrm>
            <a:off x="0" y="5642793"/>
            <a:ext cx="12192000" cy="121520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080510" y="2307036"/>
            <a:ext cx="948690" cy="523221"/>
          </a:xfrm>
          <a:prstGeom prst="roundRect">
            <a:avLst/>
          </a:prstGeom>
          <a:solidFill>
            <a:schemeClr val="accent1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2133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524001" y="338445"/>
            <a:ext cx="9144001" cy="6332628"/>
            <a:chOff x="-1" y="463132"/>
            <a:chExt cx="9144001" cy="6332628"/>
          </a:xfrm>
        </p:grpSpPr>
        <p:sp>
          <p:nvSpPr>
            <p:cNvPr id="26" name="TextBox 25"/>
            <p:cNvSpPr txBox="1"/>
            <p:nvPr/>
          </p:nvSpPr>
          <p:spPr>
            <a:xfrm>
              <a:off x="-1" y="463132"/>
              <a:ext cx="91440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>
                  <a:solidFill>
                    <a:srgbClr val="323542"/>
                  </a:solidFill>
                  <a:latin typeface="Century Gothic" panose="020B0502020202020204" pitchFamily="34" charset="0"/>
                </a:rPr>
                <a:t>Subject and Predicate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5477039" y="6241762"/>
              <a:ext cx="366696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>
                  <a:solidFill>
                    <a:schemeClr val="bg1"/>
                  </a:solidFill>
                  <a:latin typeface="Century Gothic" panose="020B0502020202020204" pitchFamily="34" charset="0"/>
                </a:rPr>
                <a:t>HAWKES</a:t>
              </a:r>
              <a:r>
                <a:rPr lang="en-US" sz="2800">
                  <a:solidFill>
                    <a:schemeClr val="bg1"/>
                  </a:solidFill>
                  <a:latin typeface="Century Gothic" panose="020B0502020202020204" pitchFamily="34" charset="0"/>
                </a:rPr>
                <a:t> LEARNING</a:t>
              </a:r>
            </a:p>
          </p:txBody>
        </p:sp>
      </p:grpSp>
      <p:cxnSp>
        <p:nvCxnSpPr>
          <p:cNvPr id="55" name="Straight Connector 54"/>
          <p:cNvCxnSpPr/>
          <p:nvPr/>
        </p:nvCxnSpPr>
        <p:spPr>
          <a:xfrm>
            <a:off x="1881188" y="1137908"/>
            <a:ext cx="8429625" cy="0"/>
          </a:xfrm>
          <a:prstGeom prst="line">
            <a:avLst/>
          </a:prstGeom>
          <a:ln w="12700">
            <a:solidFill>
              <a:srgbClr val="3235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7"/>
          <p:cNvGrpSpPr/>
          <p:nvPr/>
        </p:nvGrpSpPr>
        <p:grpSpPr>
          <a:xfrm>
            <a:off x="2066923" y="1849761"/>
            <a:ext cx="8058154" cy="1482424"/>
            <a:chOff x="542923" y="1849761"/>
            <a:chExt cx="8058154" cy="693935"/>
          </a:xfrm>
        </p:grpSpPr>
        <p:sp>
          <p:nvSpPr>
            <p:cNvPr id="9" name="Rectangle 8"/>
            <p:cNvSpPr/>
            <p:nvPr/>
          </p:nvSpPr>
          <p:spPr>
            <a:xfrm>
              <a:off x="542923" y="1849761"/>
              <a:ext cx="8058154" cy="693935"/>
            </a:xfrm>
            <a:prstGeom prst="rect">
              <a:avLst/>
            </a:prstGeom>
            <a:solidFill>
              <a:srgbClr val="F3ED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33045" y="2063815"/>
              <a:ext cx="7807571" cy="244924"/>
            </a:xfrm>
            <a:prstGeom prst="rect">
              <a:avLst/>
            </a:prstGeom>
            <a:solidFill>
              <a:srgbClr val="F3EDE7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sz="2800" dirty="0">
                  <a:ln>
                    <a:solidFill>
                      <a:schemeClr val="accent6">
                        <a:lumMod val="75000"/>
                      </a:schemeClr>
                    </a:solidFill>
                  </a:ln>
                  <a:solidFill>
                    <a:srgbClr val="323542"/>
                  </a:solidFill>
                </a:rPr>
                <a:t>The wrestler </a:t>
              </a:r>
              <a:r>
                <a:rPr lang="en-US" sz="2800" dirty="0">
                  <a:solidFill>
                    <a:srgbClr val="323542"/>
                  </a:solidFill>
                </a:rPr>
                <a:t>threw punches at his opponent.</a:t>
              </a:r>
            </a:p>
          </p:txBody>
        </p:sp>
      </p:grpSp>
      <p:grpSp>
        <p:nvGrpSpPr>
          <p:cNvPr id="5" name="Group 10"/>
          <p:cNvGrpSpPr/>
          <p:nvPr/>
        </p:nvGrpSpPr>
        <p:grpSpPr>
          <a:xfrm>
            <a:off x="2066923" y="3467968"/>
            <a:ext cx="8058154" cy="1482424"/>
            <a:chOff x="542923" y="1849761"/>
            <a:chExt cx="8058154" cy="693935"/>
          </a:xfrm>
        </p:grpSpPr>
        <p:sp>
          <p:nvSpPr>
            <p:cNvPr id="12" name="Rectangle 11"/>
            <p:cNvSpPr/>
            <p:nvPr/>
          </p:nvSpPr>
          <p:spPr>
            <a:xfrm>
              <a:off x="542923" y="1849761"/>
              <a:ext cx="8058154" cy="693935"/>
            </a:xfrm>
            <a:prstGeom prst="rect">
              <a:avLst/>
            </a:prstGeom>
            <a:solidFill>
              <a:srgbClr val="F3ED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33045" y="2063815"/>
              <a:ext cx="7807571" cy="244924"/>
            </a:xfrm>
            <a:prstGeom prst="rect">
              <a:avLst/>
            </a:prstGeom>
            <a:solidFill>
              <a:srgbClr val="F3EDE7"/>
            </a:solidFill>
            <a:ln>
              <a:solidFill>
                <a:srgbClr val="F3EDF1"/>
              </a:solidFill>
            </a:ln>
          </p:spPr>
          <p:txBody>
            <a:bodyPr wrap="square" rtlCol="0" anchor="ctr">
              <a:spAutoFit/>
            </a:bodyPr>
            <a:lstStyle/>
            <a:p>
              <a:r>
                <a:rPr lang="en-US" sz="2800" dirty="0">
                  <a:ln>
                    <a:solidFill>
                      <a:schemeClr val="accent6">
                        <a:lumMod val="75000"/>
                      </a:schemeClr>
                    </a:solidFill>
                  </a:ln>
                  <a:solidFill>
                    <a:srgbClr val="323542"/>
                  </a:solidFill>
                </a:rPr>
                <a:t>They </a:t>
              </a:r>
              <a:r>
                <a:rPr lang="en-US" sz="2800" dirty="0">
                  <a:solidFill>
                    <a:srgbClr val="323542"/>
                  </a:solidFill>
                </a:rPr>
                <a:t>are sailors.</a:t>
              </a:r>
            </a:p>
          </p:txBody>
        </p:sp>
      </p:grpSp>
      <p:sp>
        <p:nvSpPr>
          <p:cNvPr id="14" name="Rectangle 13"/>
          <p:cNvSpPr/>
          <p:nvPr/>
        </p:nvSpPr>
        <p:spPr>
          <a:xfrm>
            <a:off x="0" y="5642793"/>
            <a:ext cx="12192000" cy="121520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109885" y="2448232"/>
            <a:ext cx="865238" cy="245807"/>
          </a:xfrm>
          <a:prstGeom prst="roundRect">
            <a:avLst/>
          </a:prstGeom>
          <a:solidFill>
            <a:schemeClr val="accent1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3023418" y="4100052"/>
            <a:ext cx="467033" cy="201562"/>
          </a:xfrm>
          <a:prstGeom prst="roundRect">
            <a:avLst/>
          </a:prstGeom>
          <a:solidFill>
            <a:schemeClr val="accent1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2133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524001" y="338445"/>
            <a:ext cx="9144001" cy="6332628"/>
            <a:chOff x="-1" y="463132"/>
            <a:chExt cx="9144001" cy="6332628"/>
          </a:xfrm>
        </p:grpSpPr>
        <p:sp>
          <p:nvSpPr>
            <p:cNvPr id="26" name="TextBox 25"/>
            <p:cNvSpPr txBox="1"/>
            <p:nvPr/>
          </p:nvSpPr>
          <p:spPr>
            <a:xfrm>
              <a:off x="-1" y="463132"/>
              <a:ext cx="91440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>
                  <a:solidFill>
                    <a:srgbClr val="323542"/>
                  </a:solidFill>
                  <a:latin typeface="Century Gothic" panose="020B0502020202020204" pitchFamily="34" charset="0"/>
                </a:rPr>
                <a:t>Complete Thought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5477039" y="6241762"/>
              <a:ext cx="366696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>
                  <a:solidFill>
                    <a:schemeClr val="bg1"/>
                  </a:solidFill>
                  <a:latin typeface="Century Gothic" panose="020B0502020202020204" pitchFamily="34" charset="0"/>
                </a:rPr>
                <a:t>HAWKES</a:t>
              </a:r>
              <a:r>
                <a:rPr lang="en-US" sz="2800">
                  <a:solidFill>
                    <a:schemeClr val="bg1"/>
                  </a:solidFill>
                  <a:latin typeface="Century Gothic" panose="020B0502020202020204" pitchFamily="34" charset="0"/>
                </a:rPr>
                <a:t> LEARNING</a:t>
              </a:r>
            </a:p>
          </p:txBody>
        </p:sp>
      </p:grpSp>
      <p:cxnSp>
        <p:nvCxnSpPr>
          <p:cNvPr id="55" name="Straight Connector 54"/>
          <p:cNvCxnSpPr/>
          <p:nvPr/>
        </p:nvCxnSpPr>
        <p:spPr>
          <a:xfrm>
            <a:off x="1881188" y="1137908"/>
            <a:ext cx="8429625" cy="0"/>
          </a:xfrm>
          <a:prstGeom prst="line">
            <a:avLst/>
          </a:prstGeom>
          <a:ln w="12700">
            <a:solidFill>
              <a:srgbClr val="3235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7"/>
          <p:cNvGrpSpPr/>
          <p:nvPr/>
        </p:nvGrpSpPr>
        <p:grpSpPr>
          <a:xfrm>
            <a:off x="2291769" y="1612191"/>
            <a:ext cx="7608462" cy="3252040"/>
            <a:chOff x="365111" y="1821206"/>
            <a:chExt cx="8443024" cy="3298655"/>
          </a:xfrm>
          <a:solidFill>
            <a:srgbClr val="314C57"/>
          </a:solidFill>
        </p:grpSpPr>
        <p:grpSp>
          <p:nvGrpSpPr>
            <p:cNvPr id="5" name="Group 8"/>
            <p:cNvGrpSpPr/>
            <p:nvPr/>
          </p:nvGrpSpPr>
          <p:grpSpPr>
            <a:xfrm>
              <a:off x="365111" y="1821206"/>
              <a:ext cx="8443024" cy="3298655"/>
              <a:chOff x="365111" y="1821206"/>
              <a:chExt cx="8443024" cy="3298655"/>
            </a:xfrm>
            <a:grpFill/>
          </p:grpSpPr>
          <p:sp>
            <p:nvSpPr>
              <p:cNvPr id="16" name="Rectangle 15"/>
              <p:cNvSpPr/>
              <p:nvPr/>
            </p:nvSpPr>
            <p:spPr>
              <a:xfrm>
                <a:off x="365111" y="1821206"/>
                <a:ext cx="4175761" cy="329865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4632374" y="1821206"/>
                <a:ext cx="4175761" cy="329865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206109" y="3036198"/>
                <a:ext cx="751943" cy="740213"/>
              </a:xfrm>
              <a:prstGeom prst="ellipse">
                <a:avLst/>
              </a:prstGeom>
              <a:grpFill/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>
                    <a:solidFill>
                      <a:schemeClr val="bg1"/>
                    </a:solidFill>
                  </a:rPr>
                  <a:t>=</a:t>
                </a:r>
                <a:endParaRPr lang="en-US" sz="40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748359" y="2250017"/>
              <a:ext cx="3325552" cy="2225252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800" dirty="0">
                  <a:solidFill>
                    <a:schemeClr val="bg1"/>
                  </a:solidFill>
                </a:rPr>
                <a:t>Complete Sentence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049554" y="2250017"/>
              <a:ext cx="3325552" cy="2225252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800" dirty="0">
                  <a:solidFill>
                    <a:schemeClr val="bg1"/>
                  </a:solidFill>
                </a:rPr>
                <a:t>Complete Thought</a:t>
              </a:r>
            </a:p>
          </p:txBody>
        </p:sp>
      </p:grpSp>
      <p:sp>
        <p:nvSpPr>
          <p:cNvPr id="14" name="Rectangle 13"/>
          <p:cNvSpPr/>
          <p:nvPr/>
        </p:nvSpPr>
        <p:spPr>
          <a:xfrm>
            <a:off x="0" y="5642793"/>
            <a:ext cx="12192000" cy="121520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7794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524001" y="338445"/>
            <a:ext cx="9144001" cy="6332628"/>
            <a:chOff x="-1" y="463132"/>
            <a:chExt cx="9144001" cy="6332628"/>
          </a:xfrm>
        </p:grpSpPr>
        <p:sp>
          <p:nvSpPr>
            <p:cNvPr id="26" name="TextBox 25"/>
            <p:cNvSpPr txBox="1"/>
            <p:nvPr/>
          </p:nvSpPr>
          <p:spPr>
            <a:xfrm>
              <a:off x="-1" y="463132"/>
              <a:ext cx="91440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strike="sngStrike" dirty="0">
                  <a:solidFill>
                    <a:srgbClr val="323542"/>
                  </a:solidFill>
                  <a:latin typeface="Century Gothic" panose="020B0502020202020204" pitchFamily="34" charset="0"/>
                </a:rPr>
                <a:t>Unfinished Sentences with </a:t>
              </a:r>
              <a:r>
                <a:rPr lang="en-US" sz="3000" dirty="0">
                  <a:solidFill>
                    <a:srgbClr val="323542"/>
                  </a:solidFill>
                  <a:latin typeface="Century Gothic" panose="020B0502020202020204" pitchFamily="34" charset="0"/>
                </a:rPr>
                <a:t>Incomplete Thoughts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5477039" y="6241762"/>
              <a:ext cx="366696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>
                  <a:solidFill>
                    <a:schemeClr val="bg1"/>
                  </a:solidFill>
                  <a:latin typeface="Century Gothic" panose="020B0502020202020204" pitchFamily="34" charset="0"/>
                </a:rPr>
                <a:t>HAWKES</a:t>
              </a:r>
              <a:r>
                <a:rPr lang="en-US" sz="2800">
                  <a:solidFill>
                    <a:schemeClr val="bg1"/>
                  </a:solidFill>
                  <a:latin typeface="Century Gothic" panose="020B0502020202020204" pitchFamily="34" charset="0"/>
                </a:rPr>
                <a:t> LEARNING</a:t>
              </a:r>
            </a:p>
          </p:txBody>
        </p:sp>
      </p:grpSp>
      <p:cxnSp>
        <p:nvCxnSpPr>
          <p:cNvPr id="55" name="Straight Connector 54"/>
          <p:cNvCxnSpPr/>
          <p:nvPr/>
        </p:nvCxnSpPr>
        <p:spPr>
          <a:xfrm>
            <a:off x="1881188" y="1137908"/>
            <a:ext cx="8429625" cy="0"/>
          </a:xfrm>
          <a:prstGeom prst="line">
            <a:avLst/>
          </a:prstGeom>
          <a:ln w="12700">
            <a:solidFill>
              <a:srgbClr val="3235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16"/>
          <p:cNvGrpSpPr/>
          <p:nvPr/>
        </p:nvGrpSpPr>
        <p:grpSpPr>
          <a:xfrm>
            <a:off x="2066922" y="2270550"/>
            <a:ext cx="8058154" cy="2316900"/>
            <a:chOff x="2066922" y="1579037"/>
            <a:chExt cx="8058154" cy="2316900"/>
          </a:xfrm>
        </p:grpSpPr>
        <p:grpSp>
          <p:nvGrpSpPr>
            <p:cNvPr id="5" name="Group 30"/>
            <p:cNvGrpSpPr/>
            <p:nvPr/>
          </p:nvGrpSpPr>
          <p:grpSpPr>
            <a:xfrm>
              <a:off x="2066922" y="2828358"/>
              <a:ext cx="8058154" cy="1067579"/>
              <a:chOff x="542923" y="1736761"/>
              <a:chExt cx="8058154" cy="806935"/>
            </a:xfrm>
            <a:solidFill>
              <a:srgbClr val="C7D4CB"/>
            </a:solidFill>
          </p:grpSpPr>
          <p:sp>
            <p:nvSpPr>
              <p:cNvPr id="32" name="Rectangle 31"/>
              <p:cNvSpPr/>
              <p:nvPr/>
            </p:nvSpPr>
            <p:spPr>
              <a:xfrm>
                <a:off x="542923" y="1736761"/>
                <a:ext cx="8058154" cy="8069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633045" y="1986221"/>
                <a:ext cx="7807571" cy="395478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If the sailors sleep late</a:t>
                </a:r>
              </a:p>
            </p:txBody>
          </p:sp>
        </p:grpSp>
        <p:grpSp>
          <p:nvGrpSpPr>
            <p:cNvPr id="6" name="Group 33"/>
            <p:cNvGrpSpPr/>
            <p:nvPr/>
          </p:nvGrpSpPr>
          <p:grpSpPr>
            <a:xfrm>
              <a:off x="2066922" y="1579037"/>
              <a:ext cx="8058154" cy="1067579"/>
              <a:chOff x="542923" y="1736761"/>
              <a:chExt cx="8058154" cy="806935"/>
            </a:xfrm>
            <a:solidFill>
              <a:srgbClr val="C7D4CB"/>
            </a:solidFill>
          </p:grpSpPr>
          <p:sp>
            <p:nvSpPr>
              <p:cNvPr id="35" name="Rectangle 34"/>
              <p:cNvSpPr/>
              <p:nvPr/>
            </p:nvSpPr>
            <p:spPr>
              <a:xfrm>
                <a:off x="542923" y="1736761"/>
                <a:ext cx="8058154" cy="8069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633045" y="1986221"/>
                <a:ext cx="7807571" cy="395478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Because the wrestler is angry</a:t>
                </a:r>
              </a:p>
            </p:txBody>
          </p:sp>
        </p:grpSp>
      </p:grpSp>
      <p:sp>
        <p:nvSpPr>
          <p:cNvPr id="16" name="Rectangle 15"/>
          <p:cNvSpPr/>
          <p:nvPr/>
        </p:nvSpPr>
        <p:spPr>
          <a:xfrm>
            <a:off x="0" y="5642793"/>
            <a:ext cx="12192000" cy="121520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944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524001" y="338445"/>
            <a:ext cx="9144001" cy="6332628"/>
            <a:chOff x="-1" y="463132"/>
            <a:chExt cx="9144001" cy="6332628"/>
          </a:xfrm>
        </p:grpSpPr>
        <p:sp>
          <p:nvSpPr>
            <p:cNvPr id="26" name="TextBox 25"/>
            <p:cNvSpPr txBox="1"/>
            <p:nvPr/>
          </p:nvSpPr>
          <p:spPr>
            <a:xfrm>
              <a:off x="-1" y="463132"/>
              <a:ext cx="91440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>
                  <a:solidFill>
                    <a:srgbClr val="323542"/>
                  </a:solidFill>
                  <a:latin typeface="Century Gothic" panose="020B0502020202020204" pitchFamily="34" charset="0"/>
                </a:rPr>
                <a:t>Strengthening Sentences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5477039" y="6241762"/>
              <a:ext cx="366696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>
                  <a:solidFill>
                    <a:schemeClr val="bg1"/>
                  </a:solidFill>
                  <a:latin typeface="Century Gothic" panose="020B0502020202020204" pitchFamily="34" charset="0"/>
                </a:rPr>
                <a:t>HAWKES</a:t>
              </a:r>
              <a:r>
                <a:rPr lang="en-US" sz="2800">
                  <a:solidFill>
                    <a:schemeClr val="bg1"/>
                  </a:solidFill>
                  <a:latin typeface="Century Gothic" panose="020B0502020202020204" pitchFamily="34" charset="0"/>
                </a:rPr>
                <a:t> LEARNING</a:t>
              </a:r>
            </a:p>
          </p:txBody>
        </p:sp>
      </p:grpSp>
      <p:cxnSp>
        <p:nvCxnSpPr>
          <p:cNvPr id="55" name="Straight Connector 54"/>
          <p:cNvCxnSpPr/>
          <p:nvPr/>
        </p:nvCxnSpPr>
        <p:spPr>
          <a:xfrm>
            <a:off x="1881188" y="1137908"/>
            <a:ext cx="8429625" cy="0"/>
          </a:xfrm>
          <a:prstGeom prst="line">
            <a:avLst/>
          </a:prstGeom>
          <a:ln w="12700">
            <a:solidFill>
              <a:srgbClr val="3235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7"/>
          <p:cNvGrpSpPr/>
          <p:nvPr/>
        </p:nvGrpSpPr>
        <p:grpSpPr>
          <a:xfrm>
            <a:off x="2291769" y="1612191"/>
            <a:ext cx="7608462" cy="3252040"/>
            <a:chOff x="365111" y="1821206"/>
            <a:chExt cx="8443024" cy="3298655"/>
          </a:xfrm>
          <a:solidFill>
            <a:srgbClr val="314C57"/>
          </a:solidFill>
        </p:grpSpPr>
        <p:grpSp>
          <p:nvGrpSpPr>
            <p:cNvPr id="5" name="Group 8"/>
            <p:cNvGrpSpPr/>
            <p:nvPr/>
          </p:nvGrpSpPr>
          <p:grpSpPr>
            <a:xfrm>
              <a:off x="365111" y="1821206"/>
              <a:ext cx="8443024" cy="3298655"/>
              <a:chOff x="365111" y="1821206"/>
              <a:chExt cx="8443024" cy="3298655"/>
            </a:xfrm>
            <a:grpFill/>
          </p:grpSpPr>
          <p:sp>
            <p:nvSpPr>
              <p:cNvPr id="16" name="Rectangle 15"/>
              <p:cNvSpPr/>
              <p:nvPr/>
            </p:nvSpPr>
            <p:spPr>
              <a:xfrm>
                <a:off x="365111" y="1821206"/>
                <a:ext cx="4175761" cy="329865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4632374" y="1821206"/>
                <a:ext cx="4175761" cy="329865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206109" y="3036198"/>
                <a:ext cx="751943" cy="740213"/>
              </a:xfrm>
              <a:prstGeom prst="ellipse">
                <a:avLst/>
              </a:prstGeom>
              <a:grpFill/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>
                    <a:solidFill>
                      <a:schemeClr val="bg1"/>
                    </a:solidFill>
                  </a:rPr>
                  <a:t>&amp;</a:t>
                </a:r>
                <a:endParaRPr lang="en-US" sz="40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748359" y="2811956"/>
              <a:ext cx="3325552" cy="1101374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800" dirty="0">
                  <a:solidFill>
                    <a:schemeClr val="bg1"/>
                  </a:solidFill>
                </a:rPr>
                <a:t>Clearer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049554" y="2250017"/>
              <a:ext cx="3325552" cy="2225252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800" dirty="0">
                  <a:solidFill>
                    <a:schemeClr val="bg1"/>
                  </a:solidFill>
                </a:rPr>
                <a:t>More Concise</a:t>
              </a:r>
            </a:p>
          </p:txBody>
        </p:sp>
      </p:grpSp>
      <p:sp>
        <p:nvSpPr>
          <p:cNvPr id="14" name="Rectangle 13"/>
          <p:cNvSpPr/>
          <p:nvPr/>
        </p:nvSpPr>
        <p:spPr>
          <a:xfrm>
            <a:off x="0" y="5642793"/>
            <a:ext cx="12192000" cy="121520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7794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524001" y="338445"/>
            <a:ext cx="9144001" cy="6332628"/>
            <a:chOff x="-1" y="463132"/>
            <a:chExt cx="9144001" cy="6332628"/>
          </a:xfrm>
        </p:grpSpPr>
        <p:sp>
          <p:nvSpPr>
            <p:cNvPr id="26" name="TextBox 25"/>
            <p:cNvSpPr txBox="1"/>
            <p:nvPr/>
          </p:nvSpPr>
          <p:spPr>
            <a:xfrm>
              <a:off x="-1" y="463132"/>
              <a:ext cx="91440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>
                  <a:solidFill>
                    <a:srgbClr val="323542"/>
                  </a:solidFill>
                  <a:latin typeface="Century Gothic" panose="020B0502020202020204" pitchFamily="34" charset="0"/>
                </a:rPr>
                <a:t>Dependent Clauses and Dependent Words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5477039" y="6241762"/>
              <a:ext cx="366696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>
                  <a:solidFill>
                    <a:schemeClr val="bg1"/>
                  </a:solidFill>
                  <a:latin typeface="Century Gothic" panose="020B0502020202020204" pitchFamily="34" charset="0"/>
                </a:rPr>
                <a:t>HAWKES</a:t>
              </a:r>
              <a:r>
                <a:rPr lang="en-US" sz="2800">
                  <a:solidFill>
                    <a:schemeClr val="bg1"/>
                  </a:solidFill>
                  <a:latin typeface="Century Gothic" panose="020B0502020202020204" pitchFamily="34" charset="0"/>
                </a:rPr>
                <a:t> LEARNING</a:t>
              </a:r>
            </a:p>
          </p:txBody>
        </p:sp>
      </p:grpSp>
      <p:cxnSp>
        <p:nvCxnSpPr>
          <p:cNvPr id="55" name="Straight Connector 54"/>
          <p:cNvCxnSpPr/>
          <p:nvPr/>
        </p:nvCxnSpPr>
        <p:spPr>
          <a:xfrm>
            <a:off x="1881188" y="1137908"/>
            <a:ext cx="8429625" cy="0"/>
          </a:xfrm>
          <a:prstGeom prst="line">
            <a:avLst/>
          </a:prstGeom>
          <a:ln w="12700">
            <a:solidFill>
              <a:srgbClr val="3235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2066922" y="2270550"/>
            <a:ext cx="8058154" cy="2316900"/>
            <a:chOff x="2066922" y="1579037"/>
            <a:chExt cx="8058154" cy="2316900"/>
          </a:xfrm>
        </p:grpSpPr>
        <p:grpSp>
          <p:nvGrpSpPr>
            <p:cNvPr id="5" name="Group 30"/>
            <p:cNvGrpSpPr/>
            <p:nvPr/>
          </p:nvGrpSpPr>
          <p:grpSpPr>
            <a:xfrm>
              <a:off x="2066922" y="2828358"/>
              <a:ext cx="8058154" cy="1067579"/>
              <a:chOff x="542923" y="1736761"/>
              <a:chExt cx="8058154" cy="806935"/>
            </a:xfrm>
            <a:solidFill>
              <a:srgbClr val="C7D4CB"/>
            </a:solidFill>
          </p:grpSpPr>
          <p:sp>
            <p:nvSpPr>
              <p:cNvPr id="32" name="Rectangle 31"/>
              <p:cNvSpPr/>
              <p:nvPr/>
            </p:nvSpPr>
            <p:spPr>
              <a:xfrm>
                <a:off x="542923" y="1736761"/>
                <a:ext cx="8058154" cy="8069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633045" y="1986221"/>
                <a:ext cx="7807571" cy="395478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If</a:t>
                </a:r>
                <a:r>
                  <a:rPr lang="en-US" sz="2800" dirty="0"/>
                  <a:t> the sailors sleep late</a:t>
                </a:r>
              </a:p>
            </p:txBody>
          </p:sp>
        </p:grpSp>
        <p:grpSp>
          <p:nvGrpSpPr>
            <p:cNvPr id="6" name="Group 33"/>
            <p:cNvGrpSpPr/>
            <p:nvPr/>
          </p:nvGrpSpPr>
          <p:grpSpPr>
            <a:xfrm>
              <a:off x="2066922" y="1579037"/>
              <a:ext cx="8058154" cy="1067579"/>
              <a:chOff x="542923" y="1736761"/>
              <a:chExt cx="8058154" cy="806935"/>
            </a:xfrm>
            <a:solidFill>
              <a:srgbClr val="C7D4CB"/>
            </a:solidFill>
          </p:grpSpPr>
          <p:sp>
            <p:nvSpPr>
              <p:cNvPr id="35" name="Rectangle 34"/>
              <p:cNvSpPr/>
              <p:nvPr/>
            </p:nvSpPr>
            <p:spPr>
              <a:xfrm>
                <a:off x="542923" y="1736761"/>
                <a:ext cx="8058154" cy="8069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633045" y="1986221"/>
                <a:ext cx="7807571" cy="395478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Because</a:t>
                </a:r>
                <a:r>
                  <a:rPr lang="en-US" sz="2800" dirty="0"/>
                  <a:t> the wrestler is angry</a:t>
                </a:r>
              </a:p>
            </p:txBody>
          </p:sp>
        </p:grpSp>
      </p:grpSp>
      <p:sp>
        <p:nvSpPr>
          <p:cNvPr id="16" name="Rectangle 15"/>
          <p:cNvSpPr/>
          <p:nvPr/>
        </p:nvSpPr>
        <p:spPr>
          <a:xfrm>
            <a:off x="0" y="5642793"/>
            <a:ext cx="12192000" cy="121520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94431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24001" y="338445"/>
            <a:ext cx="9144001" cy="6332628"/>
            <a:chOff x="-1" y="463132"/>
            <a:chExt cx="9144001" cy="6332628"/>
          </a:xfrm>
        </p:grpSpPr>
        <p:sp>
          <p:nvSpPr>
            <p:cNvPr id="26" name="TextBox 25"/>
            <p:cNvSpPr txBox="1"/>
            <p:nvPr/>
          </p:nvSpPr>
          <p:spPr>
            <a:xfrm>
              <a:off x="-1" y="463132"/>
              <a:ext cx="91440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3000" dirty="0">
                  <a:solidFill>
                    <a:srgbClr val="323542"/>
                  </a:solidFill>
                  <a:latin typeface="Century Gothic" panose="020B0502020202020204" pitchFamily="34" charset="0"/>
                </a:rPr>
                <a:t>Independent Clauses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5477039" y="6241762"/>
              <a:ext cx="366696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3000" b="1">
                  <a:solidFill>
                    <a:prstClr val="white"/>
                  </a:solidFill>
                  <a:latin typeface="Century Gothic" panose="020B0502020202020204" pitchFamily="34" charset="0"/>
                </a:rPr>
                <a:t>HAWKES</a:t>
              </a:r>
              <a:r>
                <a:rPr lang="en-US" sz="2800">
                  <a:solidFill>
                    <a:prstClr val="white"/>
                  </a:solidFill>
                  <a:latin typeface="Century Gothic" panose="020B0502020202020204" pitchFamily="34" charset="0"/>
                </a:rPr>
                <a:t> LEARNING</a:t>
              </a:r>
            </a:p>
          </p:txBody>
        </p:sp>
      </p:grpSp>
      <p:sp>
        <p:nvSpPr>
          <p:cNvPr id="7" name="Rectangle 6"/>
          <p:cNvSpPr/>
          <p:nvPr/>
        </p:nvSpPr>
        <p:spPr>
          <a:xfrm>
            <a:off x="1524000" y="5642793"/>
            <a:ext cx="9144000" cy="121520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>
            <a:off x="1881188" y="1137908"/>
            <a:ext cx="8429625" cy="0"/>
          </a:xfrm>
          <a:prstGeom prst="line">
            <a:avLst/>
          </a:prstGeom>
          <a:ln w="12700">
            <a:solidFill>
              <a:srgbClr val="3235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465091877"/>
              </p:ext>
            </p:extLst>
          </p:nvPr>
        </p:nvGraphicFramePr>
        <p:xfrm>
          <a:off x="2407185" y="1271189"/>
          <a:ext cx="7377630" cy="42383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619398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524001" y="338445"/>
            <a:ext cx="9144001" cy="6332628"/>
            <a:chOff x="-1" y="463132"/>
            <a:chExt cx="9144001" cy="6332628"/>
          </a:xfrm>
        </p:grpSpPr>
        <p:sp>
          <p:nvSpPr>
            <p:cNvPr id="26" name="TextBox 25"/>
            <p:cNvSpPr txBox="1"/>
            <p:nvPr/>
          </p:nvSpPr>
          <p:spPr>
            <a:xfrm>
              <a:off x="-1" y="463132"/>
              <a:ext cx="91440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>
                  <a:solidFill>
                    <a:srgbClr val="323542"/>
                  </a:solidFill>
                  <a:latin typeface="Century Gothic" panose="020B0502020202020204" pitchFamily="34" charset="0"/>
                </a:rPr>
                <a:t>Independent Clauses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5477039" y="6241762"/>
              <a:ext cx="366696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>
                  <a:solidFill>
                    <a:schemeClr val="bg1"/>
                  </a:solidFill>
                  <a:latin typeface="Century Gothic" panose="020B0502020202020204" pitchFamily="34" charset="0"/>
                </a:rPr>
                <a:t>HAWKES</a:t>
              </a:r>
              <a:r>
                <a:rPr lang="en-US" sz="2800">
                  <a:solidFill>
                    <a:schemeClr val="bg1"/>
                  </a:solidFill>
                  <a:latin typeface="Century Gothic" panose="020B0502020202020204" pitchFamily="34" charset="0"/>
                </a:rPr>
                <a:t> LEARNING</a:t>
              </a:r>
            </a:p>
          </p:txBody>
        </p:sp>
      </p:grpSp>
      <p:cxnSp>
        <p:nvCxnSpPr>
          <p:cNvPr id="55" name="Straight Connector 54"/>
          <p:cNvCxnSpPr/>
          <p:nvPr/>
        </p:nvCxnSpPr>
        <p:spPr>
          <a:xfrm>
            <a:off x="1881188" y="1137908"/>
            <a:ext cx="8429625" cy="0"/>
          </a:xfrm>
          <a:prstGeom prst="line">
            <a:avLst/>
          </a:prstGeom>
          <a:ln w="12700">
            <a:solidFill>
              <a:srgbClr val="3235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7"/>
          <p:cNvGrpSpPr/>
          <p:nvPr/>
        </p:nvGrpSpPr>
        <p:grpSpPr>
          <a:xfrm>
            <a:off x="1931487" y="1617739"/>
            <a:ext cx="3471890" cy="1617913"/>
            <a:chOff x="1149291" y="1753237"/>
            <a:chExt cx="2080340" cy="1617913"/>
          </a:xfrm>
          <a:solidFill>
            <a:srgbClr val="C7D4CB"/>
          </a:solidFill>
        </p:grpSpPr>
        <p:sp>
          <p:nvSpPr>
            <p:cNvPr id="9" name="Rectangle 8"/>
            <p:cNvSpPr/>
            <p:nvPr/>
          </p:nvSpPr>
          <p:spPr>
            <a:xfrm>
              <a:off x="1149291" y="1753237"/>
              <a:ext cx="2080340" cy="161791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357203" y="2002648"/>
              <a:ext cx="1664514" cy="1107996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200" strike="sngStrike" dirty="0"/>
                <a:t>Because</a:t>
              </a:r>
              <a:r>
                <a:rPr lang="en-US" sz="2200" dirty="0"/>
                <a:t> the wrestler is angry</a:t>
              </a:r>
            </a:p>
          </p:txBody>
        </p:sp>
      </p:grpSp>
      <p:sp>
        <p:nvSpPr>
          <p:cNvPr id="20" name="Rectangle 19"/>
          <p:cNvSpPr/>
          <p:nvPr/>
        </p:nvSpPr>
        <p:spPr>
          <a:xfrm>
            <a:off x="0" y="5642793"/>
            <a:ext cx="12192000" cy="121520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1" name="Group 7"/>
          <p:cNvGrpSpPr/>
          <p:nvPr/>
        </p:nvGrpSpPr>
        <p:grpSpPr>
          <a:xfrm>
            <a:off x="6179022" y="1612823"/>
            <a:ext cx="3471890" cy="1617913"/>
            <a:chOff x="1149291" y="1753237"/>
            <a:chExt cx="2080340" cy="1617913"/>
          </a:xfrm>
          <a:solidFill>
            <a:srgbClr val="C7D4CB"/>
          </a:solidFill>
        </p:grpSpPr>
        <p:sp>
          <p:nvSpPr>
            <p:cNvPr id="22" name="Rectangle 21"/>
            <p:cNvSpPr/>
            <p:nvPr/>
          </p:nvSpPr>
          <p:spPr>
            <a:xfrm>
              <a:off x="1149291" y="1753237"/>
              <a:ext cx="2080340" cy="161791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57203" y="2282789"/>
              <a:ext cx="1664514" cy="547714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200" dirty="0"/>
                <a:t>The wrestler is angry.</a:t>
              </a:r>
            </a:p>
          </p:txBody>
        </p:sp>
      </p:grpSp>
      <p:sp>
        <p:nvSpPr>
          <p:cNvPr id="33" name="Rectangle 32"/>
          <p:cNvSpPr/>
          <p:nvPr/>
        </p:nvSpPr>
        <p:spPr>
          <a:xfrm>
            <a:off x="1926571" y="3441623"/>
            <a:ext cx="3471890" cy="1617913"/>
          </a:xfrm>
          <a:prstGeom prst="rect">
            <a:avLst/>
          </a:prstGeom>
          <a:solidFill>
            <a:srgbClr val="C7D4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5448299" y="2131587"/>
            <a:ext cx="677616" cy="729753"/>
          </a:xfrm>
          <a:prstGeom prst="ellipse">
            <a:avLst/>
          </a:prstGeom>
          <a:solidFill>
            <a:srgbClr val="314C57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=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188855" y="3446538"/>
            <a:ext cx="3471890" cy="1617913"/>
          </a:xfrm>
          <a:prstGeom prst="rect">
            <a:avLst/>
          </a:prstGeom>
          <a:solidFill>
            <a:srgbClr val="C7D4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5443383" y="3925974"/>
            <a:ext cx="677616" cy="729753"/>
          </a:xfrm>
          <a:prstGeom prst="ellipse">
            <a:avLst/>
          </a:prstGeom>
          <a:solidFill>
            <a:srgbClr val="314C57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=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263724" y="3971174"/>
            <a:ext cx="2777916" cy="547714"/>
          </a:xfrm>
          <a:prstGeom prst="rect">
            <a:avLst/>
          </a:prstGeom>
          <a:solidFill>
            <a:srgbClr val="C7D4CB"/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200" strike="sngStrike" dirty="0"/>
              <a:t>If </a:t>
            </a:r>
            <a:r>
              <a:rPr lang="en-US" sz="2200" dirty="0"/>
              <a:t>the sailors sleep late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526007" y="3979362"/>
            <a:ext cx="2777916" cy="600164"/>
          </a:xfrm>
          <a:prstGeom prst="rect">
            <a:avLst/>
          </a:prstGeom>
          <a:solidFill>
            <a:srgbClr val="C7D4CB"/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200" dirty="0"/>
              <a:t>The sailors sleep late.</a:t>
            </a:r>
          </a:p>
        </p:txBody>
      </p:sp>
    </p:spTree>
    <p:extLst>
      <p:ext uri="{BB962C8B-B14F-4D97-AF65-F5344CB8AC3E}">
        <p14:creationId xmlns:p14="http://schemas.microsoft.com/office/powerpoint/2010/main" val="40339548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A7E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1859169" y="2729726"/>
            <a:ext cx="842962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524000" y="1410227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HAWKES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LEARNING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108" y="3050910"/>
            <a:ext cx="609600" cy="60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179" y="3050910"/>
            <a:ext cx="609600" cy="609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122" y="3050910"/>
            <a:ext cx="609600" cy="609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65" y="3050910"/>
            <a:ext cx="609600" cy="609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5642793"/>
            <a:ext cx="12192000" cy="121520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033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524001" y="338445"/>
            <a:ext cx="9144001" cy="6332628"/>
            <a:chOff x="-1" y="463132"/>
            <a:chExt cx="9144001" cy="6332628"/>
          </a:xfrm>
        </p:grpSpPr>
        <p:sp>
          <p:nvSpPr>
            <p:cNvPr id="26" name="TextBox 25"/>
            <p:cNvSpPr txBox="1"/>
            <p:nvPr/>
          </p:nvSpPr>
          <p:spPr>
            <a:xfrm>
              <a:off x="-1" y="463132"/>
              <a:ext cx="91440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>
                  <a:solidFill>
                    <a:srgbClr val="323542"/>
                  </a:solidFill>
                  <a:latin typeface="Century Gothic" panose="020B0502020202020204" pitchFamily="34" charset="0"/>
                </a:rPr>
                <a:t>Strengthening Sentences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5477039" y="6241762"/>
              <a:ext cx="366696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>
                  <a:solidFill>
                    <a:schemeClr val="bg1"/>
                  </a:solidFill>
                  <a:latin typeface="Century Gothic" panose="020B0502020202020204" pitchFamily="34" charset="0"/>
                </a:rPr>
                <a:t>HAWKES</a:t>
              </a:r>
              <a:r>
                <a:rPr lang="en-US" sz="2800">
                  <a:solidFill>
                    <a:schemeClr val="bg1"/>
                  </a:solidFill>
                  <a:latin typeface="Century Gothic" panose="020B0502020202020204" pitchFamily="34" charset="0"/>
                </a:rPr>
                <a:t> LEARNING</a:t>
              </a:r>
            </a:p>
          </p:txBody>
        </p:sp>
      </p:grpSp>
      <p:cxnSp>
        <p:nvCxnSpPr>
          <p:cNvPr id="55" name="Straight Connector 54"/>
          <p:cNvCxnSpPr/>
          <p:nvPr/>
        </p:nvCxnSpPr>
        <p:spPr>
          <a:xfrm>
            <a:off x="1881188" y="1137908"/>
            <a:ext cx="8429625" cy="0"/>
          </a:xfrm>
          <a:prstGeom prst="line">
            <a:avLst/>
          </a:prstGeom>
          <a:ln w="12700">
            <a:solidFill>
              <a:srgbClr val="3235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7"/>
          <p:cNvGrpSpPr/>
          <p:nvPr/>
        </p:nvGrpSpPr>
        <p:grpSpPr>
          <a:xfrm>
            <a:off x="1881187" y="1612191"/>
            <a:ext cx="8429626" cy="3395744"/>
            <a:chOff x="365111" y="1821206"/>
            <a:chExt cx="8443024" cy="3298655"/>
          </a:xfrm>
          <a:solidFill>
            <a:srgbClr val="CCA49C"/>
          </a:solidFill>
        </p:grpSpPr>
        <p:grpSp>
          <p:nvGrpSpPr>
            <p:cNvPr id="5" name="Group 8"/>
            <p:cNvGrpSpPr/>
            <p:nvPr/>
          </p:nvGrpSpPr>
          <p:grpSpPr>
            <a:xfrm>
              <a:off x="365111" y="1821206"/>
              <a:ext cx="8443024" cy="3298655"/>
              <a:chOff x="365111" y="1821206"/>
              <a:chExt cx="8443024" cy="3298655"/>
            </a:xfrm>
            <a:grpFill/>
          </p:grpSpPr>
          <p:sp>
            <p:nvSpPr>
              <p:cNvPr id="16" name="Rectangle 15"/>
              <p:cNvSpPr/>
              <p:nvPr/>
            </p:nvSpPr>
            <p:spPr>
              <a:xfrm>
                <a:off x="365111" y="1821206"/>
                <a:ext cx="4175761" cy="329865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4632374" y="1821206"/>
                <a:ext cx="4175761" cy="329865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748359" y="2875466"/>
              <a:ext cx="3325552" cy="974353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400" dirty="0">
                  <a:solidFill>
                    <a:schemeClr val="bg1"/>
                  </a:solidFill>
                </a:rPr>
                <a:t>Capitalization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049554" y="2875466"/>
              <a:ext cx="3325552" cy="974353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400" dirty="0">
                  <a:solidFill>
                    <a:schemeClr val="bg1"/>
                  </a:solidFill>
                </a:rPr>
                <a:t>Punctuation</a:t>
              </a:r>
            </a:p>
          </p:txBody>
        </p:sp>
      </p:grpSp>
      <p:sp>
        <p:nvSpPr>
          <p:cNvPr id="15" name="Rectangle 14"/>
          <p:cNvSpPr/>
          <p:nvPr/>
        </p:nvSpPr>
        <p:spPr>
          <a:xfrm>
            <a:off x="0" y="5642793"/>
            <a:ext cx="12192000" cy="121520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5753098" y="2965801"/>
            <a:ext cx="677616" cy="729753"/>
          </a:xfrm>
          <a:prstGeom prst="ellipse">
            <a:avLst/>
          </a:prstGeom>
          <a:solidFill>
            <a:srgbClr val="CCA49C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&amp;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434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524001" y="338445"/>
            <a:ext cx="9144001" cy="6332628"/>
            <a:chOff x="-1" y="463132"/>
            <a:chExt cx="9144001" cy="6332628"/>
          </a:xfrm>
        </p:grpSpPr>
        <p:sp>
          <p:nvSpPr>
            <p:cNvPr id="26" name="TextBox 25"/>
            <p:cNvSpPr txBox="1"/>
            <p:nvPr/>
          </p:nvSpPr>
          <p:spPr>
            <a:xfrm>
              <a:off x="-1" y="463132"/>
              <a:ext cx="91440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>
                  <a:solidFill>
                    <a:srgbClr val="323542"/>
                  </a:solidFill>
                  <a:latin typeface="Century Gothic" panose="020B0502020202020204" pitchFamily="34" charset="0"/>
                </a:rPr>
                <a:t>Periods and Quotation Marks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5477039" y="6241762"/>
              <a:ext cx="366696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>
                  <a:solidFill>
                    <a:schemeClr val="bg1"/>
                  </a:solidFill>
                  <a:latin typeface="Century Gothic" panose="020B0502020202020204" pitchFamily="34" charset="0"/>
                </a:rPr>
                <a:t>HAWKES</a:t>
              </a:r>
              <a:r>
                <a:rPr lang="en-US" sz="2800">
                  <a:solidFill>
                    <a:schemeClr val="bg1"/>
                  </a:solidFill>
                  <a:latin typeface="Century Gothic" panose="020B0502020202020204" pitchFamily="34" charset="0"/>
                </a:rPr>
                <a:t> LEARNING</a:t>
              </a:r>
            </a:p>
          </p:txBody>
        </p:sp>
      </p:grpSp>
      <p:cxnSp>
        <p:nvCxnSpPr>
          <p:cNvPr id="55" name="Straight Connector 54"/>
          <p:cNvCxnSpPr/>
          <p:nvPr/>
        </p:nvCxnSpPr>
        <p:spPr>
          <a:xfrm>
            <a:off x="1881188" y="1137908"/>
            <a:ext cx="8429625" cy="0"/>
          </a:xfrm>
          <a:prstGeom prst="line">
            <a:avLst/>
          </a:prstGeom>
          <a:ln w="12700">
            <a:solidFill>
              <a:srgbClr val="3235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7"/>
          <p:cNvGrpSpPr/>
          <p:nvPr/>
        </p:nvGrpSpPr>
        <p:grpSpPr>
          <a:xfrm>
            <a:off x="2066923" y="1849761"/>
            <a:ext cx="8058154" cy="1482424"/>
            <a:chOff x="542923" y="1849761"/>
            <a:chExt cx="8058154" cy="693935"/>
          </a:xfrm>
        </p:grpSpPr>
        <p:sp>
          <p:nvSpPr>
            <p:cNvPr id="9" name="Rectangle 8"/>
            <p:cNvSpPr/>
            <p:nvPr/>
          </p:nvSpPr>
          <p:spPr>
            <a:xfrm>
              <a:off x="542923" y="1849761"/>
              <a:ext cx="8058154" cy="693935"/>
            </a:xfrm>
            <a:prstGeom prst="rect">
              <a:avLst/>
            </a:prstGeom>
            <a:solidFill>
              <a:srgbClr val="F3ED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33045" y="2063815"/>
              <a:ext cx="7807571" cy="244924"/>
            </a:xfrm>
            <a:prstGeom prst="rect">
              <a:avLst/>
            </a:prstGeom>
            <a:solidFill>
              <a:srgbClr val="F3EDE7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sz="2800" dirty="0">
                  <a:solidFill>
                    <a:srgbClr val="323542"/>
                  </a:solidFill>
                </a:rPr>
                <a:t>The basket of nails is on the counter.</a:t>
              </a:r>
            </a:p>
          </p:txBody>
        </p:sp>
      </p:grpSp>
      <p:grpSp>
        <p:nvGrpSpPr>
          <p:cNvPr id="5" name="Group 10"/>
          <p:cNvGrpSpPr/>
          <p:nvPr/>
        </p:nvGrpSpPr>
        <p:grpSpPr>
          <a:xfrm>
            <a:off x="2066923" y="3467968"/>
            <a:ext cx="8058154" cy="1482424"/>
            <a:chOff x="542923" y="1849761"/>
            <a:chExt cx="8058154" cy="693935"/>
          </a:xfrm>
        </p:grpSpPr>
        <p:sp>
          <p:nvSpPr>
            <p:cNvPr id="12" name="Rectangle 11"/>
            <p:cNvSpPr/>
            <p:nvPr/>
          </p:nvSpPr>
          <p:spPr>
            <a:xfrm>
              <a:off x="542923" y="1849761"/>
              <a:ext cx="8058154" cy="693935"/>
            </a:xfrm>
            <a:prstGeom prst="rect">
              <a:avLst/>
            </a:prstGeom>
            <a:solidFill>
              <a:srgbClr val="F3ED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33045" y="2063815"/>
              <a:ext cx="7807571" cy="244924"/>
            </a:xfrm>
            <a:prstGeom prst="rect">
              <a:avLst/>
            </a:prstGeom>
            <a:solidFill>
              <a:srgbClr val="F3EDE7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sz="2800" dirty="0">
                  <a:solidFill>
                    <a:srgbClr val="323542"/>
                  </a:solidFill>
                </a:rPr>
                <a:t>Is that basket full of nails?</a:t>
              </a:r>
            </a:p>
          </p:txBody>
        </p:sp>
      </p:grpSp>
      <p:sp>
        <p:nvSpPr>
          <p:cNvPr id="14" name="Rectangle 13"/>
          <p:cNvSpPr/>
          <p:nvPr/>
        </p:nvSpPr>
        <p:spPr>
          <a:xfrm>
            <a:off x="0" y="5642793"/>
            <a:ext cx="12192000" cy="121520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7886514" y="4302143"/>
            <a:ext cx="4035387" cy="1222825"/>
            <a:chOff x="7735906" y="3807291"/>
            <a:chExt cx="4035387" cy="1222825"/>
          </a:xfrm>
        </p:grpSpPr>
        <p:pic>
          <p:nvPicPr>
            <p:cNvPr id="17" name="Picture 16" descr="1388958613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44698" y="3828806"/>
              <a:ext cx="3626595" cy="1201310"/>
            </a:xfrm>
            <a:prstGeom prst="rect">
              <a:avLst/>
            </a:prstGeom>
          </p:spPr>
        </p:pic>
        <p:pic>
          <p:nvPicPr>
            <p:cNvPr id="18" name="Picture 17" descr="1388958613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20176607">
              <a:off x="7735906" y="3807291"/>
              <a:ext cx="3626595" cy="12013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67213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524001" y="338445"/>
            <a:ext cx="9144001" cy="6332628"/>
            <a:chOff x="-1" y="463132"/>
            <a:chExt cx="9144001" cy="6332628"/>
          </a:xfrm>
        </p:grpSpPr>
        <p:sp>
          <p:nvSpPr>
            <p:cNvPr id="26" name="TextBox 25"/>
            <p:cNvSpPr txBox="1"/>
            <p:nvPr/>
          </p:nvSpPr>
          <p:spPr>
            <a:xfrm>
              <a:off x="-1" y="463132"/>
              <a:ext cx="91440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>
                  <a:solidFill>
                    <a:srgbClr val="323542"/>
                  </a:solidFill>
                  <a:latin typeface="Century Gothic" panose="020B0502020202020204" pitchFamily="34" charset="0"/>
                </a:rPr>
                <a:t>Identifying Indirect Questions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5477039" y="6241762"/>
              <a:ext cx="366696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>
                  <a:solidFill>
                    <a:schemeClr val="bg1"/>
                  </a:solidFill>
                  <a:latin typeface="Century Gothic" panose="020B0502020202020204" pitchFamily="34" charset="0"/>
                </a:rPr>
                <a:t>HAWKES</a:t>
              </a:r>
              <a:r>
                <a:rPr lang="en-US" sz="2800">
                  <a:solidFill>
                    <a:schemeClr val="bg1"/>
                  </a:solidFill>
                  <a:latin typeface="Century Gothic" panose="020B0502020202020204" pitchFamily="34" charset="0"/>
                </a:rPr>
                <a:t> LEARNING</a:t>
              </a:r>
            </a:p>
          </p:txBody>
        </p:sp>
      </p:grpSp>
      <p:cxnSp>
        <p:nvCxnSpPr>
          <p:cNvPr id="55" name="Straight Connector 54"/>
          <p:cNvCxnSpPr/>
          <p:nvPr/>
        </p:nvCxnSpPr>
        <p:spPr>
          <a:xfrm>
            <a:off x="1881188" y="1137908"/>
            <a:ext cx="8429625" cy="0"/>
          </a:xfrm>
          <a:prstGeom prst="line">
            <a:avLst/>
          </a:prstGeom>
          <a:ln w="12700">
            <a:solidFill>
              <a:srgbClr val="3235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7"/>
          <p:cNvGrpSpPr/>
          <p:nvPr/>
        </p:nvGrpSpPr>
        <p:grpSpPr>
          <a:xfrm>
            <a:off x="2066923" y="1849761"/>
            <a:ext cx="8058154" cy="1482424"/>
            <a:chOff x="542923" y="1849761"/>
            <a:chExt cx="8058154" cy="693935"/>
          </a:xfrm>
        </p:grpSpPr>
        <p:sp>
          <p:nvSpPr>
            <p:cNvPr id="9" name="Rectangle 8"/>
            <p:cNvSpPr/>
            <p:nvPr/>
          </p:nvSpPr>
          <p:spPr>
            <a:xfrm>
              <a:off x="542923" y="1849761"/>
              <a:ext cx="8058154" cy="693935"/>
            </a:xfrm>
            <a:prstGeom prst="rect">
              <a:avLst/>
            </a:prstGeom>
            <a:solidFill>
              <a:srgbClr val="F3ED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33045" y="2063815"/>
              <a:ext cx="7807571" cy="244924"/>
            </a:xfrm>
            <a:prstGeom prst="rect">
              <a:avLst/>
            </a:prstGeom>
            <a:solidFill>
              <a:srgbClr val="F3EDE7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sz="2800" dirty="0">
                  <a:solidFill>
                    <a:srgbClr val="323542"/>
                  </a:solidFill>
                </a:rPr>
                <a:t>Is that basket full of nails?</a:t>
              </a:r>
            </a:p>
          </p:txBody>
        </p:sp>
      </p:grpSp>
      <p:grpSp>
        <p:nvGrpSpPr>
          <p:cNvPr id="5" name="Group 10"/>
          <p:cNvGrpSpPr/>
          <p:nvPr/>
        </p:nvGrpSpPr>
        <p:grpSpPr>
          <a:xfrm>
            <a:off x="2066923" y="3467968"/>
            <a:ext cx="8058154" cy="1482424"/>
            <a:chOff x="542923" y="1849761"/>
            <a:chExt cx="8058154" cy="693935"/>
          </a:xfrm>
        </p:grpSpPr>
        <p:sp>
          <p:nvSpPr>
            <p:cNvPr id="12" name="Rectangle 11"/>
            <p:cNvSpPr/>
            <p:nvPr/>
          </p:nvSpPr>
          <p:spPr>
            <a:xfrm>
              <a:off x="542923" y="1849761"/>
              <a:ext cx="8058154" cy="693935"/>
            </a:xfrm>
            <a:prstGeom prst="rect">
              <a:avLst/>
            </a:prstGeom>
            <a:solidFill>
              <a:srgbClr val="F3ED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33045" y="1962965"/>
              <a:ext cx="7807571" cy="446625"/>
            </a:xfrm>
            <a:prstGeom prst="rect">
              <a:avLst/>
            </a:prstGeom>
            <a:solidFill>
              <a:srgbClr val="F3EDE7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sz="2800" dirty="0">
                  <a:solidFill>
                    <a:srgbClr val="323542"/>
                  </a:solidFill>
                </a:rPr>
                <a:t>Your mom wants to know if that basket is full of nails.</a:t>
              </a:r>
            </a:p>
          </p:txBody>
        </p:sp>
      </p:grpSp>
      <p:sp>
        <p:nvSpPr>
          <p:cNvPr id="14" name="Rectangle 13"/>
          <p:cNvSpPr/>
          <p:nvPr/>
        </p:nvSpPr>
        <p:spPr>
          <a:xfrm>
            <a:off x="0" y="5642793"/>
            <a:ext cx="12192000" cy="121520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7886513" y="4302142"/>
            <a:ext cx="4035387" cy="1222825"/>
            <a:chOff x="7735906" y="3807291"/>
            <a:chExt cx="4035387" cy="1222825"/>
          </a:xfrm>
        </p:grpSpPr>
        <p:pic>
          <p:nvPicPr>
            <p:cNvPr id="18" name="Picture 17" descr="1388958613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44698" y="3828806"/>
              <a:ext cx="3626595" cy="1201310"/>
            </a:xfrm>
            <a:prstGeom prst="rect">
              <a:avLst/>
            </a:prstGeom>
          </p:spPr>
        </p:pic>
        <p:pic>
          <p:nvPicPr>
            <p:cNvPr id="19" name="Picture 18" descr="1388958613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20176607">
              <a:off x="7735906" y="3807291"/>
              <a:ext cx="3626595" cy="12013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67213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524001" y="338445"/>
            <a:ext cx="9144001" cy="6332628"/>
            <a:chOff x="-1" y="463132"/>
            <a:chExt cx="9144001" cy="6332628"/>
          </a:xfrm>
        </p:grpSpPr>
        <p:sp>
          <p:nvSpPr>
            <p:cNvPr id="26" name="TextBox 25"/>
            <p:cNvSpPr txBox="1"/>
            <p:nvPr/>
          </p:nvSpPr>
          <p:spPr>
            <a:xfrm>
              <a:off x="-1" y="463132"/>
              <a:ext cx="91440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>
                  <a:solidFill>
                    <a:srgbClr val="323542"/>
                  </a:solidFill>
                  <a:latin typeface="Century Gothic" panose="020B0502020202020204" pitchFamily="34" charset="0"/>
                </a:rPr>
                <a:t>Exclamation Points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5477039" y="6241762"/>
              <a:ext cx="366696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>
                  <a:solidFill>
                    <a:schemeClr val="bg1"/>
                  </a:solidFill>
                  <a:latin typeface="Century Gothic" panose="020B0502020202020204" pitchFamily="34" charset="0"/>
                </a:rPr>
                <a:t>HAWKES</a:t>
              </a:r>
              <a:r>
                <a:rPr lang="en-US" sz="2800">
                  <a:solidFill>
                    <a:schemeClr val="bg1"/>
                  </a:solidFill>
                  <a:latin typeface="Century Gothic" panose="020B0502020202020204" pitchFamily="34" charset="0"/>
                </a:rPr>
                <a:t> LEARNING</a:t>
              </a:r>
            </a:p>
          </p:txBody>
        </p:sp>
      </p:grpSp>
      <p:cxnSp>
        <p:nvCxnSpPr>
          <p:cNvPr id="55" name="Straight Connector 54"/>
          <p:cNvCxnSpPr/>
          <p:nvPr/>
        </p:nvCxnSpPr>
        <p:spPr>
          <a:xfrm>
            <a:off x="1881188" y="1137908"/>
            <a:ext cx="8429625" cy="0"/>
          </a:xfrm>
          <a:prstGeom prst="line">
            <a:avLst/>
          </a:prstGeom>
          <a:ln w="12700">
            <a:solidFill>
              <a:srgbClr val="3235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7"/>
          <p:cNvGrpSpPr/>
          <p:nvPr/>
        </p:nvGrpSpPr>
        <p:grpSpPr>
          <a:xfrm>
            <a:off x="2066922" y="1815872"/>
            <a:ext cx="8058154" cy="3148959"/>
            <a:chOff x="542923" y="1849761"/>
            <a:chExt cx="8058154" cy="693935"/>
          </a:xfrm>
        </p:grpSpPr>
        <p:sp>
          <p:nvSpPr>
            <p:cNvPr id="9" name="Rectangle 8"/>
            <p:cNvSpPr/>
            <p:nvPr/>
          </p:nvSpPr>
          <p:spPr>
            <a:xfrm>
              <a:off x="542923" y="1849761"/>
              <a:ext cx="8058154" cy="693935"/>
            </a:xfrm>
            <a:prstGeom prst="rect">
              <a:avLst/>
            </a:prstGeom>
            <a:solidFill>
              <a:srgbClr val="F3ED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33045" y="2084877"/>
              <a:ext cx="7807571" cy="202796"/>
            </a:xfrm>
            <a:prstGeom prst="rect">
              <a:avLst/>
            </a:prstGeom>
            <a:solidFill>
              <a:srgbClr val="F3EDE7"/>
            </a:solidFill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000" dirty="0">
                  <a:solidFill>
                    <a:srgbClr val="323542"/>
                  </a:solidFill>
                </a:rPr>
                <a:t>Don’t drop that basket full of nails!</a:t>
              </a:r>
            </a:p>
          </p:txBody>
        </p:sp>
      </p:grpSp>
      <p:sp>
        <p:nvSpPr>
          <p:cNvPr id="11" name="Rectangle 10"/>
          <p:cNvSpPr/>
          <p:nvPr/>
        </p:nvSpPr>
        <p:spPr>
          <a:xfrm>
            <a:off x="0" y="5642793"/>
            <a:ext cx="12192000" cy="121520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2" name="Picture 11" descr="garden-baske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45317" y="3884883"/>
            <a:ext cx="2503550" cy="2014314"/>
          </a:xfrm>
          <a:prstGeom prst="rect">
            <a:avLst/>
          </a:prstGeom>
        </p:spPr>
      </p:pic>
      <p:pic>
        <p:nvPicPr>
          <p:cNvPr id="13" name="Picture 12" descr="138895861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09008" y="4467494"/>
            <a:ext cx="939500" cy="311210"/>
          </a:xfrm>
          <a:prstGeom prst="rect">
            <a:avLst/>
          </a:prstGeom>
        </p:spPr>
      </p:pic>
      <p:pic>
        <p:nvPicPr>
          <p:cNvPr id="14" name="Picture 13" descr="138895861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328230">
            <a:off x="10382923" y="4415499"/>
            <a:ext cx="939500" cy="311210"/>
          </a:xfrm>
          <a:prstGeom prst="rect">
            <a:avLst/>
          </a:prstGeom>
        </p:spPr>
      </p:pic>
      <p:pic>
        <p:nvPicPr>
          <p:cNvPr id="15" name="Picture 14" descr="138895861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70622">
            <a:off x="10427748" y="4406533"/>
            <a:ext cx="939500" cy="311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676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524001" y="338445"/>
            <a:ext cx="9144001" cy="6332628"/>
            <a:chOff x="-1" y="463132"/>
            <a:chExt cx="9144001" cy="6332628"/>
          </a:xfrm>
        </p:grpSpPr>
        <p:sp>
          <p:nvSpPr>
            <p:cNvPr id="26" name="TextBox 25"/>
            <p:cNvSpPr txBox="1"/>
            <p:nvPr/>
          </p:nvSpPr>
          <p:spPr>
            <a:xfrm>
              <a:off x="-1" y="463132"/>
              <a:ext cx="91440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>
                  <a:solidFill>
                    <a:srgbClr val="323542"/>
                  </a:solidFill>
                  <a:latin typeface="Century Gothic" panose="020B0502020202020204" pitchFamily="34" charset="0"/>
                </a:rPr>
                <a:t>Types of Statements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5477039" y="6241762"/>
              <a:ext cx="366696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>
                  <a:solidFill>
                    <a:schemeClr val="bg1"/>
                  </a:solidFill>
                  <a:latin typeface="Century Gothic" panose="020B0502020202020204" pitchFamily="34" charset="0"/>
                </a:rPr>
                <a:t>HAWKES</a:t>
              </a:r>
              <a:r>
                <a:rPr lang="en-US" sz="2800">
                  <a:solidFill>
                    <a:schemeClr val="bg1"/>
                  </a:solidFill>
                  <a:latin typeface="Century Gothic" panose="020B0502020202020204" pitchFamily="34" charset="0"/>
                </a:rPr>
                <a:t> LEARNING</a:t>
              </a:r>
            </a:p>
          </p:txBody>
        </p:sp>
      </p:grpSp>
      <p:cxnSp>
        <p:nvCxnSpPr>
          <p:cNvPr id="55" name="Straight Connector 54"/>
          <p:cNvCxnSpPr/>
          <p:nvPr/>
        </p:nvCxnSpPr>
        <p:spPr>
          <a:xfrm>
            <a:off x="1881188" y="1137908"/>
            <a:ext cx="8429625" cy="0"/>
          </a:xfrm>
          <a:prstGeom prst="line">
            <a:avLst/>
          </a:prstGeom>
          <a:ln w="12700">
            <a:solidFill>
              <a:srgbClr val="3235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7"/>
          <p:cNvGrpSpPr/>
          <p:nvPr/>
        </p:nvGrpSpPr>
        <p:grpSpPr>
          <a:xfrm>
            <a:off x="2066922" y="1580912"/>
            <a:ext cx="8058154" cy="806935"/>
            <a:chOff x="542923" y="1736761"/>
            <a:chExt cx="8058154" cy="806935"/>
          </a:xfrm>
          <a:solidFill>
            <a:srgbClr val="627981"/>
          </a:solidFill>
        </p:grpSpPr>
        <p:sp>
          <p:nvSpPr>
            <p:cNvPr id="9" name="Rectangle 8"/>
            <p:cNvSpPr/>
            <p:nvPr/>
          </p:nvSpPr>
          <p:spPr>
            <a:xfrm>
              <a:off x="542923" y="1736761"/>
              <a:ext cx="8058154" cy="80693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33045" y="1986221"/>
              <a:ext cx="7807571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Declarative</a:t>
              </a:r>
            </a:p>
          </p:txBody>
        </p:sp>
      </p:grpSp>
      <p:grpSp>
        <p:nvGrpSpPr>
          <p:cNvPr id="5" name="Group 19"/>
          <p:cNvGrpSpPr/>
          <p:nvPr/>
        </p:nvGrpSpPr>
        <p:grpSpPr>
          <a:xfrm>
            <a:off x="2066922" y="2472264"/>
            <a:ext cx="8058154" cy="806935"/>
            <a:chOff x="542923" y="1736761"/>
            <a:chExt cx="8058154" cy="806935"/>
          </a:xfrm>
          <a:solidFill>
            <a:srgbClr val="627981"/>
          </a:solidFill>
        </p:grpSpPr>
        <p:sp>
          <p:nvSpPr>
            <p:cNvPr id="21" name="Rectangle 20"/>
            <p:cNvSpPr/>
            <p:nvPr/>
          </p:nvSpPr>
          <p:spPr>
            <a:xfrm>
              <a:off x="542923" y="1736761"/>
              <a:ext cx="8058154" cy="80693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33045" y="1986221"/>
              <a:ext cx="7807571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Interrogative</a:t>
              </a:r>
            </a:p>
          </p:txBody>
        </p:sp>
      </p:grpSp>
      <p:grpSp>
        <p:nvGrpSpPr>
          <p:cNvPr id="6" name="Group 22"/>
          <p:cNvGrpSpPr/>
          <p:nvPr/>
        </p:nvGrpSpPr>
        <p:grpSpPr>
          <a:xfrm>
            <a:off x="2066922" y="3361170"/>
            <a:ext cx="8058154" cy="806935"/>
            <a:chOff x="542923" y="1736761"/>
            <a:chExt cx="8058154" cy="806935"/>
          </a:xfrm>
          <a:solidFill>
            <a:srgbClr val="627981"/>
          </a:solidFill>
        </p:grpSpPr>
        <p:sp>
          <p:nvSpPr>
            <p:cNvPr id="24" name="Rectangle 23"/>
            <p:cNvSpPr/>
            <p:nvPr/>
          </p:nvSpPr>
          <p:spPr>
            <a:xfrm>
              <a:off x="542923" y="1736761"/>
              <a:ext cx="8058154" cy="80693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33045" y="1986221"/>
              <a:ext cx="7807571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Imperative</a:t>
              </a:r>
            </a:p>
          </p:txBody>
        </p:sp>
      </p:grpSp>
      <p:grpSp>
        <p:nvGrpSpPr>
          <p:cNvPr id="7" name="Group 26"/>
          <p:cNvGrpSpPr/>
          <p:nvPr/>
        </p:nvGrpSpPr>
        <p:grpSpPr>
          <a:xfrm>
            <a:off x="2066922" y="4250116"/>
            <a:ext cx="8058154" cy="806935"/>
            <a:chOff x="542923" y="1736761"/>
            <a:chExt cx="8058154" cy="806935"/>
          </a:xfrm>
          <a:solidFill>
            <a:srgbClr val="627981"/>
          </a:solidFill>
        </p:grpSpPr>
        <p:sp>
          <p:nvSpPr>
            <p:cNvPr id="28" name="Rectangle 27"/>
            <p:cNvSpPr/>
            <p:nvPr/>
          </p:nvSpPr>
          <p:spPr>
            <a:xfrm>
              <a:off x="542923" y="1736761"/>
              <a:ext cx="8058154" cy="80693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33045" y="1986221"/>
              <a:ext cx="7807571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Exclamatory</a:t>
              </a:r>
            </a:p>
          </p:txBody>
        </p:sp>
      </p:grpSp>
      <p:sp>
        <p:nvSpPr>
          <p:cNvPr id="19" name="Rectangle 18"/>
          <p:cNvSpPr/>
          <p:nvPr/>
        </p:nvSpPr>
        <p:spPr>
          <a:xfrm>
            <a:off x="0" y="5642793"/>
            <a:ext cx="12192000" cy="121520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6141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648</Words>
  <Application>Microsoft Office PowerPoint</Application>
  <PresentationFormat>Widescreen</PresentationFormat>
  <Paragraphs>214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49" baseType="lpstr">
      <vt:lpstr>Arial</vt:lpstr>
      <vt:lpstr>Calibri</vt:lpstr>
      <vt:lpstr>Calibri Light</vt:lpstr>
      <vt:lpstr>Century Gothic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Caitlin Edahl</dc:creator>
  <cp:lastModifiedBy>Sarah Quinn</cp:lastModifiedBy>
  <cp:revision>29</cp:revision>
  <dcterms:created xsi:type="dcterms:W3CDTF">2017-06-16T13:06:21Z</dcterms:created>
  <dcterms:modified xsi:type="dcterms:W3CDTF">2019-02-14T19:40:43Z</dcterms:modified>
</cp:coreProperties>
</file>