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265" r:id="rId5"/>
    <p:sldId id="257" r:id="rId6"/>
    <p:sldId id="262" r:id="rId7"/>
    <p:sldId id="272" r:id="rId8"/>
    <p:sldId id="279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Pre-Reading Strategies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Pre-Reading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Make a plan for reading the full text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Make predictions and find connections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Scan the title, table of contents, and major headings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Title, Table of Contents, and Headings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166924" y="1865446"/>
            <a:ext cx="3527053" cy="2722231"/>
            <a:chOff x="542923" y="1849761"/>
            <a:chExt cx="7858497" cy="820862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7858497" cy="820862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2923" y="2170574"/>
              <a:ext cx="7768376" cy="213456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rgbClr val="323542"/>
                  </a:solidFill>
                </a:rPr>
                <a:t>Topic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498022" y="1849761"/>
            <a:ext cx="3527053" cy="516682"/>
            <a:chOff x="542923" y="1849761"/>
            <a:chExt cx="8058154" cy="693935"/>
          </a:xfrm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6" y="1917591"/>
              <a:ext cx="7807572" cy="537372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Title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34FE056-161C-4BC9-93A3-14261174E54C}"/>
              </a:ext>
            </a:extLst>
          </p:cNvPr>
          <p:cNvGrpSpPr/>
          <p:nvPr/>
        </p:nvGrpSpPr>
        <p:grpSpPr>
          <a:xfrm>
            <a:off x="6498022" y="2952535"/>
            <a:ext cx="3527053" cy="516682"/>
            <a:chOff x="542923" y="1849761"/>
            <a:chExt cx="8058154" cy="69393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8E78854-A95E-48AF-B459-AA418CC5B789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F33D42E-4713-456E-BF7F-A87ADF979D83}"/>
                </a:ext>
              </a:extLst>
            </p:cNvPr>
            <p:cNvSpPr txBox="1"/>
            <p:nvPr/>
          </p:nvSpPr>
          <p:spPr>
            <a:xfrm>
              <a:off x="633046" y="1917591"/>
              <a:ext cx="7807572" cy="537372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Table of Contents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4AC9AD4-4242-4B54-93FD-F95E0F63348E}"/>
              </a:ext>
            </a:extLst>
          </p:cNvPr>
          <p:cNvGrpSpPr/>
          <p:nvPr/>
        </p:nvGrpSpPr>
        <p:grpSpPr>
          <a:xfrm>
            <a:off x="6498022" y="4055310"/>
            <a:ext cx="3527053" cy="516682"/>
            <a:chOff x="542923" y="1849761"/>
            <a:chExt cx="8058154" cy="693935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49C79D3-68AB-4F26-9287-759C691D0473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5F1DEA5-BEBB-4AF8-AA25-5288B8670FB1}"/>
                </a:ext>
              </a:extLst>
            </p:cNvPr>
            <p:cNvSpPr txBox="1"/>
            <p:nvPr/>
          </p:nvSpPr>
          <p:spPr>
            <a:xfrm>
              <a:off x="633046" y="1917591"/>
              <a:ext cx="7807572" cy="537372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Major Headings</a:t>
              </a:r>
            </a:p>
          </p:txBody>
        </p:sp>
      </p:grpSp>
      <p:sp>
        <p:nvSpPr>
          <p:cNvPr id="3" name="Arrow: Right 2">
            <a:extLst>
              <a:ext uri="{FF2B5EF4-FFF2-40B4-BE49-F238E27FC236}">
                <a16:creationId xmlns:a16="http://schemas.microsoft.com/office/drawing/2014/main" id="{9AE0ECBE-D7A3-4AD1-BB86-3839A10D4F7D}"/>
              </a:ext>
            </a:extLst>
          </p:cNvPr>
          <p:cNvSpPr/>
          <p:nvPr/>
        </p:nvSpPr>
        <p:spPr>
          <a:xfrm rot="10800000">
            <a:off x="5850367" y="1971767"/>
            <a:ext cx="491266" cy="266106"/>
          </a:xfrm>
          <a:prstGeom prst="rightArrow">
            <a:avLst/>
          </a:prstGeom>
          <a:solidFill>
            <a:srgbClr val="F3EDE7"/>
          </a:solidFill>
          <a:ln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3703C599-04AD-4184-A8A2-4F0E706EA4B2}"/>
              </a:ext>
            </a:extLst>
          </p:cNvPr>
          <p:cNvSpPr/>
          <p:nvPr/>
        </p:nvSpPr>
        <p:spPr>
          <a:xfrm rot="10800000">
            <a:off x="5850367" y="3042568"/>
            <a:ext cx="491266" cy="266106"/>
          </a:xfrm>
          <a:prstGeom prst="rightArrow">
            <a:avLst/>
          </a:prstGeom>
          <a:solidFill>
            <a:srgbClr val="F3EDE7"/>
          </a:solidFill>
          <a:ln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22E5F18C-10FF-4CD3-A5A0-3DEAADD65953}"/>
              </a:ext>
            </a:extLst>
          </p:cNvPr>
          <p:cNvSpPr/>
          <p:nvPr/>
        </p:nvSpPr>
        <p:spPr>
          <a:xfrm rot="10800000">
            <a:off x="5850367" y="4168793"/>
            <a:ext cx="491266" cy="266106"/>
          </a:xfrm>
          <a:prstGeom prst="rightArrow">
            <a:avLst/>
          </a:prstGeom>
          <a:solidFill>
            <a:srgbClr val="F3EDE7"/>
          </a:solidFill>
          <a:ln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Title, Table of Contents, and Headings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Table of contents for a textbook with two chapters outlined.">
            <a:extLst>
              <a:ext uri="{FF2B5EF4-FFF2-40B4-BE49-F238E27FC236}">
                <a16:creationId xmlns:a16="http://schemas.microsoft.com/office/drawing/2014/main" id="{266BB202-9CF6-48CA-BCB9-97DC95660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925" y="1193194"/>
            <a:ext cx="3430017" cy="438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photograph of a textbook page that includes headings to help differenciate text.">
            <a:extLst>
              <a:ext uri="{FF2B5EF4-FFF2-40B4-BE49-F238E27FC236}">
                <a16:creationId xmlns:a16="http://schemas.microsoft.com/office/drawing/2014/main" id="{9EE987F6-1BBD-45FF-B544-A0B22B2BFF27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219" y="1193194"/>
            <a:ext cx="3383280" cy="438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Predictions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Who?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Where?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When?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Why?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How?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What?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Connections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39022" y="1551810"/>
            <a:ext cx="5295035" cy="3186143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bg1"/>
                    </a:solidFill>
                    <a:sym typeface="Wingdings" panose="05000000000000000000" pitchFamily="2" charset="2"/>
                  </a:rPr>
                  <a:t>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4" y="1904532"/>
              <a:ext cx="3325552" cy="5241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What I </a:t>
              </a:r>
              <a:r>
                <a:rPr lang="en-US" sz="2000" b="1" dirty="0">
                  <a:solidFill>
                    <a:schemeClr val="bg1"/>
                  </a:solidFill>
                </a:rPr>
                <a:t>K</a:t>
              </a:r>
              <a:r>
                <a:rPr lang="en-US" sz="2000" dirty="0">
                  <a:solidFill>
                    <a:schemeClr val="bg1"/>
                  </a:solidFill>
                </a:rPr>
                <a:t>now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E792276-C11C-47B1-AA1D-6FB42EE7218C}"/>
              </a:ext>
            </a:extLst>
          </p:cNvPr>
          <p:cNvGrpSpPr/>
          <p:nvPr/>
        </p:nvGrpSpPr>
        <p:grpSpPr>
          <a:xfrm>
            <a:off x="7119869" y="1551810"/>
            <a:ext cx="2886156" cy="3186143"/>
            <a:chOff x="4206109" y="1821206"/>
            <a:chExt cx="4602026" cy="3298655"/>
          </a:xfrm>
          <a:solidFill>
            <a:srgbClr val="314C57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8D29D35-10F2-4EE9-9424-F8EDF51F7EEA}"/>
                </a:ext>
              </a:extLst>
            </p:cNvPr>
            <p:cNvSpPr/>
            <p:nvPr/>
          </p:nvSpPr>
          <p:spPr>
            <a:xfrm>
              <a:off x="4632374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043DE0D-634C-451A-A254-9697E5C57DFA}"/>
                </a:ext>
              </a:extLst>
            </p:cNvPr>
            <p:cNvSpPr/>
            <p:nvPr/>
          </p:nvSpPr>
          <p:spPr>
            <a:xfrm>
              <a:off x="4206109" y="3036198"/>
              <a:ext cx="751943" cy="740213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sym typeface="Wingdings" panose="05000000000000000000" pitchFamily="2" charset="2"/>
                </a:rPr>
                <a:t>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3FA04301-9179-4A61-97BE-ECB1AFBE5A55}"/>
              </a:ext>
            </a:extLst>
          </p:cNvPr>
          <p:cNvSpPr txBox="1"/>
          <p:nvPr/>
        </p:nvSpPr>
        <p:spPr>
          <a:xfrm>
            <a:off x="4728473" y="1632294"/>
            <a:ext cx="2582401" cy="506292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</a:rPr>
              <a:t>What I </a:t>
            </a:r>
            <a:r>
              <a:rPr lang="en-US" sz="2000" b="1" dirty="0">
                <a:solidFill>
                  <a:schemeClr val="bg1"/>
                </a:solidFill>
              </a:rPr>
              <a:t>Want</a:t>
            </a:r>
            <a:r>
              <a:rPr lang="en-US" sz="2000" dirty="0">
                <a:solidFill>
                  <a:schemeClr val="bg1"/>
                </a:solidFill>
              </a:rPr>
              <a:t> to Know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B692E2-1245-4F0D-B76C-BC34BA58528B}"/>
              </a:ext>
            </a:extLst>
          </p:cNvPr>
          <p:cNvSpPr txBox="1"/>
          <p:nvPr/>
        </p:nvSpPr>
        <p:spPr>
          <a:xfrm>
            <a:off x="7648835" y="1612191"/>
            <a:ext cx="2085617" cy="506292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</a:rPr>
              <a:t>What I </a:t>
            </a:r>
            <a:r>
              <a:rPr lang="en-US" sz="2000" b="1" dirty="0">
                <a:solidFill>
                  <a:schemeClr val="bg1"/>
                </a:solidFill>
              </a:rPr>
              <a:t>L</a:t>
            </a:r>
            <a:r>
              <a:rPr lang="en-US" sz="2000" dirty="0">
                <a:solidFill>
                  <a:schemeClr val="bg1"/>
                </a:solidFill>
              </a:rPr>
              <a:t>earned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a Reading Plan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What materials will I need?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How much time will I need to read the full text?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How should I take notes on this reading?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3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127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3</cp:revision>
  <dcterms:created xsi:type="dcterms:W3CDTF">2017-06-16T13:06:21Z</dcterms:created>
  <dcterms:modified xsi:type="dcterms:W3CDTF">2019-07-25T16:16:36Z</dcterms:modified>
</cp:coreProperties>
</file>