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Quinn" initials="SQ" lastIdx="6" clrIdx="0">
    <p:extLst>
      <p:ext uri="{19B8F6BF-5375-455C-9EA6-DF929625EA0E}">
        <p15:presenceInfo xmlns:p15="http://schemas.microsoft.com/office/powerpoint/2012/main" userId="S-1-5-21-1482476501-413027322-842925246-26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96633"/>
    <a:srgbClr val="CCCCFF"/>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126"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5T10:13:05.447" idx="6">
    <p:pos x="5191" y="1994"/>
    <p:text>maybe "spent" instead of "needed"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5T09:32:17.804" idx="1">
    <p:pos x="1875" y="1480"/>
    <p:text>To avoid possible accessibility issues, add the word "stop" to the sentence. So "stop after reading each paragraph." This will benefit students who use screen readers!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15T09:40:09.244" idx="2">
    <p:pos x="10" y="10"/>
    <p:text>Made this comment on your script, too, but if  your video ends up being too long, you could remove this example (slides 11 &amp; 12)</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2-15T09:42:34.065" idx="3">
    <p:pos x="5522" y="245"/>
    <p:text>Nice design on this slide!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2-15T10:04:30.040" idx="4">
    <p:pos x="1755" y="1108"/>
    <p:text>Try switching the boxes to the left like this so that the list looks cleaner</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2-15T10:10:35.945" idx="5">
    <p:pos x="6299" y="1074"/>
    <p:text>For the next three slides, I'd use something like these bars or boxes (or even bullets) to differentiate the list items</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pPr/>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pPr/>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pPr/>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pPr/>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pPr/>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pPr/>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Active Reading Strategies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Summarize Paragraphs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63815"/>
              <a:ext cx="7807571" cy="244924"/>
            </a:xfrm>
            <a:prstGeom prst="rect">
              <a:avLst/>
            </a:prstGeom>
            <a:solidFill>
              <a:srgbClr val="F3EDE7"/>
            </a:solidFill>
          </p:spPr>
          <p:txBody>
            <a:bodyPr wrap="square" rtlCol="0" anchor="ctr">
              <a:spAutoFit/>
            </a:bodyPr>
            <a:lstStyle/>
            <a:p>
              <a:r>
                <a:rPr lang="en-US" sz="2800" dirty="0">
                  <a:solidFill>
                    <a:srgbClr val="323542"/>
                  </a:solidFill>
                </a:rPr>
                <a:t>After reading each paragraph:</a:t>
              </a:r>
            </a:p>
          </p:txBody>
        </p:sp>
      </p:grpSp>
      <p:grpSp>
        <p:nvGrpSpPr>
          <p:cNvPr id="5" name="Group 10"/>
          <p:cNvGrpSpPr/>
          <p:nvPr/>
        </p:nvGrpSpPr>
        <p:grpSpPr>
          <a:xfrm>
            <a:off x="2066923" y="3467968"/>
            <a:ext cx="8058154" cy="1482424"/>
            <a:chOff x="542923" y="1849761"/>
            <a:chExt cx="8058154" cy="693935"/>
          </a:xfrm>
        </p:grpSpPr>
        <p:sp>
          <p:nvSpPr>
            <p:cNvPr id="12" name="Rectangle 11"/>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2063815"/>
              <a:ext cx="7807571" cy="244924"/>
            </a:xfrm>
            <a:prstGeom prst="rect">
              <a:avLst/>
            </a:prstGeom>
            <a:solidFill>
              <a:srgbClr val="F3EDE7"/>
            </a:solidFill>
          </p:spPr>
          <p:txBody>
            <a:bodyPr wrap="square" rtlCol="0" anchor="ctr">
              <a:spAutoFit/>
            </a:bodyPr>
            <a:lstStyle/>
            <a:p>
              <a:r>
                <a:rPr lang="en-US" sz="2800" dirty="0">
                  <a:solidFill>
                    <a:srgbClr val="323542"/>
                  </a:solidFill>
                </a:rPr>
                <a:t>Write a summary (brief overview)</a:t>
              </a:r>
            </a:p>
          </p:txBody>
        </p:sp>
      </p:grpSp>
      <p:pic>
        <p:nvPicPr>
          <p:cNvPr id="16" name="Picture 15" descr="stop.png"/>
          <p:cNvPicPr>
            <a:picLocks noChangeAspect="1"/>
          </p:cNvPicPr>
          <p:nvPr/>
        </p:nvPicPr>
        <p:blipFill>
          <a:blip r:embed="rId2" cstate="print"/>
          <a:stretch>
            <a:fillRect/>
          </a:stretch>
        </p:blipFill>
        <p:spPr>
          <a:xfrm>
            <a:off x="6662568" y="1917134"/>
            <a:ext cx="1319606" cy="1324020"/>
          </a:xfrm>
          <a:prstGeom prst="rect">
            <a:avLst/>
          </a:prstGeom>
        </p:spPr>
      </p:pic>
      <p:pic>
        <p:nvPicPr>
          <p:cNvPr id="17" name="Picture 16" descr="barretr-Pencil.png"/>
          <p:cNvPicPr>
            <a:picLocks noChangeAspect="1"/>
          </p:cNvPicPr>
          <p:nvPr/>
        </p:nvPicPr>
        <p:blipFill>
          <a:blip r:embed="rId3" cstate="print"/>
          <a:stretch>
            <a:fillRect/>
          </a:stretch>
        </p:blipFill>
        <p:spPr>
          <a:xfrm>
            <a:off x="7120952" y="3506994"/>
            <a:ext cx="1371028" cy="1371598"/>
          </a:xfrm>
          <a:prstGeom prst="rect">
            <a:avLst/>
          </a:prstGeom>
        </p:spPr>
      </p:pic>
    </p:spTree>
    <p:extLst>
      <p:ext uri="{BB962C8B-B14F-4D97-AF65-F5344CB8AC3E}">
        <p14:creationId xmlns:p14="http://schemas.microsoft.com/office/powerpoint/2010/main" val="426721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Paragraph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92214" y="1159727"/>
            <a:ext cx="7807571" cy="3970318"/>
          </a:xfrm>
          <a:prstGeom prst="rect">
            <a:avLst/>
          </a:prstGeom>
          <a:noFill/>
        </p:spPr>
        <p:txBody>
          <a:bodyPr wrap="square" rtlCol="0" anchor="ctr">
            <a:spAutoFit/>
          </a:bodyPr>
          <a:lstStyle/>
          <a:p>
            <a:r>
              <a:rPr lang="en-US" sz="2400" dirty="0"/>
              <a:t>     </a:t>
            </a:r>
            <a:r>
              <a:rPr lang="en-US" sz="2800" dirty="0"/>
              <a:t>. . . in time of war the citizen must be more alert to the preservation of his right to control his Government. He must be most watchful of the encroachment of the military upon the civil power. He must beware of those precedents in support of arbitrary action by administrative officials, which excused on the plea of necessity in war time, become the fixed rule when the necessity has passed and normal conditions have been restored.</a:t>
            </a:r>
            <a:endParaRPr lang="en-US" sz="2800" dirty="0">
              <a:solidFill>
                <a:srgbClr val="386546"/>
              </a:solidFill>
            </a:endParaRPr>
          </a:p>
        </p:txBody>
      </p:sp>
      <p:pic>
        <p:nvPicPr>
          <p:cNvPr id="11" name="Picture 10" descr="Megaphone-Speaker.png"/>
          <p:cNvPicPr>
            <a:picLocks noChangeAspect="1"/>
          </p:cNvPicPr>
          <p:nvPr/>
        </p:nvPicPr>
        <p:blipFill>
          <a:blip r:embed="rId2" cstate="print"/>
          <a:stretch>
            <a:fillRect/>
          </a:stretch>
        </p:blipFill>
        <p:spPr>
          <a:xfrm>
            <a:off x="0" y="4066390"/>
            <a:ext cx="2139388" cy="2791610"/>
          </a:xfrm>
          <a:prstGeom prst="rect">
            <a:avLst/>
          </a:prstGeom>
        </p:spPr>
      </p:pic>
    </p:spTree>
    <p:extLst>
      <p:ext uri="{BB962C8B-B14F-4D97-AF65-F5344CB8AC3E}">
        <p14:creationId xmlns:p14="http://schemas.microsoft.com/office/powerpoint/2010/main" val="144306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Paragraph Summary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2" y="1815872"/>
            <a:ext cx="8058154" cy="3148959"/>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1986193"/>
              <a:ext cx="7807571" cy="400165"/>
            </a:xfrm>
            <a:prstGeom prst="rect">
              <a:avLst/>
            </a:prstGeom>
            <a:solidFill>
              <a:srgbClr val="F3EDE7"/>
            </a:solidFill>
          </p:spPr>
          <p:txBody>
            <a:bodyPr wrap="square" rtlCol="0" anchor="ctr">
              <a:spAutoFit/>
            </a:bodyPr>
            <a:lstStyle/>
            <a:p>
              <a:r>
                <a:rPr lang="en-US" sz="2800" dirty="0"/>
                <a:t>In his "Free Speech in Wartime" speech, Senator Robert La </a:t>
              </a:r>
              <a:r>
                <a:rPr lang="en-US" sz="2800" dirty="0" err="1"/>
                <a:t>Follette</a:t>
              </a:r>
              <a:r>
                <a:rPr lang="en-US" sz="2800" dirty="0"/>
                <a:t> argued that during wartime citizens must be critical of the government so that it doesn’t overstep its boundaries.</a:t>
              </a:r>
            </a:p>
          </p:txBody>
        </p:sp>
      </p:grpSp>
    </p:spTree>
    <p:extLst>
      <p:ext uri="{BB962C8B-B14F-4D97-AF65-F5344CB8AC3E}">
        <p14:creationId xmlns:p14="http://schemas.microsoft.com/office/powerpoint/2010/main" val="392567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defRPr/>
              </a:pPr>
              <a:r>
                <a:rPr lang="en-US" sz="3000" dirty="0">
                  <a:solidFill>
                    <a:srgbClr val="323542"/>
                  </a:solidFill>
                  <a:latin typeface="Century Gothic" panose="020B0502020202020204" pitchFamily="34" charset="0"/>
                </a:rPr>
                <a:t>Thinking Through Predictions</a:t>
              </a:r>
            </a:p>
          </p:txBody>
        </p:sp>
        <p:sp>
          <p:nvSpPr>
            <p:cNvPr id="2" name="TextBox 1"/>
            <p:cNvSpPr txBox="1"/>
            <p:nvPr/>
          </p:nvSpPr>
          <p:spPr>
            <a:xfrm>
              <a:off x="5477039" y="6241762"/>
              <a:ext cx="3666961" cy="553998"/>
            </a:xfrm>
            <a:prstGeom prst="rect">
              <a:avLst/>
            </a:prstGeom>
            <a:noFill/>
          </p:spPr>
          <p:txBody>
            <a:bodyPr wrap="square" rtlCol="0">
              <a:spAutoFit/>
            </a:bodyPr>
            <a:lstStyle/>
            <a:p>
              <a:pPr>
                <a:defRPr/>
              </a:pPr>
              <a:r>
                <a:rPr lang="en-US" sz="3000" b="1">
                  <a:solidFill>
                    <a:prstClr val="white"/>
                  </a:solidFill>
                  <a:latin typeface="Century Gothic" panose="020B0502020202020204" pitchFamily="34" charset="0"/>
                </a:rPr>
                <a:t>HAWKES</a:t>
              </a:r>
              <a:r>
                <a:rPr lang="en-US" sz="2800">
                  <a:solidFill>
                    <a:prstClr val="white"/>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0"/>
          <p:cNvGrpSpPr/>
          <p:nvPr/>
        </p:nvGrpSpPr>
        <p:grpSpPr>
          <a:xfrm>
            <a:off x="2854024" y="1902179"/>
            <a:ext cx="6567882" cy="1215614"/>
            <a:chOff x="542923" y="1736761"/>
            <a:chExt cx="8058154" cy="806935"/>
          </a:xfrm>
          <a:solidFill>
            <a:srgbClr val="F2E2D2"/>
          </a:solidFill>
        </p:grpSpPr>
        <p:sp>
          <p:nvSpPr>
            <p:cNvPr id="32" name="Rectangle 31"/>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solidFill>
                  <a:prstClr val="black"/>
                </a:solidFill>
                <a:latin typeface="Calibri" panose="020F0502020204030204"/>
              </a:endParaRPr>
            </a:p>
          </p:txBody>
        </p:sp>
        <p:sp>
          <p:nvSpPr>
            <p:cNvPr id="33" name="TextBox 32"/>
            <p:cNvSpPr txBox="1"/>
            <p:nvPr/>
          </p:nvSpPr>
          <p:spPr>
            <a:xfrm>
              <a:off x="1381449" y="1983571"/>
              <a:ext cx="7206842" cy="306457"/>
            </a:xfrm>
            <a:prstGeom prst="rect">
              <a:avLst/>
            </a:prstGeom>
            <a:grpFill/>
          </p:spPr>
          <p:txBody>
            <a:bodyPr wrap="square" rtlCol="0">
              <a:spAutoFit/>
            </a:bodyPr>
            <a:lstStyle/>
            <a:p>
              <a:pPr>
                <a:defRPr/>
              </a:pPr>
              <a:r>
                <a:rPr lang="en-US" sz="2400" dirty="0">
                  <a:solidFill>
                    <a:prstClr val="black"/>
                  </a:solidFill>
                  <a:latin typeface="Calibri" panose="020F0502020204030204"/>
                </a:rPr>
                <a:t>Think through the predictions you made. </a:t>
              </a:r>
            </a:p>
          </p:txBody>
        </p:sp>
      </p:grpSp>
      <p:grpSp>
        <p:nvGrpSpPr>
          <p:cNvPr id="5" name="Group 30"/>
          <p:cNvGrpSpPr/>
          <p:nvPr/>
        </p:nvGrpSpPr>
        <p:grpSpPr>
          <a:xfrm>
            <a:off x="2854024" y="3379698"/>
            <a:ext cx="6567883" cy="1215616"/>
            <a:chOff x="1321642" y="2707938"/>
            <a:chExt cx="8058154" cy="806935"/>
          </a:xfrm>
          <a:solidFill>
            <a:srgbClr val="F2E2D2"/>
          </a:solidFill>
        </p:grpSpPr>
        <p:sp>
          <p:nvSpPr>
            <p:cNvPr id="18" name="Rectangle 17"/>
            <p:cNvSpPr/>
            <p:nvPr/>
          </p:nvSpPr>
          <p:spPr>
            <a:xfrm>
              <a:off x="1321642" y="2707938"/>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solidFill>
                  <a:prstClr val="black"/>
                </a:solidFill>
                <a:latin typeface="Calibri" panose="020F0502020204030204"/>
              </a:endParaRPr>
            </a:p>
          </p:txBody>
        </p:sp>
        <p:sp>
          <p:nvSpPr>
            <p:cNvPr id="19" name="TextBox 18"/>
            <p:cNvSpPr txBox="1"/>
            <p:nvPr/>
          </p:nvSpPr>
          <p:spPr>
            <a:xfrm>
              <a:off x="2160171" y="2833351"/>
              <a:ext cx="7206841" cy="551622"/>
            </a:xfrm>
            <a:prstGeom prst="rect">
              <a:avLst/>
            </a:prstGeom>
            <a:grpFill/>
          </p:spPr>
          <p:txBody>
            <a:bodyPr wrap="square" rtlCol="0">
              <a:spAutoFit/>
            </a:bodyPr>
            <a:lstStyle/>
            <a:p>
              <a:pPr>
                <a:defRPr/>
              </a:pPr>
              <a:r>
                <a:rPr lang="en-US" sz="2400" dirty="0">
                  <a:solidFill>
                    <a:prstClr val="black"/>
                  </a:solidFill>
                  <a:latin typeface="Calibri" panose="020F0502020204030204"/>
                </a:rPr>
                <a:t>If you learned something new, add it to the last column in your KWL chart. </a:t>
              </a:r>
            </a:p>
          </p:txBody>
        </p:sp>
      </p:grpSp>
      <p:sp>
        <p:nvSpPr>
          <p:cNvPr id="6" name="Oval 5"/>
          <p:cNvSpPr/>
          <p:nvPr/>
        </p:nvSpPr>
        <p:spPr>
          <a:xfrm>
            <a:off x="2309309" y="1902179"/>
            <a:ext cx="953505" cy="1215614"/>
          </a:xfrm>
          <a:prstGeom prst="ellipse">
            <a:avLst/>
          </a:prstGeom>
          <a:solidFill>
            <a:schemeClr val="bg1"/>
          </a:solidFill>
          <a:ln w="76200">
            <a:solidFill>
              <a:srgbClr val="314C57"/>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3600" b="1" dirty="0">
                <a:solidFill>
                  <a:prstClr val="black"/>
                </a:solidFill>
                <a:latin typeface="Calibri" panose="020F0502020204030204"/>
              </a:rPr>
              <a:t>1</a:t>
            </a:r>
          </a:p>
        </p:txBody>
      </p:sp>
      <p:sp>
        <p:nvSpPr>
          <p:cNvPr id="16" name="Oval 15"/>
          <p:cNvSpPr/>
          <p:nvPr/>
        </p:nvSpPr>
        <p:spPr>
          <a:xfrm>
            <a:off x="2309308" y="3379700"/>
            <a:ext cx="953505" cy="1215614"/>
          </a:xfrm>
          <a:prstGeom prst="ellipse">
            <a:avLst/>
          </a:prstGeom>
          <a:solidFill>
            <a:schemeClr val="bg1"/>
          </a:solidFill>
          <a:ln w="76200">
            <a:solidFill>
              <a:srgbClr val="314C57"/>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3600" b="1" dirty="0">
                <a:solidFill>
                  <a:prstClr val="black"/>
                </a:solidFill>
                <a:latin typeface="Calibri" panose="020F0502020204030204"/>
              </a:rPr>
              <a:t>2</a:t>
            </a:r>
          </a:p>
        </p:txBody>
      </p:sp>
      <p:pic>
        <p:nvPicPr>
          <p:cNvPr id="15" name="Picture 14" descr="1540362157.png"/>
          <p:cNvPicPr>
            <a:picLocks noChangeAspect="1"/>
          </p:cNvPicPr>
          <p:nvPr/>
        </p:nvPicPr>
        <p:blipFill>
          <a:blip r:embed="rId2" cstate="print"/>
          <a:stretch>
            <a:fillRect/>
          </a:stretch>
        </p:blipFill>
        <p:spPr>
          <a:xfrm>
            <a:off x="9646022" y="1581552"/>
            <a:ext cx="2545978" cy="3027922"/>
          </a:xfrm>
          <a:prstGeom prst="rect">
            <a:avLst/>
          </a:prstGeom>
        </p:spPr>
      </p:pic>
    </p:spTree>
    <p:extLst>
      <p:ext uri="{BB962C8B-B14F-4D97-AF65-F5344CB8AC3E}">
        <p14:creationId xmlns:p14="http://schemas.microsoft.com/office/powerpoint/2010/main" val="38640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Review What You Learned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1283132" y="1883508"/>
              <a:ext cx="6598336" cy="523220"/>
            </a:xfrm>
            <a:prstGeom prst="rect">
              <a:avLst/>
            </a:prstGeom>
            <a:grpFill/>
          </p:spPr>
          <p:txBody>
            <a:bodyPr wrap="square" rtlCol="0">
              <a:spAutoFit/>
            </a:bodyPr>
            <a:lstStyle/>
            <a:p>
              <a:r>
                <a:rPr lang="en-US" sz="2800" dirty="0">
                  <a:solidFill>
                    <a:schemeClr val="bg1"/>
                  </a:solidFill>
                </a:rPr>
                <a:t>Summarize the Text</a:t>
              </a:r>
            </a:p>
          </p:txBody>
        </p:sp>
      </p:grpSp>
      <p:grpSp>
        <p:nvGrpSpPr>
          <p:cNvPr id="5"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5" y="1986221"/>
              <a:ext cx="7807571" cy="523220"/>
            </a:xfrm>
            <a:prstGeom prst="rect">
              <a:avLst/>
            </a:prstGeom>
            <a:grpFill/>
          </p:spPr>
          <p:txBody>
            <a:bodyPr wrap="square" rtlCol="0">
              <a:spAutoFit/>
            </a:bodyPr>
            <a:lstStyle/>
            <a:p>
              <a:r>
                <a:rPr lang="en-US" sz="2800" dirty="0">
                  <a:solidFill>
                    <a:schemeClr val="bg1"/>
                  </a:solidFill>
                </a:rPr>
                <a:t>Add Notes and Mark Information</a:t>
              </a:r>
            </a:p>
          </p:txBody>
        </p:sp>
      </p:grpSp>
      <p:grpSp>
        <p:nvGrpSpPr>
          <p:cNvPr id="6"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986221"/>
              <a:ext cx="7807571" cy="523220"/>
            </a:xfrm>
            <a:prstGeom prst="rect">
              <a:avLst/>
            </a:prstGeom>
            <a:grpFill/>
          </p:spPr>
          <p:txBody>
            <a:bodyPr wrap="square" rtlCol="0">
              <a:spAutoFit/>
            </a:bodyPr>
            <a:lstStyle/>
            <a:p>
              <a:r>
                <a:rPr lang="en-US" sz="2800" dirty="0">
                  <a:solidFill>
                    <a:schemeClr val="bg1"/>
                  </a:solidFill>
                </a:rPr>
                <a:t>Record What You Learned</a:t>
              </a:r>
            </a:p>
          </p:txBody>
        </p:sp>
      </p:grpSp>
      <p:grpSp>
        <p:nvGrpSpPr>
          <p:cNvPr id="7" name="Group 26"/>
          <p:cNvGrpSpPr/>
          <p:nvPr/>
        </p:nvGrpSpPr>
        <p:grpSpPr>
          <a:xfrm>
            <a:off x="2066922" y="425011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5" y="1986221"/>
              <a:ext cx="7807571" cy="523220"/>
            </a:xfrm>
            <a:prstGeom prst="rect">
              <a:avLst/>
            </a:prstGeom>
            <a:grpFill/>
          </p:spPr>
          <p:txBody>
            <a:bodyPr wrap="square" rtlCol="0">
              <a:spAutoFit/>
            </a:bodyPr>
            <a:lstStyle/>
            <a:p>
              <a:r>
                <a:rPr lang="en-US" sz="2800" dirty="0">
                  <a:solidFill>
                    <a:schemeClr val="bg1"/>
                  </a:solidFill>
                </a:rPr>
                <a:t>Think about Your Reaction</a:t>
              </a:r>
            </a:p>
          </p:txBody>
        </p:sp>
      </p:grpSp>
      <p:pic>
        <p:nvPicPr>
          <p:cNvPr id="20" name="Picture 19" descr="jetxee-check-sign-and-cross-sign-3.png"/>
          <p:cNvPicPr>
            <a:picLocks noChangeAspect="1"/>
          </p:cNvPicPr>
          <p:nvPr/>
        </p:nvPicPr>
        <p:blipFill>
          <a:blip r:embed="rId2" cstate="print"/>
          <a:stretch>
            <a:fillRect/>
          </a:stretch>
        </p:blipFill>
        <p:spPr>
          <a:xfrm>
            <a:off x="2344551" y="1759451"/>
            <a:ext cx="441982" cy="449855"/>
          </a:xfrm>
          <a:prstGeom prst="rect">
            <a:avLst/>
          </a:prstGeom>
        </p:spPr>
      </p:pic>
      <p:pic>
        <p:nvPicPr>
          <p:cNvPr id="23" name="Picture 22" descr="jetxee-check-sign-and-cross-sign-3.png"/>
          <p:cNvPicPr>
            <a:picLocks noChangeAspect="1"/>
          </p:cNvPicPr>
          <p:nvPr/>
        </p:nvPicPr>
        <p:blipFill>
          <a:blip r:embed="rId2" cstate="print"/>
          <a:stretch>
            <a:fillRect/>
          </a:stretch>
        </p:blipFill>
        <p:spPr>
          <a:xfrm>
            <a:off x="7092417" y="2667982"/>
            <a:ext cx="441982" cy="449855"/>
          </a:xfrm>
          <a:prstGeom prst="rect">
            <a:avLst/>
          </a:prstGeom>
        </p:spPr>
      </p:pic>
      <p:pic>
        <p:nvPicPr>
          <p:cNvPr id="27" name="Picture 26" descr="jetxee-check-sign-and-cross-sign-3.png"/>
          <p:cNvPicPr>
            <a:picLocks noChangeAspect="1"/>
          </p:cNvPicPr>
          <p:nvPr/>
        </p:nvPicPr>
        <p:blipFill>
          <a:blip r:embed="rId2" cstate="print"/>
          <a:stretch>
            <a:fillRect/>
          </a:stretch>
        </p:blipFill>
        <p:spPr>
          <a:xfrm>
            <a:off x="6050718" y="3573417"/>
            <a:ext cx="441982" cy="449855"/>
          </a:xfrm>
          <a:prstGeom prst="rect">
            <a:avLst/>
          </a:prstGeom>
        </p:spPr>
      </p:pic>
      <p:pic>
        <p:nvPicPr>
          <p:cNvPr id="30" name="Picture 29" descr="jetxee-check-sign-and-cross-sign-3.png"/>
          <p:cNvPicPr>
            <a:picLocks noChangeAspect="1"/>
          </p:cNvPicPr>
          <p:nvPr/>
        </p:nvPicPr>
        <p:blipFill>
          <a:blip r:embed="rId2" cstate="print"/>
          <a:stretch>
            <a:fillRect/>
          </a:stretch>
        </p:blipFill>
        <p:spPr>
          <a:xfrm>
            <a:off x="6106299" y="4478852"/>
            <a:ext cx="441982" cy="449855"/>
          </a:xfrm>
          <a:prstGeom prst="rect">
            <a:avLst/>
          </a:prstGeom>
        </p:spPr>
      </p:pic>
    </p:spTree>
    <p:extLst>
      <p:ext uri="{BB962C8B-B14F-4D97-AF65-F5344CB8AC3E}">
        <p14:creationId xmlns:p14="http://schemas.microsoft.com/office/powerpoint/2010/main" val="334561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Summarize the Text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92629"/>
              <a:ext cx="7807571" cy="187295"/>
            </a:xfrm>
            <a:prstGeom prst="rect">
              <a:avLst/>
            </a:prstGeom>
            <a:solidFill>
              <a:srgbClr val="F3EDE7"/>
            </a:solidFill>
          </p:spPr>
          <p:txBody>
            <a:bodyPr wrap="square" rtlCol="0" anchor="ctr">
              <a:spAutoFit/>
            </a:bodyPr>
            <a:lstStyle/>
            <a:p>
              <a:r>
                <a:rPr lang="en-US" sz="2000" dirty="0">
                  <a:solidFill>
                    <a:srgbClr val="323542"/>
                  </a:solidFill>
                </a:rPr>
                <a:t>Summarize the whole text in your own words to test comprehension.</a:t>
              </a:r>
            </a:p>
          </p:txBody>
        </p:sp>
      </p:grpSp>
      <p:grpSp>
        <p:nvGrpSpPr>
          <p:cNvPr id="5" name="Group 10"/>
          <p:cNvGrpSpPr/>
          <p:nvPr/>
        </p:nvGrpSpPr>
        <p:grpSpPr>
          <a:xfrm>
            <a:off x="2066923" y="3467968"/>
            <a:ext cx="8058154" cy="1482424"/>
            <a:chOff x="542923" y="1849761"/>
            <a:chExt cx="8058154" cy="693935"/>
          </a:xfrm>
        </p:grpSpPr>
        <p:sp>
          <p:nvSpPr>
            <p:cNvPr id="12" name="Rectangle 11"/>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2020593"/>
              <a:ext cx="7807571" cy="331367"/>
            </a:xfrm>
            <a:prstGeom prst="rect">
              <a:avLst/>
            </a:prstGeom>
            <a:solidFill>
              <a:srgbClr val="F3EDE7"/>
            </a:solidFill>
          </p:spPr>
          <p:txBody>
            <a:bodyPr wrap="square" rtlCol="0" anchor="ctr">
              <a:spAutoFit/>
            </a:bodyPr>
            <a:lstStyle/>
            <a:p>
              <a:r>
                <a:rPr lang="en-US" sz="2000" dirty="0">
                  <a:solidFill>
                    <a:srgbClr val="323542"/>
                  </a:solidFill>
                </a:rPr>
                <a:t>Identify any sections that you need to reread if you have trouble summarizing.</a:t>
              </a:r>
            </a:p>
          </p:txBody>
        </p:sp>
      </p:grpSp>
      <p:pic>
        <p:nvPicPr>
          <p:cNvPr id="15" name="Picture 14" descr="kobo-Style-pen.png"/>
          <p:cNvPicPr>
            <a:picLocks noChangeAspect="1"/>
          </p:cNvPicPr>
          <p:nvPr/>
        </p:nvPicPr>
        <p:blipFill>
          <a:blip r:embed="rId2" cstate="print"/>
          <a:stretch>
            <a:fillRect/>
          </a:stretch>
        </p:blipFill>
        <p:spPr>
          <a:xfrm>
            <a:off x="9221694" y="1337235"/>
            <a:ext cx="1300480" cy="1300480"/>
          </a:xfrm>
          <a:prstGeom prst="rect">
            <a:avLst/>
          </a:prstGeom>
        </p:spPr>
      </p:pic>
      <p:pic>
        <p:nvPicPr>
          <p:cNvPr id="16" name="Picture 15" descr="Label-001.png"/>
          <p:cNvPicPr>
            <a:picLocks noChangeAspect="1"/>
          </p:cNvPicPr>
          <p:nvPr/>
        </p:nvPicPr>
        <p:blipFill>
          <a:blip r:embed="rId3" cstate="print"/>
          <a:stretch>
            <a:fillRect/>
          </a:stretch>
        </p:blipFill>
        <p:spPr>
          <a:xfrm>
            <a:off x="8445425" y="3442447"/>
            <a:ext cx="1411492" cy="1801906"/>
          </a:xfrm>
          <a:prstGeom prst="rect">
            <a:avLst/>
          </a:prstGeom>
        </p:spPr>
      </p:pic>
    </p:spTree>
    <p:extLst>
      <p:ext uri="{BB962C8B-B14F-4D97-AF65-F5344CB8AC3E}">
        <p14:creationId xmlns:p14="http://schemas.microsoft.com/office/powerpoint/2010/main" val="426721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Add Notes and Mark Information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92213" y="3279199"/>
            <a:ext cx="7807571" cy="2031325"/>
          </a:xfrm>
          <a:prstGeom prst="rect">
            <a:avLst/>
          </a:prstGeom>
          <a:noFill/>
        </p:spPr>
        <p:txBody>
          <a:bodyPr wrap="square" rtlCol="0" anchor="ctr">
            <a:spAutoFit/>
          </a:bodyPr>
          <a:lstStyle/>
          <a:p>
            <a:pPr>
              <a:spcAft>
                <a:spcPts val="1800"/>
              </a:spcAft>
            </a:pPr>
            <a:r>
              <a:rPr lang="en-US" sz="3200" dirty="0">
                <a:solidFill>
                  <a:srgbClr val="386546"/>
                </a:solidFill>
              </a:rPr>
              <a:t>Write down questions</a:t>
            </a:r>
          </a:p>
          <a:p>
            <a:pPr>
              <a:spcAft>
                <a:spcPts val="1800"/>
              </a:spcAft>
            </a:pPr>
            <a:r>
              <a:rPr lang="en-US" sz="3200" dirty="0">
                <a:solidFill>
                  <a:srgbClr val="386546"/>
                </a:solidFill>
              </a:rPr>
              <a:t>Highlight important ideas</a:t>
            </a:r>
          </a:p>
          <a:p>
            <a:pPr>
              <a:spcAft>
                <a:spcPts val="1800"/>
              </a:spcAft>
            </a:pPr>
            <a:r>
              <a:rPr lang="en-US" sz="3200" dirty="0">
                <a:solidFill>
                  <a:srgbClr val="386546"/>
                </a:solidFill>
              </a:rPr>
              <a:t>Mark overall structure of text</a:t>
            </a:r>
          </a:p>
        </p:txBody>
      </p:sp>
      <p:pic>
        <p:nvPicPr>
          <p:cNvPr id="11" name="Picture 10" descr="book.png"/>
          <p:cNvPicPr>
            <a:picLocks noChangeAspect="1"/>
          </p:cNvPicPr>
          <p:nvPr/>
        </p:nvPicPr>
        <p:blipFill>
          <a:blip r:embed="rId2" cstate="print"/>
          <a:stretch>
            <a:fillRect/>
          </a:stretch>
        </p:blipFill>
        <p:spPr>
          <a:xfrm>
            <a:off x="7258925" y="2369305"/>
            <a:ext cx="4849499" cy="6500375"/>
          </a:xfrm>
          <a:prstGeom prst="rect">
            <a:avLst/>
          </a:prstGeom>
        </p:spPr>
      </p:pic>
      <p:grpSp>
        <p:nvGrpSpPr>
          <p:cNvPr id="9" name="Group 19">
            <a:extLst>
              <a:ext uri="{FF2B5EF4-FFF2-40B4-BE49-F238E27FC236}">
                <a16:creationId xmlns:a16="http://schemas.microsoft.com/office/drawing/2014/main" id="{56C547DB-9EE0-45E1-B9F7-D2DFCD40F680}"/>
              </a:ext>
            </a:extLst>
          </p:cNvPr>
          <p:cNvGrpSpPr/>
          <p:nvPr/>
        </p:nvGrpSpPr>
        <p:grpSpPr>
          <a:xfrm>
            <a:off x="2066921" y="1562371"/>
            <a:ext cx="8058154" cy="806935"/>
            <a:chOff x="542923" y="1736761"/>
            <a:chExt cx="8058154" cy="806935"/>
          </a:xfrm>
          <a:solidFill>
            <a:srgbClr val="CCCCFF"/>
          </a:solidFill>
        </p:grpSpPr>
        <p:sp>
          <p:nvSpPr>
            <p:cNvPr id="10" name="Rectangle 9">
              <a:extLst>
                <a:ext uri="{FF2B5EF4-FFF2-40B4-BE49-F238E27FC236}">
                  <a16:creationId xmlns:a16="http://schemas.microsoft.com/office/drawing/2014/main" id="{DC364DF0-55FB-4775-9A4F-B02AB2E8276F}"/>
                </a:ext>
              </a:extLst>
            </p:cNvPr>
            <p:cNvSpPr/>
            <p:nvPr/>
          </p:nvSpPr>
          <p:spPr>
            <a:xfrm>
              <a:off x="542923" y="1736761"/>
              <a:ext cx="8058154" cy="806935"/>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5ED96113-B35B-4DB6-A3E1-1858DD84BDF7}"/>
                </a:ext>
              </a:extLst>
            </p:cNvPr>
            <p:cNvSpPr txBox="1"/>
            <p:nvPr/>
          </p:nvSpPr>
          <p:spPr>
            <a:xfrm>
              <a:off x="668214" y="1878618"/>
              <a:ext cx="7807571" cy="523220"/>
            </a:xfrm>
            <a:prstGeom prst="rect">
              <a:avLst/>
            </a:prstGeom>
            <a:solidFill>
              <a:srgbClr val="336699"/>
            </a:solidFill>
          </p:spPr>
          <p:txBody>
            <a:bodyPr wrap="square" rtlCol="0">
              <a:spAutoFit/>
            </a:bodyPr>
            <a:lstStyle/>
            <a:p>
              <a:r>
                <a:rPr lang="en-US" sz="2800" dirty="0">
                  <a:solidFill>
                    <a:schemeClr val="bg1"/>
                  </a:solidFill>
                </a:rPr>
                <a:t>Add helpful definitions</a:t>
              </a:r>
            </a:p>
          </p:txBody>
        </p:sp>
      </p:grpSp>
    </p:spTree>
    <p:extLst>
      <p:ext uri="{BB962C8B-B14F-4D97-AF65-F5344CB8AC3E}">
        <p14:creationId xmlns:p14="http://schemas.microsoft.com/office/powerpoint/2010/main" val="144306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Record What You Learned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1456" y="2012675"/>
            <a:ext cx="7807571" cy="1661993"/>
          </a:xfrm>
          <a:prstGeom prst="rect">
            <a:avLst/>
          </a:prstGeom>
          <a:noFill/>
        </p:spPr>
        <p:txBody>
          <a:bodyPr wrap="square" rtlCol="0" anchor="ctr">
            <a:spAutoFit/>
          </a:bodyPr>
          <a:lstStyle/>
          <a:p>
            <a:pPr>
              <a:spcAft>
                <a:spcPts val="1800"/>
              </a:spcAft>
            </a:pPr>
            <a:r>
              <a:rPr lang="en-US" sz="2400" dirty="0">
                <a:solidFill>
                  <a:srgbClr val="386546"/>
                </a:solidFill>
              </a:rPr>
              <a:t>Record what you learned on last column of KWL chart</a:t>
            </a:r>
          </a:p>
          <a:p>
            <a:pPr>
              <a:spcAft>
                <a:spcPts val="1800"/>
              </a:spcAft>
            </a:pPr>
            <a:r>
              <a:rPr lang="en-US" sz="2400" dirty="0">
                <a:solidFill>
                  <a:srgbClr val="386546"/>
                </a:solidFill>
              </a:rPr>
              <a:t>Update pre-reading predictions</a:t>
            </a:r>
          </a:p>
          <a:p>
            <a:pPr>
              <a:spcAft>
                <a:spcPts val="1800"/>
              </a:spcAft>
            </a:pPr>
            <a:r>
              <a:rPr lang="en-US" sz="2400" dirty="0">
                <a:solidFill>
                  <a:srgbClr val="386546"/>
                </a:solidFill>
              </a:rPr>
              <a:t>Write down any questions</a:t>
            </a:r>
          </a:p>
        </p:txBody>
      </p:sp>
      <p:pic>
        <p:nvPicPr>
          <p:cNvPr id="10" name="Picture 9" descr="1509273834.png"/>
          <p:cNvPicPr>
            <a:picLocks noChangeAspect="1"/>
          </p:cNvPicPr>
          <p:nvPr/>
        </p:nvPicPr>
        <p:blipFill>
          <a:blip r:embed="rId2" cstate="print"/>
          <a:stretch>
            <a:fillRect/>
          </a:stretch>
        </p:blipFill>
        <p:spPr>
          <a:xfrm>
            <a:off x="6849033" y="2470619"/>
            <a:ext cx="3126892" cy="4111320"/>
          </a:xfrm>
          <a:prstGeom prst="rect">
            <a:avLst/>
          </a:prstGeom>
        </p:spPr>
      </p:pic>
    </p:spTree>
    <p:extLst>
      <p:ext uri="{BB962C8B-B14F-4D97-AF65-F5344CB8AC3E}">
        <p14:creationId xmlns:p14="http://schemas.microsoft.com/office/powerpoint/2010/main" val="144306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Think about Your Reaction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1456" y="2312757"/>
            <a:ext cx="7807571" cy="1061829"/>
          </a:xfrm>
          <a:prstGeom prst="rect">
            <a:avLst/>
          </a:prstGeom>
          <a:noFill/>
        </p:spPr>
        <p:txBody>
          <a:bodyPr wrap="square" rtlCol="0" anchor="ctr">
            <a:spAutoFit/>
          </a:bodyPr>
          <a:lstStyle/>
          <a:p>
            <a:pPr>
              <a:spcAft>
                <a:spcPts val="1800"/>
              </a:spcAft>
            </a:pPr>
            <a:r>
              <a:rPr lang="en-US" sz="2400" dirty="0">
                <a:solidFill>
                  <a:srgbClr val="386546"/>
                </a:solidFill>
              </a:rPr>
              <a:t>Think about the main point of the text.</a:t>
            </a:r>
          </a:p>
          <a:p>
            <a:pPr>
              <a:spcAft>
                <a:spcPts val="1800"/>
              </a:spcAft>
            </a:pPr>
            <a:r>
              <a:rPr lang="en-US" sz="2400" dirty="0">
                <a:solidFill>
                  <a:srgbClr val="386546"/>
                </a:solidFill>
              </a:rPr>
              <a:t>Do you agree with the information?</a:t>
            </a:r>
          </a:p>
        </p:txBody>
      </p:sp>
      <p:pic>
        <p:nvPicPr>
          <p:cNvPr id="9" name="Picture 8" descr="Anonymous-man-in-chair-thinking.png"/>
          <p:cNvPicPr>
            <a:picLocks noChangeAspect="1"/>
          </p:cNvPicPr>
          <p:nvPr/>
        </p:nvPicPr>
        <p:blipFill>
          <a:blip r:embed="rId2" cstate="print"/>
          <a:stretch>
            <a:fillRect/>
          </a:stretch>
        </p:blipFill>
        <p:spPr>
          <a:xfrm>
            <a:off x="5382408" y="2109493"/>
            <a:ext cx="4654478" cy="4295690"/>
          </a:xfrm>
          <a:prstGeom prst="rect">
            <a:avLst/>
          </a:prstGeom>
        </p:spPr>
      </p:pic>
    </p:spTree>
    <p:extLst>
      <p:ext uri="{BB962C8B-B14F-4D97-AF65-F5344CB8AC3E}">
        <p14:creationId xmlns:p14="http://schemas.microsoft.com/office/powerpoint/2010/main" val="144306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Reading Comprehension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22"/>
          <p:cNvGrpSpPr/>
          <p:nvPr/>
        </p:nvGrpSpPr>
        <p:grpSpPr>
          <a:xfrm>
            <a:off x="2066922" y="4074806"/>
            <a:ext cx="8058154" cy="1067579"/>
            <a:chOff x="542923" y="1736761"/>
            <a:chExt cx="8058154" cy="806935"/>
          </a:xfrm>
          <a:solidFill>
            <a:srgbClr val="C7D4CB"/>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p:cNvSpPr txBox="1"/>
            <p:nvPr/>
          </p:nvSpPr>
          <p:spPr>
            <a:xfrm>
              <a:off x="633045" y="1986221"/>
              <a:ext cx="7807571" cy="302425"/>
            </a:xfrm>
            <a:prstGeom prst="rect">
              <a:avLst/>
            </a:prstGeom>
            <a:grpFill/>
          </p:spPr>
          <p:txBody>
            <a:bodyPr wrap="square" rtlCol="0">
              <a:spAutoFit/>
            </a:bodyPr>
            <a:lstStyle/>
            <a:p>
              <a:r>
                <a:rPr lang="en-US" sz="2000" dirty="0"/>
                <a:t>Asks You to Reflect on Information</a:t>
              </a:r>
            </a:p>
          </p:txBody>
        </p:sp>
      </p:grpSp>
      <p:grpSp>
        <p:nvGrpSpPr>
          <p:cNvPr id="5" name="Group 30"/>
          <p:cNvGrpSpPr/>
          <p:nvPr/>
        </p:nvGrpSpPr>
        <p:grpSpPr>
          <a:xfrm>
            <a:off x="2066922" y="2828358"/>
            <a:ext cx="8058154" cy="1067579"/>
            <a:chOff x="542923" y="1736761"/>
            <a:chExt cx="8058154" cy="806935"/>
          </a:xfrm>
          <a:solidFill>
            <a:srgbClr val="C7D4CB"/>
          </a:solidFill>
        </p:grpSpPr>
        <p:sp>
          <p:nvSpPr>
            <p:cNvPr id="32" name="Rectangle 31"/>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TextBox 32"/>
            <p:cNvSpPr txBox="1"/>
            <p:nvPr/>
          </p:nvSpPr>
          <p:spPr>
            <a:xfrm>
              <a:off x="633045" y="1986221"/>
              <a:ext cx="7807571" cy="302425"/>
            </a:xfrm>
            <a:prstGeom prst="rect">
              <a:avLst/>
            </a:prstGeom>
            <a:grpFill/>
          </p:spPr>
          <p:txBody>
            <a:bodyPr wrap="square" rtlCol="0">
              <a:spAutoFit/>
            </a:bodyPr>
            <a:lstStyle/>
            <a:p>
              <a:r>
                <a:rPr lang="en-US" sz="2000" dirty="0"/>
                <a:t>Helps Make Connections</a:t>
              </a:r>
            </a:p>
          </p:txBody>
        </p:sp>
      </p:grpSp>
      <p:grpSp>
        <p:nvGrpSpPr>
          <p:cNvPr id="6" name="Group 33"/>
          <p:cNvGrpSpPr/>
          <p:nvPr/>
        </p:nvGrpSpPr>
        <p:grpSpPr>
          <a:xfrm>
            <a:off x="2066922" y="1579037"/>
            <a:ext cx="8058154" cy="1067579"/>
            <a:chOff x="542923" y="1736761"/>
            <a:chExt cx="8058154" cy="806935"/>
          </a:xfrm>
          <a:solidFill>
            <a:srgbClr val="C7D4CB"/>
          </a:solidFill>
        </p:grpSpPr>
        <p:sp>
          <p:nvSpPr>
            <p:cNvPr id="35" name="Rectangle 34"/>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6" name="TextBox 35"/>
            <p:cNvSpPr txBox="1"/>
            <p:nvPr/>
          </p:nvSpPr>
          <p:spPr>
            <a:xfrm>
              <a:off x="633045" y="1986221"/>
              <a:ext cx="7807571" cy="302425"/>
            </a:xfrm>
            <a:prstGeom prst="rect">
              <a:avLst/>
            </a:prstGeom>
            <a:grpFill/>
          </p:spPr>
          <p:txBody>
            <a:bodyPr wrap="square" rtlCol="0">
              <a:spAutoFit/>
            </a:bodyPr>
            <a:lstStyle/>
            <a:p>
              <a:r>
                <a:rPr lang="en-US" sz="2000" dirty="0"/>
                <a:t>Focuses Attention on Reading</a:t>
              </a:r>
            </a:p>
          </p:txBody>
        </p:sp>
      </p:grpSp>
      <p:pic>
        <p:nvPicPr>
          <p:cNvPr id="17" name="Picture 16" descr="Woman-Reading-SIlhouette.png"/>
          <p:cNvPicPr>
            <a:picLocks noChangeAspect="1"/>
          </p:cNvPicPr>
          <p:nvPr/>
        </p:nvPicPr>
        <p:blipFill>
          <a:blip r:embed="rId2" cstate="print"/>
          <a:stretch>
            <a:fillRect/>
          </a:stretch>
        </p:blipFill>
        <p:spPr>
          <a:xfrm>
            <a:off x="7000568" y="1118455"/>
            <a:ext cx="3067664" cy="4070484"/>
          </a:xfrm>
          <a:prstGeom prst="rect">
            <a:avLst/>
          </a:prstGeom>
        </p:spPr>
      </p:pic>
    </p:spTree>
    <p:extLst>
      <p:ext uri="{BB962C8B-B14F-4D97-AF65-F5344CB8AC3E}">
        <p14:creationId xmlns:p14="http://schemas.microsoft.com/office/powerpoint/2010/main" val="400894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Passive Reading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291769" y="1612191"/>
            <a:ext cx="7608462" cy="3252040"/>
            <a:chOff x="365111" y="1821206"/>
            <a:chExt cx="8443024" cy="3298655"/>
          </a:xfrm>
          <a:solidFill>
            <a:srgbClr val="314C57"/>
          </a:solidFill>
        </p:grpSpPr>
        <p:grpSp>
          <p:nvGrpSpPr>
            <p:cNvPr id="5"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US" sz="4000" b="1" dirty="0">
                  <a:solidFill>
                    <a:schemeClr val="bg1"/>
                  </a:solidFill>
                </a:endParaRPr>
              </a:p>
            </p:txBody>
          </p:sp>
        </p:grpSp>
        <p:sp>
          <p:nvSpPr>
            <p:cNvPr id="11" name="TextBox 10"/>
            <p:cNvSpPr txBox="1"/>
            <p:nvPr/>
          </p:nvSpPr>
          <p:spPr>
            <a:xfrm>
              <a:off x="748359" y="2427639"/>
              <a:ext cx="3325552" cy="1870008"/>
            </a:xfrm>
            <a:prstGeom prst="rect">
              <a:avLst/>
            </a:prstGeom>
            <a:grpFill/>
          </p:spPr>
          <p:txBody>
            <a:bodyPr wrap="square" rtlCol="0" anchor="ctr">
              <a:spAutoFit/>
            </a:bodyPr>
            <a:lstStyle/>
            <a:p>
              <a:pPr algn="ctr">
                <a:lnSpc>
                  <a:spcPct val="150000"/>
                </a:lnSpc>
              </a:pPr>
              <a:r>
                <a:rPr lang="en-US" sz="4000" dirty="0">
                  <a:solidFill>
                    <a:schemeClr val="bg1"/>
                  </a:solidFill>
                </a:rPr>
                <a:t>Reading Quickly</a:t>
              </a:r>
            </a:p>
          </p:txBody>
        </p:sp>
        <p:sp>
          <p:nvSpPr>
            <p:cNvPr id="12" name="TextBox 11"/>
            <p:cNvSpPr txBox="1"/>
            <p:nvPr/>
          </p:nvSpPr>
          <p:spPr>
            <a:xfrm>
              <a:off x="5049554" y="2427639"/>
              <a:ext cx="3325552" cy="1870008"/>
            </a:xfrm>
            <a:prstGeom prst="rect">
              <a:avLst/>
            </a:prstGeom>
            <a:grpFill/>
          </p:spPr>
          <p:txBody>
            <a:bodyPr wrap="square" rtlCol="0" anchor="ctr">
              <a:spAutoFit/>
            </a:bodyPr>
            <a:lstStyle/>
            <a:p>
              <a:pPr algn="ctr">
                <a:lnSpc>
                  <a:spcPct val="150000"/>
                </a:lnSpc>
              </a:pPr>
              <a:r>
                <a:rPr lang="en-US" sz="4000" dirty="0">
                  <a:solidFill>
                    <a:schemeClr val="bg1"/>
                  </a:solidFill>
                </a:rPr>
                <a:t>More Time Needed Later</a:t>
              </a:r>
            </a:p>
          </p:txBody>
        </p:sp>
      </p:grpSp>
      <p:pic>
        <p:nvPicPr>
          <p:cNvPr id="15" name="Picture 14" descr="Super-Speed.png"/>
          <p:cNvPicPr>
            <a:picLocks noChangeAspect="1"/>
          </p:cNvPicPr>
          <p:nvPr/>
        </p:nvPicPr>
        <p:blipFill>
          <a:blip r:embed="rId2" cstate="print"/>
          <a:stretch>
            <a:fillRect/>
          </a:stretch>
        </p:blipFill>
        <p:spPr>
          <a:xfrm>
            <a:off x="134991" y="3156155"/>
            <a:ext cx="3033656" cy="1686232"/>
          </a:xfrm>
          <a:prstGeom prst="rect">
            <a:avLst/>
          </a:prstGeom>
        </p:spPr>
      </p:pic>
      <p:pic>
        <p:nvPicPr>
          <p:cNvPr id="18" name="Picture 17" descr="AJ-Books-2.png"/>
          <p:cNvPicPr>
            <a:picLocks noChangeAspect="1"/>
          </p:cNvPicPr>
          <p:nvPr/>
        </p:nvPicPr>
        <p:blipFill>
          <a:blip r:embed="rId3" cstate="print"/>
          <a:stretch>
            <a:fillRect/>
          </a:stretch>
        </p:blipFill>
        <p:spPr>
          <a:xfrm>
            <a:off x="9334776" y="2232329"/>
            <a:ext cx="3138395" cy="2786633"/>
          </a:xfrm>
          <a:prstGeom prst="rect">
            <a:avLst/>
          </a:prstGeom>
        </p:spPr>
      </p:pic>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Active Reading Strategies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387410" y="1366726"/>
            <a:ext cx="5441958" cy="3696887"/>
            <a:chOff x="3387410" y="1366726"/>
            <a:chExt cx="5443662" cy="2331463"/>
          </a:xfrm>
        </p:grpSpPr>
        <p:grpSp>
          <p:nvGrpSpPr>
            <p:cNvPr id="4" name="Group 24"/>
            <p:cNvGrpSpPr/>
            <p:nvPr/>
          </p:nvGrpSpPr>
          <p:grpSpPr>
            <a:xfrm>
              <a:off x="3387410" y="1366726"/>
              <a:ext cx="5443662" cy="693935"/>
              <a:chOff x="1906953" y="1849761"/>
              <a:chExt cx="5443662" cy="693935"/>
            </a:xfrm>
            <a:solidFill>
              <a:srgbClr val="386546"/>
            </a:solidFill>
          </p:grpSpPr>
          <p:sp>
            <p:nvSpPr>
              <p:cNvPr id="28" name="Rectangle 27"/>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29" name="TextBox 28"/>
              <p:cNvSpPr txBox="1"/>
              <p:nvPr/>
            </p:nvSpPr>
            <p:spPr>
              <a:xfrm>
                <a:off x="1967835" y="1986221"/>
                <a:ext cx="5274381" cy="291152"/>
              </a:xfrm>
              <a:prstGeom prst="rect">
                <a:avLst/>
              </a:prstGeom>
              <a:grpFill/>
            </p:spPr>
            <p:txBody>
              <a:bodyPr wrap="square" rtlCol="0">
                <a:spAutoFit/>
              </a:bodyPr>
              <a:lstStyle/>
              <a:p>
                <a:pPr algn="ctr"/>
                <a:r>
                  <a:rPr lang="en-US" sz="2400" dirty="0">
                    <a:solidFill>
                      <a:schemeClr val="bg1"/>
                    </a:solidFill>
                  </a:rPr>
                  <a:t>Make Pre-reading a Priority</a:t>
                </a:r>
              </a:p>
            </p:txBody>
          </p:sp>
        </p:grpSp>
        <p:grpSp>
          <p:nvGrpSpPr>
            <p:cNvPr id="5" name="Group 29"/>
            <p:cNvGrpSpPr/>
            <p:nvPr/>
          </p:nvGrpSpPr>
          <p:grpSpPr>
            <a:xfrm>
              <a:off x="3387410" y="2185490"/>
              <a:ext cx="5443662" cy="693935"/>
              <a:chOff x="1906953" y="2649539"/>
              <a:chExt cx="5443662" cy="693935"/>
            </a:xfrm>
            <a:solidFill>
              <a:srgbClr val="386546"/>
            </a:solidFill>
          </p:grpSpPr>
          <p:sp>
            <p:nvSpPr>
              <p:cNvPr id="31" name="Rectangle 30"/>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32" name="TextBox 31"/>
              <p:cNvSpPr txBox="1"/>
              <p:nvPr/>
            </p:nvSpPr>
            <p:spPr>
              <a:xfrm>
                <a:off x="1967835" y="2785999"/>
                <a:ext cx="5274381" cy="291152"/>
              </a:xfrm>
              <a:prstGeom prst="rect">
                <a:avLst/>
              </a:prstGeom>
              <a:grpFill/>
            </p:spPr>
            <p:txBody>
              <a:bodyPr wrap="square" rtlCol="0">
                <a:spAutoFit/>
              </a:bodyPr>
              <a:lstStyle/>
              <a:p>
                <a:pPr algn="ctr"/>
                <a:r>
                  <a:rPr lang="en-US" sz="2400" dirty="0">
                    <a:solidFill>
                      <a:schemeClr val="bg1"/>
                    </a:solidFill>
                  </a:rPr>
                  <a:t>Check Your Understanding</a:t>
                </a:r>
              </a:p>
            </p:txBody>
          </p:sp>
        </p:grpSp>
        <p:grpSp>
          <p:nvGrpSpPr>
            <p:cNvPr id="6" name="Group 32"/>
            <p:cNvGrpSpPr/>
            <p:nvPr/>
          </p:nvGrpSpPr>
          <p:grpSpPr>
            <a:xfrm>
              <a:off x="3387410" y="3004254"/>
              <a:ext cx="5443662" cy="693935"/>
              <a:chOff x="1906953" y="3449317"/>
              <a:chExt cx="5443662" cy="693935"/>
            </a:xfrm>
            <a:solidFill>
              <a:srgbClr val="386546"/>
            </a:solidFill>
          </p:grpSpPr>
          <p:sp>
            <p:nvSpPr>
              <p:cNvPr id="34" name="Rectangle 33"/>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35" name="TextBox 34"/>
              <p:cNvSpPr txBox="1"/>
              <p:nvPr/>
            </p:nvSpPr>
            <p:spPr>
              <a:xfrm>
                <a:off x="1967835" y="3585777"/>
                <a:ext cx="5274381" cy="291152"/>
              </a:xfrm>
              <a:prstGeom prst="rect">
                <a:avLst/>
              </a:prstGeom>
              <a:grpFill/>
            </p:spPr>
            <p:txBody>
              <a:bodyPr wrap="square" rtlCol="0">
                <a:spAutoFit/>
              </a:bodyPr>
              <a:lstStyle/>
              <a:p>
                <a:pPr algn="ctr"/>
                <a:r>
                  <a:rPr lang="en-US" sz="2400" dirty="0">
                    <a:solidFill>
                      <a:schemeClr val="bg1"/>
                    </a:solidFill>
                  </a:rPr>
                  <a:t>Review What You Learned</a:t>
                </a:r>
              </a:p>
            </p:txBody>
          </p:sp>
        </p:grpSp>
      </p:grpSp>
      <p:pic>
        <p:nvPicPr>
          <p:cNvPr id="24" name="Picture 23" descr="Woman-Standing-Up-Reading.png"/>
          <p:cNvPicPr>
            <a:picLocks noChangeAspect="1"/>
          </p:cNvPicPr>
          <p:nvPr/>
        </p:nvPicPr>
        <p:blipFill>
          <a:blip r:embed="rId2" cstate="print"/>
          <a:stretch>
            <a:fillRect/>
          </a:stretch>
        </p:blipFill>
        <p:spPr>
          <a:xfrm>
            <a:off x="1908390" y="1297857"/>
            <a:ext cx="1492638" cy="4281948"/>
          </a:xfrm>
          <a:prstGeom prst="rect">
            <a:avLst/>
          </a:prstGeom>
        </p:spPr>
      </p:pic>
    </p:spTree>
    <p:extLst>
      <p:ext uri="{BB962C8B-B14F-4D97-AF65-F5344CB8AC3E}">
        <p14:creationId xmlns:p14="http://schemas.microsoft.com/office/powerpoint/2010/main" val="124376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Make Pre-reading a Priority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673291" y="1612192"/>
            <a:ext cx="6845412" cy="3707060"/>
            <a:chOff x="2673291" y="1612192"/>
            <a:chExt cx="6845412" cy="1623460"/>
          </a:xfrm>
        </p:grpSpPr>
        <p:grpSp>
          <p:nvGrpSpPr>
            <p:cNvPr id="4" name="Group 7"/>
            <p:cNvGrpSpPr/>
            <p:nvPr/>
          </p:nvGrpSpPr>
          <p:grpSpPr>
            <a:xfrm>
              <a:off x="2673291" y="1617739"/>
              <a:ext cx="2080340" cy="1617913"/>
              <a:chOff x="1149291" y="1753237"/>
              <a:chExt cx="2080340" cy="1617913"/>
            </a:xfrm>
            <a:solidFill>
              <a:srgbClr val="F2E2D2"/>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1357203" y="2436714"/>
                <a:ext cx="1664514" cy="239864"/>
              </a:xfrm>
              <a:prstGeom prst="rect">
                <a:avLst/>
              </a:prstGeom>
              <a:grpFill/>
            </p:spPr>
            <p:txBody>
              <a:bodyPr wrap="square" rtlCol="0" anchor="ctr">
                <a:spAutoFit/>
              </a:bodyPr>
              <a:lstStyle/>
              <a:p>
                <a:pPr algn="ctr">
                  <a:lnSpc>
                    <a:spcPct val="150000"/>
                  </a:lnSpc>
                </a:pPr>
                <a:r>
                  <a:rPr lang="en-US" sz="2200" dirty="0"/>
                  <a:t>Scanning</a:t>
                </a:r>
              </a:p>
            </p:txBody>
          </p:sp>
        </p:grpSp>
        <p:grpSp>
          <p:nvGrpSpPr>
            <p:cNvPr id="5" name="Group 10"/>
            <p:cNvGrpSpPr/>
            <p:nvPr/>
          </p:nvGrpSpPr>
          <p:grpSpPr>
            <a:xfrm>
              <a:off x="7438363" y="1612192"/>
              <a:ext cx="2080340" cy="1617913"/>
              <a:chOff x="5914363" y="1747690"/>
              <a:chExt cx="2080340" cy="1617913"/>
            </a:xfrm>
            <a:solidFill>
              <a:srgbClr val="F2E2D2"/>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122276" y="2431432"/>
                <a:ext cx="1664514" cy="239864"/>
              </a:xfrm>
              <a:prstGeom prst="rect">
                <a:avLst/>
              </a:prstGeom>
              <a:grpFill/>
            </p:spPr>
            <p:txBody>
              <a:bodyPr wrap="square" rtlCol="0" anchor="ctr">
                <a:spAutoFit/>
              </a:bodyPr>
              <a:lstStyle/>
              <a:p>
                <a:pPr algn="ctr">
                  <a:lnSpc>
                    <a:spcPct val="150000"/>
                  </a:lnSpc>
                </a:pPr>
                <a:r>
                  <a:rPr lang="en-US" sz="2200" dirty="0"/>
                  <a:t>KWL Chart</a:t>
                </a:r>
              </a:p>
            </p:txBody>
          </p:sp>
        </p:grpSp>
        <p:grpSp>
          <p:nvGrpSpPr>
            <p:cNvPr id="11" name="Group 22"/>
            <p:cNvGrpSpPr/>
            <p:nvPr/>
          </p:nvGrpSpPr>
          <p:grpSpPr>
            <a:xfrm>
              <a:off x="5055827" y="1612192"/>
              <a:ext cx="2080340" cy="1617913"/>
              <a:chOff x="3531827" y="1747690"/>
              <a:chExt cx="2080340" cy="1617913"/>
            </a:xfrm>
            <a:solidFill>
              <a:srgbClr val="F2E2D2"/>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739740" y="2086350"/>
                <a:ext cx="1664514" cy="930029"/>
              </a:xfrm>
              <a:prstGeom prst="rect">
                <a:avLst/>
              </a:prstGeom>
              <a:grpFill/>
            </p:spPr>
            <p:txBody>
              <a:bodyPr wrap="square" rtlCol="0" anchor="ctr">
                <a:spAutoFit/>
              </a:bodyPr>
              <a:lstStyle/>
              <a:p>
                <a:pPr algn="ctr">
                  <a:lnSpc>
                    <a:spcPct val="150000"/>
                  </a:lnSpc>
                </a:pPr>
                <a:r>
                  <a:rPr lang="en-US" sz="2200" dirty="0"/>
                  <a:t>Make Predictions/ Find Connections</a:t>
                </a:r>
              </a:p>
            </p:txBody>
          </p:sp>
        </p:grpSp>
      </p:grpSp>
    </p:spTree>
    <p:extLst>
      <p:ext uri="{BB962C8B-B14F-4D97-AF65-F5344CB8AC3E}">
        <p14:creationId xmlns:p14="http://schemas.microsoft.com/office/powerpoint/2010/main" val="277476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Scanning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066922" y="1580912"/>
            <a:ext cx="8058154" cy="3659682"/>
            <a:chOff x="2066922" y="1580912"/>
            <a:chExt cx="8058154" cy="2587193"/>
          </a:xfrm>
        </p:grpSpPr>
        <p:grpSp>
          <p:nvGrpSpPr>
            <p:cNvPr id="4"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86221"/>
                <a:ext cx="7807571" cy="500436"/>
              </a:xfrm>
              <a:prstGeom prst="rect">
                <a:avLst/>
              </a:prstGeom>
              <a:grpFill/>
            </p:spPr>
            <p:txBody>
              <a:bodyPr wrap="square" rtlCol="0">
                <a:spAutoFit/>
              </a:bodyPr>
              <a:lstStyle/>
              <a:p>
                <a:r>
                  <a:rPr lang="en-US" sz="4000" dirty="0">
                    <a:solidFill>
                      <a:schemeClr val="bg1"/>
                    </a:solidFill>
                  </a:rPr>
                  <a:t>Title</a:t>
                </a:r>
              </a:p>
            </p:txBody>
          </p:sp>
        </p:grpSp>
        <p:grpSp>
          <p:nvGrpSpPr>
            <p:cNvPr id="5"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5" y="1986221"/>
                <a:ext cx="7807571" cy="500436"/>
              </a:xfrm>
              <a:prstGeom prst="rect">
                <a:avLst/>
              </a:prstGeom>
              <a:grpFill/>
            </p:spPr>
            <p:txBody>
              <a:bodyPr wrap="square" rtlCol="0">
                <a:spAutoFit/>
              </a:bodyPr>
              <a:lstStyle/>
              <a:p>
                <a:r>
                  <a:rPr lang="en-US" sz="4000" dirty="0">
                    <a:solidFill>
                      <a:schemeClr val="bg1"/>
                    </a:solidFill>
                  </a:rPr>
                  <a:t>Table of Contents</a:t>
                </a:r>
              </a:p>
            </p:txBody>
          </p:sp>
        </p:grpSp>
        <p:grpSp>
          <p:nvGrpSpPr>
            <p:cNvPr id="6"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986221"/>
                <a:ext cx="7807571" cy="500436"/>
              </a:xfrm>
              <a:prstGeom prst="rect">
                <a:avLst/>
              </a:prstGeom>
              <a:grpFill/>
            </p:spPr>
            <p:txBody>
              <a:bodyPr wrap="square" rtlCol="0">
                <a:spAutoFit/>
              </a:bodyPr>
              <a:lstStyle/>
              <a:p>
                <a:r>
                  <a:rPr lang="en-US" sz="4000" dirty="0">
                    <a:solidFill>
                      <a:schemeClr val="bg1"/>
                    </a:solidFill>
                  </a:rPr>
                  <a:t>Major Headings</a:t>
                </a:r>
              </a:p>
            </p:txBody>
          </p:sp>
        </p:grpSp>
      </p:grpSp>
      <p:pic>
        <p:nvPicPr>
          <p:cNvPr id="27" name="Picture 26" descr="Book_thick_generic.png"/>
          <p:cNvPicPr>
            <a:picLocks noChangeAspect="1"/>
          </p:cNvPicPr>
          <p:nvPr/>
        </p:nvPicPr>
        <p:blipFill>
          <a:blip r:embed="rId2" cstate="print"/>
          <a:stretch>
            <a:fillRect/>
          </a:stretch>
        </p:blipFill>
        <p:spPr>
          <a:xfrm>
            <a:off x="6902246" y="652000"/>
            <a:ext cx="3913238" cy="5534336"/>
          </a:xfrm>
          <a:prstGeom prst="rect">
            <a:avLst/>
          </a:prstGeom>
        </p:spPr>
      </p:pic>
    </p:spTree>
    <p:extLst>
      <p:ext uri="{BB962C8B-B14F-4D97-AF65-F5344CB8AC3E}">
        <p14:creationId xmlns:p14="http://schemas.microsoft.com/office/powerpoint/2010/main" val="334561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Making Predictions and Finding Connections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63815"/>
              <a:ext cx="7807571" cy="244924"/>
            </a:xfrm>
            <a:prstGeom prst="rect">
              <a:avLst/>
            </a:prstGeom>
            <a:solidFill>
              <a:srgbClr val="F3EDE7"/>
            </a:solidFill>
          </p:spPr>
          <p:txBody>
            <a:bodyPr wrap="square" rtlCol="0" anchor="ctr">
              <a:spAutoFit/>
            </a:bodyPr>
            <a:lstStyle/>
            <a:p>
              <a:r>
                <a:rPr lang="en-US" sz="2800" dirty="0">
                  <a:solidFill>
                    <a:srgbClr val="323542"/>
                  </a:solidFill>
                </a:rPr>
                <a:t>Who is the intended audience?</a:t>
              </a:r>
            </a:p>
          </p:txBody>
        </p:sp>
      </p:grpSp>
      <p:grpSp>
        <p:nvGrpSpPr>
          <p:cNvPr id="5" name="Group 10"/>
          <p:cNvGrpSpPr/>
          <p:nvPr/>
        </p:nvGrpSpPr>
        <p:grpSpPr>
          <a:xfrm>
            <a:off x="2066923" y="3467968"/>
            <a:ext cx="8058154" cy="1482424"/>
            <a:chOff x="542923" y="1849761"/>
            <a:chExt cx="8058154" cy="693935"/>
          </a:xfrm>
        </p:grpSpPr>
        <p:sp>
          <p:nvSpPr>
            <p:cNvPr id="12" name="Rectangle 11"/>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2063815"/>
              <a:ext cx="7807571" cy="244924"/>
            </a:xfrm>
            <a:prstGeom prst="rect">
              <a:avLst/>
            </a:prstGeom>
            <a:solidFill>
              <a:srgbClr val="F3EDE7"/>
            </a:solidFill>
          </p:spPr>
          <p:txBody>
            <a:bodyPr wrap="square" rtlCol="0" anchor="ctr">
              <a:spAutoFit/>
            </a:bodyPr>
            <a:lstStyle/>
            <a:p>
              <a:r>
                <a:rPr lang="en-US" sz="2800" dirty="0">
                  <a:solidFill>
                    <a:srgbClr val="323542"/>
                  </a:solidFill>
                </a:rPr>
                <a:t>Why am I supposed to care about this topic?</a:t>
              </a:r>
            </a:p>
          </p:txBody>
        </p:sp>
      </p:grpSp>
      <p:pic>
        <p:nvPicPr>
          <p:cNvPr id="15" name="Picture 14" descr="Question--Arvin61r58.png"/>
          <p:cNvPicPr>
            <a:picLocks noChangeAspect="1"/>
          </p:cNvPicPr>
          <p:nvPr/>
        </p:nvPicPr>
        <p:blipFill>
          <a:blip r:embed="rId2" cstate="print"/>
          <a:stretch>
            <a:fillRect/>
          </a:stretch>
        </p:blipFill>
        <p:spPr>
          <a:xfrm>
            <a:off x="8229599" y="981439"/>
            <a:ext cx="2733370" cy="2712362"/>
          </a:xfrm>
          <a:prstGeom prst="rect">
            <a:avLst/>
          </a:prstGeom>
        </p:spPr>
      </p:pic>
    </p:spTree>
    <p:extLst>
      <p:ext uri="{BB962C8B-B14F-4D97-AF65-F5344CB8AC3E}">
        <p14:creationId xmlns:p14="http://schemas.microsoft.com/office/powerpoint/2010/main" val="426721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KWL Chart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673291" y="1523702"/>
            <a:ext cx="6845412" cy="3736556"/>
            <a:chOff x="2673291" y="1612192"/>
            <a:chExt cx="6845412" cy="1623460"/>
          </a:xfrm>
        </p:grpSpPr>
        <p:grpSp>
          <p:nvGrpSpPr>
            <p:cNvPr id="4" name="Group 7"/>
            <p:cNvGrpSpPr/>
            <p:nvPr/>
          </p:nvGrpSpPr>
          <p:grpSpPr>
            <a:xfrm>
              <a:off x="2673291" y="1617739"/>
              <a:ext cx="2080340" cy="1617913"/>
              <a:chOff x="1149291" y="1753237"/>
              <a:chExt cx="2080340" cy="1617913"/>
            </a:xfrm>
            <a:solidFill>
              <a:srgbClr val="627981"/>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1376868" y="1903670"/>
                <a:ext cx="1664514" cy="237971"/>
              </a:xfrm>
              <a:prstGeom prst="rect">
                <a:avLst/>
              </a:prstGeom>
              <a:grpFill/>
            </p:spPr>
            <p:txBody>
              <a:bodyPr wrap="square" rtlCol="0" anchor="ctr">
                <a:spAutoFit/>
              </a:bodyPr>
              <a:lstStyle/>
              <a:p>
                <a:pPr algn="ctr">
                  <a:lnSpc>
                    <a:spcPct val="150000"/>
                  </a:lnSpc>
                </a:pPr>
                <a:r>
                  <a:rPr lang="en-US" sz="2200" u="sng" dirty="0">
                    <a:solidFill>
                      <a:schemeClr val="bg1"/>
                    </a:solidFill>
                  </a:rPr>
                  <a:t>K</a:t>
                </a:r>
              </a:p>
            </p:txBody>
          </p:sp>
        </p:grpSp>
        <p:grpSp>
          <p:nvGrpSpPr>
            <p:cNvPr id="5" name="Group 10"/>
            <p:cNvGrpSpPr/>
            <p:nvPr/>
          </p:nvGrpSpPr>
          <p:grpSpPr>
            <a:xfrm>
              <a:off x="7438363" y="1612192"/>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p:cNvSpPr txBox="1"/>
              <p:nvPr/>
            </p:nvSpPr>
            <p:spPr>
              <a:xfrm>
                <a:off x="6141941" y="1898387"/>
                <a:ext cx="1664514" cy="237971"/>
              </a:xfrm>
              <a:prstGeom prst="rect">
                <a:avLst/>
              </a:prstGeom>
              <a:grpFill/>
            </p:spPr>
            <p:txBody>
              <a:bodyPr wrap="square" rtlCol="0" anchor="ctr">
                <a:spAutoFit/>
              </a:bodyPr>
              <a:lstStyle/>
              <a:p>
                <a:pPr algn="ctr">
                  <a:lnSpc>
                    <a:spcPct val="150000"/>
                  </a:lnSpc>
                </a:pPr>
                <a:r>
                  <a:rPr lang="en-US" sz="2200" u="sng" dirty="0">
                    <a:solidFill>
                      <a:schemeClr val="bg1"/>
                    </a:solidFill>
                  </a:rPr>
                  <a:t>L</a:t>
                </a:r>
              </a:p>
            </p:txBody>
          </p:sp>
        </p:grpSp>
        <p:grpSp>
          <p:nvGrpSpPr>
            <p:cNvPr id="11" name="Group 22"/>
            <p:cNvGrpSpPr/>
            <p:nvPr/>
          </p:nvGrpSpPr>
          <p:grpSpPr>
            <a:xfrm>
              <a:off x="5055827" y="1612192"/>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p:cNvSpPr txBox="1"/>
              <p:nvPr/>
            </p:nvSpPr>
            <p:spPr>
              <a:xfrm>
                <a:off x="3759405" y="1898387"/>
                <a:ext cx="1664514" cy="237971"/>
              </a:xfrm>
              <a:prstGeom prst="rect">
                <a:avLst/>
              </a:prstGeom>
              <a:grpFill/>
            </p:spPr>
            <p:txBody>
              <a:bodyPr wrap="square" rtlCol="0" anchor="ctr">
                <a:spAutoFit/>
              </a:bodyPr>
              <a:lstStyle/>
              <a:p>
                <a:pPr algn="ctr">
                  <a:lnSpc>
                    <a:spcPct val="150000"/>
                  </a:lnSpc>
                </a:pPr>
                <a:r>
                  <a:rPr lang="en-US" sz="2200" u="sng" dirty="0">
                    <a:solidFill>
                      <a:schemeClr val="bg1"/>
                    </a:solidFill>
                  </a:rPr>
                  <a:t>W</a:t>
                </a:r>
              </a:p>
            </p:txBody>
          </p:sp>
        </p:grpSp>
      </p:grpSp>
      <p:pic>
        <p:nvPicPr>
          <p:cNvPr id="32" name="Picture 31" descr="Anonymous-Paper-2-icon.png"/>
          <p:cNvPicPr>
            <a:picLocks noChangeAspect="1"/>
          </p:cNvPicPr>
          <p:nvPr/>
        </p:nvPicPr>
        <p:blipFill>
          <a:blip r:embed="rId2" cstate="print"/>
          <a:stretch>
            <a:fillRect/>
          </a:stretch>
        </p:blipFill>
        <p:spPr>
          <a:xfrm>
            <a:off x="5143493" y="2476493"/>
            <a:ext cx="1905014" cy="1905014"/>
          </a:xfrm>
          <a:prstGeom prst="rect">
            <a:avLst/>
          </a:prstGeom>
        </p:spPr>
      </p:pic>
      <p:pic>
        <p:nvPicPr>
          <p:cNvPr id="33" name="Picture 32" descr="Anonymous-Paper-2-icon.png"/>
          <p:cNvPicPr>
            <a:picLocks noChangeAspect="1"/>
          </p:cNvPicPr>
          <p:nvPr/>
        </p:nvPicPr>
        <p:blipFill>
          <a:blip r:embed="rId2" cstate="print"/>
          <a:stretch>
            <a:fillRect/>
          </a:stretch>
        </p:blipFill>
        <p:spPr>
          <a:xfrm>
            <a:off x="2778604" y="2478286"/>
            <a:ext cx="1905014" cy="1905014"/>
          </a:xfrm>
          <a:prstGeom prst="rect">
            <a:avLst/>
          </a:prstGeom>
        </p:spPr>
      </p:pic>
      <p:pic>
        <p:nvPicPr>
          <p:cNvPr id="34" name="Picture 33" descr="Anonymous-Paper-2-icon.png"/>
          <p:cNvPicPr>
            <a:picLocks noChangeAspect="1"/>
          </p:cNvPicPr>
          <p:nvPr/>
        </p:nvPicPr>
        <p:blipFill>
          <a:blip r:embed="rId2" cstate="print"/>
          <a:stretch>
            <a:fillRect/>
          </a:stretch>
        </p:blipFill>
        <p:spPr>
          <a:xfrm>
            <a:off x="7533483" y="2478286"/>
            <a:ext cx="1905014" cy="1905014"/>
          </a:xfrm>
          <a:prstGeom prst="rect">
            <a:avLst/>
          </a:prstGeom>
        </p:spPr>
      </p:pic>
    </p:spTree>
    <p:extLst>
      <p:ext uri="{BB962C8B-B14F-4D97-AF65-F5344CB8AC3E}">
        <p14:creationId xmlns:p14="http://schemas.microsoft.com/office/powerpoint/2010/main" val="152662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Check Your Understanding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a:solidFill>
            <a:srgbClr val="386546"/>
          </a:solidFill>
        </p:grpSpPr>
        <p:sp>
          <p:nvSpPr>
            <p:cNvPr id="9" name="Rectangle 8"/>
            <p:cNvSpPr/>
            <p:nvPr/>
          </p:nvSpPr>
          <p:spPr>
            <a:xfrm>
              <a:off x="542923" y="1849761"/>
              <a:ext cx="8058154"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63815"/>
              <a:ext cx="7807571" cy="244924"/>
            </a:xfrm>
            <a:prstGeom prst="rect">
              <a:avLst/>
            </a:prstGeom>
            <a:grpFill/>
          </p:spPr>
          <p:txBody>
            <a:bodyPr wrap="square" rtlCol="0" anchor="ctr">
              <a:spAutoFit/>
            </a:bodyPr>
            <a:lstStyle/>
            <a:p>
              <a:r>
                <a:rPr lang="en-US" sz="2800" dirty="0">
                  <a:solidFill>
                    <a:schemeClr val="bg1"/>
                  </a:solidFill>
                </a:rPr>
                <a:t>Read in small chunks</a:t>
              </a:r>
            </a:p>
          </p:txBody>
        </p:sp>
      </p:grpSp>
      <p:grpSp>
        <p:nvGrpSpPr>
          <p:cNvPr id="5" name="Group 10"/>
          <p:cNvGrpSpPr/>
          <p:nvPr/>
        </p:nvGrpSpPr>
        <p:grpSpPr>
          <a:xfrm>
            <a:off x="2066923" y="3467968"/>
            <a:ext cx="8058154" cy="1482424"/>
            <a:chOff x="542923" y="1849761"/>
            <a:chExt cx="8058154" cy="693935"/>
          </a:xfrm>
          <a:solidFill>
            <a:srgbClr val="386546"/>
          </a:solidFill>
        </p:grpSpPr>
        <p:sp>
          <p:nvSpPr>
            <p:cNvPr id="12" name="Rectangle 11"/>
            <p:cNvSpPr/>
            <p:nvPr/>
          </p:nvSpPr>
          <p:spPr>
            <a:xfrm>
              <a:off x="542923" y="1849761"/>
              <a:ext cx="8058154"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2063815"/>
              <a:ext cx="7807571" cy="244924"/>
            </a:xfrm>
            <a:prstGeom prst="rect">
              <a:avLst/>
            </a:prstGeom>
            <a:grpFill/>
          </p:spPr>
          <p:txBody>
            <a:bodyPr wrap="square" rtlCol="0" anchor="ctr">
              <a:spAutoFit/>
            </a:bodyPr>
            <a:lstStyle/>
            <a:p>
              <a:r>
                <a:rPr lang="en-US" sz="2800" dirty="0">
                  <a:solidFill>
                    <a:schemeClr val="bg1"/>
                  </a:solidFill>
                </a:rPr>
                <a:t>Don’t take detailed notes at this stage</a:t>
              </a:r>
            </a:p>
          </p:txBody>
        </p:sp>
      </p:grpSp>
      <p:pic>
        <p:nvPicPr>
          <p:cNvPr id="16" name="Picture 15" descr="1276877947.png"/>
          <p:cNvPicPr>
            <a:picLocks noChangeAspect="1"/>
          </p:cNvPicPr>
          <p:nvPr/>
        </p:nvPicPr>
        <p:blipFill>
          <a:blip r:embed="rId2" cstate="print"/>
          <a:stretch>
            <a:fillRect/>
          </a:stretch>
        </p:blipFill>
        <p:spPr>
          <a:xfrm>
            <a:off x="7512423" y="2057538"/>
            <a:ext cx="3643256" cy="2506256"/>
          </a:xfrm>
          <a:prstGeom prst="rect">
            <a:avLst/>
          </a:prstGeom>
        </p:spPr>
      </p:pic>
    </p:spTree>
    <p:extLst>
      <p:ext uri="{BB962C8B-B14F-4D97-AF65-F5344CB8AC3E}">
        <p14:creationId xmlns:p14="http://schemas.microsoft.com/office/powerpoint/2010/main" val="426721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411</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Quinn</cp:lastModifiedBy>
  <cp:revision>15</cp:revision>
  <dcterms:created xsi:type="dcterms:W3CDTF">2017-06-16T13:06:21Z</dcterms:created>
  <dcterms:modified xsi:type="dcterms:W3CDTF">2019-02-15T15:14:11Z</dcterms:modified>
</cp:coreProperties>
</file>