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79" r:id="rId5"/>
    <p:sldId id="280" r:id="rId6"/>
    <p:sldId id="281"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27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Quinn" initials="SQ" lastIdx="14" clrIdx="0">
    <p:extLst>
      <p:ext uri="{19B8F6BF-5375-455C-9EA6-DF929625EA0E}">
        <p15:presenceInfo xmlns:p15="http://schemas.microsoft.com/office/powerpoint/2012/main" userId="S-1-5-21-1482476501-413027322-842925246-260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EDE7"/>
    <a:srgbClr val="F2E2D2"/>
    <a:srgbClr val="5A7E83"/>
    <a:srgbClr val="314C57"/>
    <a:srgbClr val="627981"/>
    <a:srgbClr val="386546"/>
    <a:srgbClr val="C7D4CB"/>
    <a:srgbClr val="CCA4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43" autoAdjust="0"/>
    <p:restoredTop sz="94660"/>
  </p:normalViewPr>
  <p:slideViewPr>
    <p:cSldViewPr snapToGrid="0">
      <p:cViewPr varScale="1">
        <p:scale>
          <a:sx n="85" d="100"/>
          <a:sy n="85" d="100"/>
        </p:scale>
        <p:origin x="96" y="6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18T09:24:33.765" idx="4">
    <p:pos x="5201" y="799"/>
    <p:text>Add a sentence or two that ties to the script content. Maybe "understanding an author's ideas, language, and reason for writing"</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9-02-18T09:46:37.526" idx="10">
    <p:pos x="6578" y="1003"/>
    <p:text>See script comments for this slide!</p:text>
    <p:extLst>
      <p:ext uri="{C676402C-5697-4E1C-873F-D02D1690AC5C}">
        <p15:threadingInfo xmlns:p15="http://schemas.microsoft.com/office/powerpoint/2012/main" timeZoneBias="30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9-02-18T09:49:40.967" idx="11">
    <p:pos x="10" y="10"/>
    <p:text>If the video is too long, you could remove slides 26 - 29</p:text>
    <p:extLst>
      <p:ext uri="{C676402C-5697-4E1C-873F-D02D1690AC5C}">
        <p15:threadingInfo xmlns:p15="http://schemas.microsoft.com/office/powerpoint/2012/main" timeZoneBias="30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9-02-18T09:52:39.213" idx="12">
    <p:pos x="5417" y="2793"/>
    <p:text>Good slide!</p:text>
    <p:extLst>
      <p:ext uri="{C676402C-5697-4E1C-873F-D02D1690AC5C}">
        <p15:threadingInfo xmlns:p15="http://schemas.microsoft.com/office/powerpoint/2012/main" timeZoneBias="30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9-02-18T09:54:09.544" idx="13">
    <p:pos x="10" y="10"/>
    <p:text>If you need to cut down for time, you could remove this example</p:text>
    <p:extLst>
      <p:ext uri="{C676402C-5697-4E1C-873F-D02D1690AC5C}">
        <p15:threadingInfo xmlns:p15="http://schemas.microsoft.com/office/powerpoint/2012/main" timeZoneBias="30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9-02-18T09:55:11.238" idx="14">
    <p:pos x="5466" y="849"/>
    <p:text>add script content</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2-18T09:11:28.966" idx="1">
    <p:pos x="5050" y="1264"/>
    <p:text>Missing the first question, "What is the author's main idea?"</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2-18T09:21:00.074" idx="2">
    <p:pos x="4857" y="1529"/>
    <p:text>Add something like this so that the slides have at least a sentence or two tied to the script content</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2-18T09:22:39.990" idx="3">
    <p:pos x="4733" y="1538"/>
    <p:text>add script content</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2-18T09:26:53.832" idx="5">
    <p:pos x="10" y="10"/>
    <p:text>add script content</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2-18T09:27:42.614" idx="6">
    <p:pos x="10" y="10"/>
    <p:text>add script content</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2-18T09:32:39.202" idx="7">
    <p:pos x="10" y="10"/>
    <p:text>I think you could eliminate this example since the lesson is already so long!</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02-18T09:38:48.367" idx="8">
    <p:pos x="10" y="10"/>
    <p:text>add script content</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9-02-18T09:39:40.528" idx="9">
    <p:pos x="10" y="10"/>
    <p:text>add script content</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pPr/>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pPr/>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pPr/>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pPr/>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pPr/>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pPr/>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pPr/>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pPr/>
              <a:t>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pPr/>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pPr/>
              <a:t>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pPr/>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pPr/>
              <a:t>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pPr/>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pPr/>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pPr/>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pPr/>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pPr/>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pPr/>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pPr/>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pPr/>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pPr/>
              <a:t>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pPr/>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pPr/>
              <a:t>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pPr/>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pPr/>
              <a:t>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pPr/>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pPr/>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pPr/>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pPr/>
              <a:t>2/18/2019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pPr/>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pPr/>
              <a:t>2/18/2019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pPr/>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comments" Target="../comments/commen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comments" Target="../comments/commen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comments" Target="../comments/commen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524000" y="2191944"/>
            <a:ext cx="9144000"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Finding Connections and Patterns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Annotating</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210970" y="1825031"/>
            <a:ext cx="5770061" cy="4143150"/>
            <a:chOff x="4199849" y="1825031"/>
            <a:chExt cx="3792301" cy="2750350"/>
          </a:xfrm>
        </p:grpSpPr>
        <p:pic>
          <p:nvPicPr>
            <p:cNvPr id="7" name="Picture 6" descr="open-book-blank.png"/>
            <p:cNvPicPr>
              <a:picLocks noChangeAspect="1"/>
            </p:cNvPicPr>
            <p:nvPr/>
          </p:nvPicPr>
          <p:blipFill>
            <a:blip r:embed="rId2" cstate="print"/>
            <a:stretch>
              <a:fillRect/>
            </a:stretch>
          </p:blipFill>
          <p:spPr>
            <a:xfrm>
              <a:off x="4199849" y="2282619"/>
              <a:ext cx="3792301" cy="2292762"/>
            </a:xfrm>
            <a:prstGeom prst="rect">
              <a:avLst/>
            </a:prstGeom>
          </p:spPr>
        </p:pic>
        <p:pic>
          <p:nvPicPr>
            <p:cNvPr id="9" name="Picture 8" descr="kobo-Style-pen.png"/>
            <p:cNvPicPr>
              <a:picLocks noChangeAspect="1"/>
            </p:cNvPicPr>
            <p:nvPr/>
          </p:nvPicPr>
          <p:blipFill>
            <a:blip r:embed="rId3" cstate="print"/>
            <a:stretch>
              <a:fillRect/>
            </a:stretch>
          </p:blipFill>
          <p:spPr>
            <a:xfrm>
              <a:off x="4354380" y="1825031"/>
              <a:ext cx="1300480" cy="1300480"/>
            </a:xfrm>
            <a:prstGeom prst="rect">
              <a:avLst/>
            </a:prstGeom>
          </p:spPr>
        </p:pic>
      </p:grpSp>
    </p:spTree>
    <p:extLst>
      <p:ext uri="{BB962C8B-B14F-4D97-AF65-F5344CB8AC3E}">
        <p14:creationId xmlns:p14="http://schemas.microsoft.com/office/powerpoint/2010/main" val="443456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Annotating Examples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7" name="Picture 6" descr="book-open.png"/>
          <p:cNvPicPr>
            <a:picLocks noChangeAspect="1"/>
          </p:cNvPicPr>
          <p:nvPr/>
        </p:nvPicPr>
        <p:blipFill>
          <a:blip r:embed="rId2" cstate="print"/>
          <a:stretch>
            <a:fillRect/>
          </a:stretch>
        </p:blipFill>
        <p:spPr>
          <a:xfrm>
            <a:off x="3123550" y="1386469"/>
            <a:ext cx="5925236" cy="4969964"/>
          </a:xfrm>
          <a:prstGeom prst="rect">
            <a:avLst/>
          </a:prstGeom>
        </p:spPr>
      </p:pic>
      <p:sp>
        <p:nvSpPr>
          <p:cNvPr id="9" name="TextBox 8"/>
          <p:cNvSpPr txBox="1"/>
          <p:nvPr/>
        </p:nvSpPr>
        <p:spPr>
          <a:xfrm>
            <a:off x="6331973" y="3067665"/>
            <a:ext cx="2605549" cy="1569660"/>
          </a:xfrm>
          <a:prstGeom prst="rect">
            <a:avLst/>
          </a:prstGeom>
          <a:noFill/>
        </p:spPr>
        <p:txBody>
          <a:bodyPr wrap="square" rtlCol="0">
            <a:spAutoFit/>
          </a:bodyPr>
          <a:lstStyle/>
          <a:p>
            <a:r>
              <a:rPr lang="en-US" sz="2400" dirty="0"/>
              <a:t>-here is the thesis</a:t>
            </a:r>
          </a:p>
          <a:p>
            <a:r>
              <a:rPr lang="en-US" sz="2400" dirty="0"/>
              <a:t>-look up this word!</a:t>
            </a:r>
          </a:p>
          <a:p>
            <a:r>
              <a:rPr lang="en-US" sz="2400" dirty="0"/>
              <a:t>-check this statistic</a:t>
            </a:r>
          </a:p>
          <a:p>
            <a:r>
              <a:rPr lang="en-US" sz="2400" dirty="0"/>
              <a:t>-seems biased here</a:t>
            </a:r>
          </a:p>
        </p:txBody>
      </p:sp>
    </p:spTree>
    <p:extLst>
      <p:ext uri="{BB962C8B-B14F-4D97-AF65-F5344CB8AC3E}">
        <p14:creationId xmlns:p14="http://schemas.microsoft.com/office/powerpoint/2010/main" val="443456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Summarizing</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7" name="Picture 6" descr="Reflecting_Thinking.png"/>
          <p:cNvPicPr>
            <a:picLocks noChangeAspect="1"/>
          </p:cNvPicPr>
          <p:nvPr/>
        </p:nvPicPr>
        <p:blipFill>
          <a:blip r:embed="rId2" cstate="print"/>
          <a:stretch>
            <a:fillRect/>
          </a:stretch>
        </p:blipFill>
        <p:spPr>
          <a:xfrm>
            <a:off x="2143432" y="1403308"/>
            <a:ext cx="6567950" cy="5172260"/>
          </a:xfrm>
          <a:prstGeom prst="rect">
            <a:avLst/>
          </a:prstGeom>
        </p:spPr>
      </p:pic>
    </p:spTree>
    <p:extLst>
      <p:ext uri="{BB962C8B-B14F-4D97-AF65-F5344CB8AC3E}">
        <p14:creationId xmlns:p14="http://schemas.microsoft.com/office/powerpoint/2010/main" val="443456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Excerpt to Be Summarized</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61462" y="1983217"/>
            <a:ext cx="8869076" cy="3785652"/>
          </a:xfrm>
          <a:prstGeom prst="rect">
            <a:avLst/>
          </a:prstGeom>
          <a:noFill/>
        </p:spPr>
        <p:txBody>
          <a:bodyPr wrap="square" rtlCol="0" anchor="ctr">
            <a:spAutoFit/>
          </a:bodyPr>
          <a:lstStyle/>
          <a:p>
            <a:r>
              <a:rPr lang="en-US" sz="2400" dirty="0"/>
              <a:t>According to a 2016 study from the American Vision Council (AVC), more than 188 million people require some form of vision correction in the United States. This explains why eye doctors' offices are usually busy and difficult to book at the last minute.</a:t>
            </a:r>
          </a:p>
          <a:p>
            <a:endParaRPr lang="en-US" sz="2400" dirty="0"/>
          </a:p>
          <a:p>
            <a:r>
              <a:rPr lang="en-US" sz="2400" dirty="0"/>
              <a:t>Because of this steady business, today people are buying their prescription eyewear in a new way—online. According to AVC, shoppers spent close to $1.5 billion on prescription eyewear online last year. It was the fourth straight year with more than $1 billion worth of optical products sold online.</a:t>
            </a:r>
          </a:p>
        </p:txBody>
      </p:sp>
      <p:pic>
        <p:nvPicPr>
          <p:cNvPr id="10" name="Picture 9" descr="geni-glasses.png"/>
          <p:cNvPicPr>
            <a:picLocks noChangeAspect="1"/>
          </p:cNvPicPr>
          <p:nvPr/>
        </p:nvPicPr>
        <p:blipFill>
          <a:blip r:embed="rId2" cstate="print"/>
          <a:stretch>
            <a:fillRect/>
          </a:stretch>
        </p:blipFill>
        <p:spPr>
          <a:xfrm>
            <a:off x="7669160" y="5470472"/>
            <a:ext cx="3854248" cy="1387528"/>
          </a:xfrm>
          <a:prstGeom prst="rect">
            <a:avLst/>
          </a:prstGeom>
        </p:spPr>
      </p:pic>
    </p:spTree>
    <p:extLst>
      <p:ext uri="{BB962C8B-B14F-4D97-AF65-F5344CB8AC3E}">
        <p14:creationId xmlns:p14="http://schemas.microsoft.com/office/powerpoint/2010/main" val="253311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Summary of Excerpt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61462" y="2644170"/>
            <a:ext cx="8869076" cy="1569660"/>
          </a:xfrm>
          <a:prstGeom prst="rect">
            <a:avLst/>
          </a:prstGeom>
          <a:noFill/>
        </p:spPr>
        <p:txBody>
          <a:bodyPr wrap="square" rtlCol="0" anchor="ctr">
            <a:spAutoFit/>
          </a:bodyPr>
          <a:lstStyle/>
          <a:p>
            <a:r>
              <a:rPr lang="en-US" sz="2400" dirty="0"/>
              <a:t>More than three-fourths of American adults have a vision issue that needs correction. Most opt to buy glasses, and it’s becoming more popular to purchase them online. Because of this, the eyeglass industry produces billions of dollars in revenue.</a:t>
            </a:r>
          </a:p>
        </p:txBody>
      </p:sp>
      <p:pic>
        <p:nvPicPr>
          <p:cNvPr id="10" name="Picture 9" descr="geni-glasses.png"/>
          <p:cNvPicPr>
            <a:picLocks noChangeAspect="1"/>
          </p:cNvPicPr>
          <p:nvPr/>
        </p:nvPicPr>
        <p:blipFill>
          <a:blip r:embed="rId2" cstate="print"/>
          <a:stretch>
            <a:fillRect/>
          </a:stretch>
        </p:blipFill>
        <p:spPr>
          <a:xfrm>
            <a:off x="7669160" y="5470472"/>
            <a:ext cx="3854248" cy="1387528"/>
          </a:xfrm>
          <a:prstGeom prst="rect">
            <a:avLst/>
          </a:prstGeom>
        </p:spPr>
      </p:pic>
    </p:spTree>
    <p:extLst>
      <p:ext uri="{BB962C8B-B14F-4D97-AF65-F5344CB8AC3E}">
        <p14:creationId xmlns:p14="http://schemas.microsoft.com/office/powerpoint/2010/main" val="2533117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Types of Outlines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7"/>
          <p:cNvGrpSpPr/>
          <p:nvPr/>
        </p:nvGrpSpPr>
        <p:grpSpPr>
          <a:xfrm>
            <a:off x="2066923" y="1849761"/>
            <a:ext cx="8058154" cy="1482424"/>
            <a:chOff x="542923" y="1849761"/>
            <a:chExt cx="8058154" cy="693935"/>
          </a:xfrm>
        </p:grpSpPr>
        <p:sp>
          <p:nvSpPr>
            <p:cNvPr id="9" name="Rectangle 8"/>
            <p:cNvSpPr/>
            <p:nvPr/>
          </p:nvSpPr>
          <p:spPr>
            <a:xfrm>
              <a:off x="542923" y="1849761"/>
              <a:ext cx="8058154" cy="693935"/>
            </a:xfrm>
            <a:prstGeom prst="rect">
              <a:avLst/>
            </a:prstGeom>
            <a:solidFill>
              <a:srgbClr val="F3E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TextBox 9"/>
            <p:cNvSpPr txBox="1"/>
            <p:nvPr/>
          </p:nvSpPr>
          <p:spPr>
            <a:xfrm>
              <a:off x="633045" y="2020593"/>
              <a:ext cx="7807571" cy="331367"/>
            </a:xfrm>
            <a:prstGeom prst="rect">
              <a:avLst/>
            </a:prstGeom>
            <a:solidFill>
              <a:srgbClr val="F3EDE7"/>
            </a:solidFill>
          </p:spPr>
          <p:txBody>
            <a:bodyPr wrap="square" rtlCol="0" anchor="ctr">
              <a:spAutoFit/>
            </a:bodyPr>
            <a:lstStyle/>
            <a:p>
              <a:r>
                <a:rPr lang="en-US" sz="4000" dirty="0">
                  <a:solidFill>
                    <a:srgbClr val="323542"/>
                  </a:solidFill>
                </a:rPr>
                <a:t>Mind Maps</a:t>
              </a:r>
            </a:p>
          </p:txBody>
        </p:sp>
      </p:grpSp>
      <p:grpSp>
        <p:nvGrpSpPr>
          <p:cNvPr id="5" name="Group 10"/>
          <p:cNvGrpSpPr/>
          <p:nvPr/>
        </p:nvGrpSpPr>
        <p:grpSpPr>
          <a:xfrm>
            <a:off x="2066923" y="3467968"/>
            <a:ext cx="8058154" cy="1482424"/>
            <a:chOff x="542923" y="1849761"/>
            <a:chExt cx="8058154" cy="693935"/>
          </a:xfrm>
        </p:grpSpPr>
        <p:sp>
          <p:nvSpPr>
            <p:cNvPr id="12" name="Rectangle 11"/>
            <p:cNvSpPr/>
            <p:nvPr/>
          </p:nvSpPr>
          <p:spPr>
            <a:xfrm>
              <a:off x="542923" y="1849761"/>
              <a:ext cx="8058154" cy="693935"/>
            </a:xfrm>
            <a:prstGeom prst="rect">
              <a:avLst/>
            </a:prstGeom>
            <a:solidFill>
              <a:srgbClr val="F3E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TextBox 12"/>
            <p:cNvSpPr txBox="1"/>
            <p:nvPr/>
          </p:nvSpPr>
          <p:spPr>
            <a:xfrm>
              <a:off x="633045" y="2020593"/>
              <a:ext cx="7807571" cy="331367"/>
            </a:xfrm>
            <a:prstGeom prst="rect">
              <a:avLst/>
            </a:prstGeom>
            <a:solidFill>
              <a:srgbClr val="F3EDE7"/>
            </a:solidFill>
          </p:spPr>
          <p:txBody>
            <a:bodyPr wrap="square" rtlCol="0" anchor="ctr">
              <a:spAutoFit/>
            </a:bodyPr>
            <a:lstStyle/>
            <a:p>
              <a:r>
                <a:rPr lang="en-US" sz="4000" dirty="0">
                  <a:solidFill>
                    <a:srgbClr val="323542"/>
                  </a:solidFill>
                </a:rPr>
                <a:t>Story Frames</a:t>
              </a:r>
            </a:p>
          </p:txBody>
        </p:sp>
      </p:grpSp>
    </p:spTree>
    <p:extLst>
      <p:ext uri="{BB962C8B-B14F-4D97-AF65-F5344CB8AC3E}">
        <p14:creationId xmlns:p14="http://schemas.microsoft.com/office/powerpoint/2010/main" val="4267213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Mind Maps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8" name="Picture 7" descr="DECONTRU5R_mind_map_yoga.png"/>
          <p:cNvPicPr>
            <a:picLocks noChangeAspect="1"/>
          </p:cNvPicPr>
          <p:nvPr/>
        </p:nvPicPr>
        <p:blipFill>
          <a:blip r:embed="rId2" cstate="print"/>
          <a:stretch>
            <a:fillRect/>
          </a:stretch>
        </p:blipFill>
        <p:spPr>
          <a:xfrm>
            <a:off x="1573161" y="1253025"/>
            <a:ext cx="9045678" cy="4503468"/>
          </a:xfrm>
          <a:prstGeom prst="rect">
            <a:avLst/>
          </a:prstGeom>
        </p:spPr>
      </p:pic>
    </p:spTree>
    <p:extLst>
      <p:ext uri="{BB962C8B-B14F-4D97-AF65-F5344CB8AC3E}">
        <p14:creationId xmlns:p14="http://schemas.microsoft.com/office/powerpoint/2010/main" val="443456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Story Frame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946787" y="1440882"/>
            <a:ext cx="8298426" cy="5057569"/>
            <a:chOff x="1946787" y="1440882"/>
            <a:chExt cx="8298426" cy="5057569"/>
          </a:xfrm>
        </p:grpSpPr>
        <p:pic>
          <p:nvPicPr>
            <p:cNvPr id="8" name="Picture 7" descr="Picture-Frame-02--Arvin61r58.png"/>
            <p:cNvPicPr>
              <a:picLocks noChangeAspect="1"/>
            </p:cNvPicPr>
            <p:nvPr/>
          </p:nvPicPr>
          <p:blipFill>
            <a:blip r:embed="rId2" cstate="print"/>
            <a:stretch>
              <a:fillRect/>
            </a:stretch>
          </p:blipFill>
          <p:spPr>
            <a:xfrm>
              <a:off x="1946787" y="1440882"/>
              <a:ext cx="8298426" cy="4959460"/>
            </a:xfrm>
            <a:prstGeom prst="rect">
              <a:avLst/>
            </a:prstGeom>
          </p:spPr>
        </p:pic>
        <p:sp>
          <p:nvSpPr>
            <p:cNvPr id="9" name="TextBox 8"/>
            <p:cNvSpPr txBox="1"/>
            <p:nvPr/>
          </p:nvSpPr>
          <p:spPr>
            <a:xfrm>
              <a:off x="2871019" y="1789470"/>
              <a:ext cx="6135329" cy="4708981"/>
            </a:xfrm>
            <a:prstGeom prst="rect">
              <a:avLst/>
            </a:prstGeom>
            <a:noFill/>
          </p:spPr>
          <p:txBody>
            <a:bodyPr wrap="square" rtlCol="0">
              <a:spAutoFit/>
            </a:bodyPr>
            <a:lstStyle/>
            <a:p>
              <a:r>
                <a:rPr lang="en-US" sz="2000" dirty="0"/>
                <a:t>Albert Einstein was born:</a:t>
              </a:r>
            </a:p>
            <a:p>
              <a:r>
                <a:rPr lang="en-US" sz="2000" dirty="0"/>
                <a:t> </a:t>
              </a:r>
            </a:p>
            <a:p>
              <a:r>
                <a:rPr lang="en-US" sz="2000" dirty="0"/>
                <a:t>He grew up in:</a:t>
              </a:r>
            </a:p>
            <a:p>
              <a:r>
                <a:rPr lang="en-US" sz="2000" dirty="0"/>
                <a:t> </a:t>
              </a:r>
            </a:p>
            <a:p>
              <a:r>
                <a:rPr lang="en-US" sz="2000" dirty="0"/>
                <a:t>His childhood was:</a:t>
              </a:r>
            </a:p>
            <a:p>
              <a:r>
                <a:rPr lang="en-US" sz="2000" dirty="0"/>
                <a:t> </a:t>
              </a:r>
            </a:p>
            <a:p>
              <a:r>
                <a:rPr lang="en-US" sz="2000" dirty="0"/>
                <a:t>His first accomplishment was:</a:t>
              </a:r>
            </a:p>
            <a:p>
              <a:r>
                <a:rPr lang="en-US" sz="2000" dirty="0"/>
                <a:t> </a:t>
              </a:r>
            </a:p>
            <a:p>
              <a:r>
                <a:rPr lang="en-US" sz="2000" dirty="0"/>
                <a:t>His greatest accomplishment was:</a:t>
              </a:r>
            </a:p>
            <a:p>
              <a:r>
                <a:rPr lang="en-US" sz="2000" dirty="0"/>
                <a:t> </a:t>
              </a:r>
            </a:p>
            <a:p>
              <a:r>
                <a:rPr lang="en-US" sz="2000" dirty="0"/>
                <a:t>He passed away in:</a:t>
              </a:r>
            </a:p>
            <a:p>
              <a:r>
                <a:rPr lang="en-US" sz="2000" dirty="0"/>
                <a:t> </a:t>
              </a:r>
            </a:p>
            <a:p>
              <a:r>
                <a:rPr lang="en-US" sz="2000" dirty="0"/>
                <a:t>Because of his accomplishments, today we have:</a:t>
              </a:r>
            </a:p>
            <a:p>
              <a:r>
                <a:rPr lang="en-US" sz="2000" dirty="0"/>
                <a:t> </a:t>
              </a:r>
            </a:p>
            <a:p>
              <a:endParaRPr lang="en-US" sz="2000" dirty="0"/>
            </a:p>
          </p:txBody>
        </p:sp>
        <p:pic>
          <p:nvPicPr>
            <p:cNvPr id="10" name="Picture 9" descr="1547155786.png"/>
            <p:cNvPicPr>
              <a:picLocks noChangeAspect="1"/>
            </p:cNvPicPr>
            <p:nvPr/>
          </p:nvPicPr>
          <p:blipFill>
            <a:blip r:embed="rId3" cstate="print"/>
            <a:stretch>
              <a:fillRect/>
            </a:stretch>
          </p:blipFill>
          <p:spPr>
            <a:xfrm>
              <a:off x="6735097" y="2180339"/>
              <a:ext cx="2674376" cy="2890612"/>
            </a:xfrm>
            <a:prstGeom prst="rect">
              <a:avLst/>
            </a:prstGeom>
          </p:spPr>
        </p:pic>
      </p:grpSp>
    </p:spTree>
    <p:extLst>
      <p:ext uri="{BB962C8B-B14F-4D97-AF65-F5344CB8AC3E}">
        <p14:creationId xmlns:p14="http://schemas.microsoft.com/office/powerpoint/2010/main" val="443456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Locate Patterns in Vocabulary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8" name="Picture 7" descr="Minimal-Computer-Screen-Monitor.png"/>
          <p:cNvPicPr>
            <a:picLocks noChangeAspect="1"/>
          </p:cNvPicPr>
          <p:nvPr/>
        </p:nvPicPr>
        <p:blipFill>
          <a:blip r:embed="rId2" cstate="print"/>
          <a:stretch>
            <a:fillRect/>
          </a:stretch>
        </p:blipFill>
        <p:spPr>
          <a:xfrm>
            <a:off x="4065430" y="1791006"/>
            <a:ext cx="4061141" cy="3275988"/>
          </a:xfrm>
          <a:prstGeom prst="rect">
            <a:avLst/>
          </a:prstGeom>
        </p:spPr>
      </p:pic>
      <p:pic>
        <p:nvPicPr>
          <p:cNvPr id="9" name="Picture 8" descr="1534451135.png"/>
          <p:cNvPicPr>
            <a:picLocks noChangeAspect="1"/>
          </p:cNvPicPr>
          <p:nvPr/>
        </p:nvPicPr>
        <p:blipFill>
          <a:blip r:embed="rId3" cstate="print"/>
          <a:stretch>
            <a:fillRect/>
          </a:stretch>
        </p:blipFill>
        <p:spPr>
          <a:xfrm>
            <a:off x="5430001" y="2626839"/>
            <a:ext cx="1331997" cy="935728"/>
          </a:xfrm>
          <a:prstGeom prst="rect">
            <a:avLst/>
          </a:prstGeom>
        </p:spPr>
      </p:pic>
    </p:spTree>
    <p:extLst>
      <p:ext uri="{BB962C8B-B14F-4D97-AF65-F5344CB8AC3E}">
        <p14:creationId xmlns:p14="http://schemas.microsoft.com/office/powerpoint/2010/main" val="443456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Patterns in Vocabulary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7"/>
          <p:cNvGrpSpPr/>
          <p:nvPr/>
        </p:nvGrpSpPr>
        <p:grpSpPr>
          <a:xfrm>
            <a:off x="2291769" y="1612191"/>
            <a:ext cx="7608462" cy="3252040"/>
            <a:chOff x="365111" y="1821206"/>
            <a:chExt cx="8443024" cy="3298655"/>
          </a:xfrm>
          <a:solidFill>
            <a:srgbClr val="314C57"/>
          </a:solidFill>
        </p:grpSpPr>
        <p:grpSp>
          <p:nvGrpSpPr>
            <p:cNvPr id="5" name="Group 8"/>
            <p:cNvGrpSpPr/>
            <p:nvPr/>
          </p:nvGrpSpPr>
          <p:grpSpPr>
            <a:xfrm>
              <a:off x="365111" y="1821206"/>
              <a:ext cx="8443024" cy="3298655"/>
              <a:chOff x="365111" y="1821206"/>
              <a:chExt cx="8443024" cy="3298655"/>
            </a:xfrm>
            <a:grpFill/>
          </p:grpSpPr>
          <p:sp>
            <p:nvSpPr>
              <p:cNvPr id="16" name="Rectangle 15"/>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&amp;</a:t>
                </a:r>
                <a:endParaRPr lang="en-US" sz="4000" b="1" dirty="0">
                  <a:solidFill>
                    <a:schemeClr val="bg1"/>
                  </a:solidFill>
                </a:endParaRPr>
              </a:p>
            </p:txBody>
          </p:sp>
        </p:grpSp>
        <p:sp>
          <p:nvSpPr>
            <p:cNvPr id="11" name="TextBox 10"/>
            <p:cNvSpPr txBox="1"/>
            <p:nvPr/>
          </p:nvSpPr>
          <p:spPr>
            <a:xfrm>
              <a:off x="748359" y="2811956"/>
              <a:ext cx="3325552" cy="1101374"/>
            </a:xfrm>
            <a:prstGeom prst="rect">
              <a:avLst/>
            </a:prstGeom>
            <a:grpFill/>
          </p:spPr>
          <p:txBody>
            <a:bodyPr wrap="square" rtlCol="0" anchor="ctr">
              <a:spAutoFit/>
            </a:bodyPr>
            <a:lstStyle/>
            <a:p>
              <a:pPr algn="ctr">
                <a:lnSpc>
                  <a:spcPct val="150000"/>
                </a:lnSpc>
              </a:pPr>
              <a:r>
                <a:rPr lang="en-US" sz="4800" dirty="0">
                  <a:solidFill>
                    <a:schemeClr val="bg1"/>
                  </a:solidFill>
                </a:rPr>
                <a:t>Purpose</a:t>
              </a:r>
            </a:p>
          </p:txBody>
        </p:sp>
        <p:sp>
          <p:nvSpPr>
            <p:cNvPr id="12" name="TextBox 11"/>
            <p:cNvSpPr txBox="1"/>
            <p:nvPr/>
          </p:nvSpPr>
          <p:spPr>
            <a:xfrm>
              <a:off x="5049554" y="2811956"/>
              <a:ext cx="3325552" cy="1101374"/>
            </a:xfrm>
            <a:prstGeom prst="rect">
              <a:avLst/>
            </a:prstGeom>
            <a:grpFill/>
          </p:spPr>
          <p:txBody>
            <a:bodyPr wrap="square" rtlCol="0" anchor="ctr">
              <a:spAutoFit/>
            </a:bodyPr>
            <a:lstStyle/>
            <a:p>
              <a:pPr algn="ctr">
                <a:lnSpc>
                  <a:spcPct val="150000"/>
                </a:lnSpc>
              </a:pPr>
              <a:r>
                <a:rPr lang="en-US" sz="4800" dirty="0">
                  <a:solidFill>
                    <a:schemeClr val="bg1"/>
                  </a:solidFill>
                </a:rPr>
                <a:t>Intentions</a:t>
              </a:r>
            </a:p>
          </p:txBody>
        </p:sp>
      </p:grpSp>
    </p:spTree>
    <p:extLst>
      <p:ext uri="{BB962C8B-B14F-4D97-AF65-F5344CB8AC3E}">
        <p14:creationId xmlns:p14="http://schemas.microsoft.com/office/powerpoint/2010/main" val="2699779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Finding Connections and Patterns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7" name="Picture 6" descr="edit-find.png"/>
          <p:cNvPicPr>
            <a:picLocks noChangeAspect="1"/>
          </p:cNvPicPr>
          <p:nvPr/>
        </p:nvPicPr>
        <p:blipFill>
          <a:blip r:embed="rId2" cstate="print"/>
          <a:stretch>
            <a:fillRect/>
          </a:stretch>
        </p:blipFill>
        <p:spPr>
          <a:xfrm>
            <a:off x="3935353" y="1268362"/>
            <a:ext cx="4321294" cy="4321276"/>
          </a:xfrm>
          <a:prstGeom prst="rect">
            <a:avLst/>
          </a:prstGeom>
        </p:spPr>
      </p:pic>
    </p:spTree>
    <p:extLst>
      <p:ext uri="{BB962C8B-B14F-4D97-AF65-F5344CB8AC3E}">
        <p14:creationId xmlns:p14="http://schemas.microsoft.com/office/powerpoint/2010/main" val="443456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Repeated Words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8" name="Picture 7" descr="conversation.png"/>
          <p:cNvPicPr>
            <a:picLocks noChangeAspect="1"/>
          </p:cNvPicPr>
          <p:nvPr/>
        </p:nvPicPr>
        <p:blipFill>
          <a:blip r:embed="rId2" cstate="print"/>
          <a:stretch>
            <a:fillRect/>
          </a:stretch>
        </p:blipFill>
        <p:spPr>
          <a:xfrm>
            <a:off x="2418734" y="1233257"/>
            <a:ext cx="7354532" cy="4391486"/>
          </a:xfrm>
          <a:prstGeom prst="rect">
            <a:avLst/>
          </a:prstGeom>
        </p:spPr>
      </p:pic>
    </p:spTree>
    <p:extLst>
      <p:ext uri="{BB962C8B-B14F-4D97-AF65-F5344CB8AC3E}">
        <p14:creationId xmlns:p14="http://schemas.microsoft.com/office/powerpoint/2010/main" val="443456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Example of Repeated Words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92214" y="1275919"/>
            <a:ext cx="7807571" cy="1754326"/>
          </a:xfrm>
          <a:prstGeom prst="rect">
            <a:avLst/>
          </a:prstGeom>
          <a:noFill/>
        </p:spPr>
        <p:txBody>
          <a:bodyPr wrap="square" rtlCol="0" anchor="ctr">
            <a:spAutoFit/>
          </a:bodyPr>
          <a:lstStyle/>
          <a:p>
            <a:r>
              <a:rPr lang="en-US" sz="3600" dirty="0"/>
              <a:t>Believe in your strength. Believe in your wisdom. Believe in your passion. Believe in yourself.</a:t>
            </a:r>
          </a:p>
        </p:txBody>
      </p:sp>
      <p:pic>
        <p:nvPicPr>
          <p:cNvPr id="10" name="Picture 9" descr="1538023855.png"/>
          <p:cNvPicPr>
            <a:picLocks noChangeAspect="1"/>
          </p:cNvPicPr>
          <p:nvPr/>
        </p:nvPicPr>
        <p:blipFill>
          <a:blip r:embed="rId2" cstate="print"/>
          <a:stretch>
            <a:fillRect/>
          </a:stretch>
        </p:blipFill>
        <p:spPr>
          <a:xfrm>
            <a:off x="5909530" y="2457473"/>
            <a:ext cx="3322960" cy="3311422"/>
          </a:xfrm>
          <a:prstGeom prst="rect">
            <a:avLst/>
          </a:prstGeom>
        </p:spPr>
      </p:pic>
    </p:spTree>
    <p:extLst>
      <p:ext uri="{BB962C8B-B14F-4D97-AF65-F5344CB8AC3E}">
        <p14:creationId xmlns:p14="http://schemas.microsoft.com/office/powerpoint/2010/main" val="2533117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Patterns in Tone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7"/>
          <p:cNvGrpSpPr/>
          <p:nvPr/>
        </p:nvGrpSpPr>
        <p:grpSpPr>
          <a:xfrm>
            <a:off x="3898776" y="1617739"/>
            <a:ext cx="2080340" cy="1617913"/>
            <a:chOff x="1149291" y="1753237"/>
            <a:chExt cx="2080340" cy="1617913"/>
          </a:xfrm>
          <a:solidFill>
            <a:srgbClr val="F3EDE7"/>
          </a:solidFill>
        </p:grpSpPr>
        <p:sp>
          <p:nvSpPr>
            <p:cNvPr id="9" name="Rectangle 8"/>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357203" y="2220721"/>
              <a:ext cx="1664514" cy="671851"/>
            </a:xfrm>
            <a:prstGeom prst="rect">
              <a:avLst/>
            </a:prstGeom>
            <a:grpFill/>
          </p:spPr>
          <p:txBody>
            <a:bodyPr wrap="square" rtlCol="0" anchor="ctr">
              <a:spAutoFit/>
            </a:bodyPr>
            <a:lstStyle/>
            <a:p>
              <a:pPr algn="ctr">
                <a:lnSpc>
                  <a:spcPct val="150000"/>
                </a:lnSpc>
              </a:pPr>
              <a:r>
                <a:rPr lang="en-US" sz="2800" dirty="0"/>
                <a:t>Positive</a:t>
              </a:r>
            </a:p>
          </p:txBody>
        </p:sp>
      </p:grpSp>
      <p:grpSp>
        <p:nvGrpSpPr>
          <p:cNvPr id="5" name="Group 13"/>
          <p:cNvGrpSpPr/>
          <p:nvPr/>
        </p:nvGrpSpPr>
        <p:grpSpPr>
          <a:xfrm>
            <a:off x="5055830" y="3482030"/>
            <a:ext cx="2080340" cy="1617913"/>
            <a:chOff x="1149290" y="3617528"/>
            <a:chExt cx="2080340" cy="1617913"/>
          </a:xfrm>
          <a:solidFill>
            <a:srgbClr val="F3EDE7"/>
          </a:solidFill>
        </p:grpSpPr>
        <p:sp>
          <p:nvSpPr>
            <p:cNvPr id="15" name="Rectangle 14"/>
            <p:cNvSpPr/>
            <p:nvPr/>
          </p:nvSpPr>
          <p:spPr>
            <a:xfrm>
              <a:off x="1149290" y="3617528"/>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1357203" y="4092534"/>
              <a:ext cx="1664514" cy="671851"/>
            </a:xfrm>
            <a:prstGeom prst="rect">
              <a:avLst/>
            </a:prstGeom>
            <a:grpFill/>
          </p:spPr>
          <p:txBody>
            <a:bodyPr wrap="square" rtlCol="0" anchor="ctr">
              <a:spAutoFit/>
            </a:bodyPr>
            <a:lstStyle/>
            <a:p>
              <a:pPr algn="ctr">
                <a:lnSpc>
                  <a:spcPct val="150000"/>
                </a:lnSpc>
              </a:pPr>
              <a:r>
                <a:rPr lang="en-US" sz="2800" dirty="0"/>
                <a:t>Neutral</a:t>
              </a:r>
            </a:p>
          </p:txBody>
        </p:sp>
      </p:grpSp>
      <p:grpSp>
        <p:nvGrpSpPr>
          <p:cNvPr id="7" name="Group 22"/>
          <p:cNvGrpSpPr/>
          <p:nvPr/>
        </p:nvGrpSpPr>
        <p:grpSpPr>
          <a:xfrm>
            <a:off x="6281312" y="1612192"/>
            <a:ext cx="2080340" cy="1617913"/>
            <a:chOff x="3531827" y="1747690"/>
            <a:chExt cx="2080340" cy="1617913"/>
          </a:xfrm>
          <a:solidFill>
            <a:srgbClr val="F3EDE7"/>
          </a:solidFill>
        </p:grpSpPr>
        <p:sp>
          <p:nvSpPr>
            <p:cNvPr id="24" name="Rectangle 23"/>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3739740" y="2215439"/>
              <a:ext cx="1664514" cy="671851"/>
            </a:xfrm>
            <a:prstGeom prst="rect">
              <a:avLst/>
            </a:prstGeom>
            <a:grpFill/>
          </p:spPr>
          <p:txBody>
            <a:bodyPr wrap="square" rtlCol="0" anchor="ctr">
              <a:spAutoFit/>
            </a:bodyPr>
            <a:lstStyle/>
            <a:p>
              <a:pPr algn="ctr">
                <a:lnSpc>
                  <a:spcPct val="150000"/>
                </a:lnSpc>
              </a:pPr>
              <a:r>
                <a:rPr lang="en-US" sz="2800" dirty="0"/>
                <a:t>Negative</a:t>
              </a:r>
            </a:p>
          </p:txBody>
        </p:sp>
      </p:grpSp>
      <p:pic>
        <p:nvPicPr>
          <p:cNvPr id="21" name="Picture 20" descr="FACE-EXPRESS.png"/>
          <p:cNvPicPr>
            <a:picLocks noChangeAspect="1"/>
          </p:cNvPicPr>
          <p:nvPr/>
        </p:nvPicPr>
        <p:blipFill>
          <a:blip r:embed="rId2" cstate="print"/>
          <a:stretch>
            <a:fillRect/>
          </a:stretch>
        </p:blipFill>
        <p:spPr>
          <a:xfrm>
            <a:off x="599061" y="1607123"/>
            <a:ext cx="3038875" cy="4729767"/>
          </a:xfrm>
          <a:prstGeom prst="rect">
            <a:avLst/>
          </a:prstGeom>
        </p:spPr>
      </p:pic>
      <p:pic>
        <p:nvPicPr>
          <p:cNvPr id="22" name="Picture 21" descr="FACE-EXPRESS.png"/>
          <p:cNvPicPr>
            <a:picLocks noChangeAspect="1"/>
          </p:cNvPicPr>
          <p:nvPr/>
        </p:nvPicPr>
        <p:blipFill>
          <a:blip r:embed="rId2" cstate="print"/>
          <a:stretch>
            <a:fillRect/>
          </a:stretch>
        </p:blipFill>
        <p:spPr>
          <a:xfrm>
            <a:off x="8627101" y="1602206"/>
            <a:ext cx="3038875" cy="4729767"/>
          </a:xfrm>
          <a:prstGeom prst="rect">
            <a:avLst/>
          </a:prstGeom>
        </p:spPr>
      </p:pic>
    </p:spTree>
    <p:extLst>
      <p:ext uri="{BB962C8B-B14F-4D97-AF65-F5344CB8AC3E}">
        <p14:creationId xmlns:p14="http://schemas.microsoft.com/office/powerpoint/2010/main" val="4033954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Patterns in Tone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661462" y="1537419"/>
            <a:ext cx="8869076" cy="5091094"/>
            <a:chOff x="1661462" y="1596412"/>
            <a:chExt cx="8869076" cy="5091094"/>
          </a:xfrm>
        </p:grpSpPr>
        <p:pic>
          <p:nvPicPr>
            <p:cNvPr id="9" name="Picture 8" descr="iammisc-Dinner-Plate-with-Spoon-and-Fork.png"/>
            <p:cNvPicPr>
              <a:picLocks noChangeAspect="1"/>
            </p:cNvPicPr>
            <p:nvPr/>
          </p:nvPicPr>
          <p:blipFill>
            <a:blip r:embed="rId2" cstate="print"/>
            <a:stretch>
              <a:fillRect/>
            </a:stretch>
          </p:blipFill>
          <p:spPr>
            <a:xfrm>
              <a:off x="4242626" y="3959957"/>
              <a:ext cx="3706748" cy="2727549"/>
            </a:xfrm>
            <a:prstGeom prst="rect">
              <a:avLst/>
            </a:prstGeom>
          </p:spPr>
        </p:pic>
        <p:sp>
          <p:nvSpPr>
            <p:cNvPr id="8" name="TextBox 7"/>
            <p:cNvSpPr txBox="1"/>
            <p:nvPr/>
          </p:nvSpPr>
          <p:spPr>
            <a:xfrm>
              <a:off x="1661462" y="1596412"/>
              <a:ext cx="8869076" cy="2308324"/>
            </a:xfrm>
            <a:prstGeom prst="rect">
              <a:avLst/>
            </a:prstGeom>
            <a:noFill/>
          </p:spPr>
          <p:txBody>
            <a:bodyPr wrap="square" rtlCol="0" anchor="ctr">
              <a:spAutoFit/>
            </a:bodyPr>
            <a:lstStyle/>
            <a:p>
              <a:r>
                <a:rPr lang="en-US" sz="2400" dirty="0"/>
                <a:t>The dinner party was lovely. The food was exquisite and the company was delightful. I caught up with old friends and made many new ones. When </a:t>
              </a:r>
              <a:r>
                <a:rPr lang="en-US" sz="2400" dirty="0" err="1"/>
                <a:t>Jeffree</a:t>
              </a:r>
              <a:r>
                <a:rPr lang="en-US" sz="2400" dirty="0"/>
                <a:t> arrived, we had a bland conversation, and I remembered why we'll always be acquaintances rather than friends. At the end of the evening, Sasha and I ate the delicious Chantilly cake and laughed until we cried. I'm looking forward to the next gathering.</a:t>
              </a:r>
            </a:p>
          </p:txBody>
        </p:sp>
      </p:grpSp>
    </p:spTree>
    <p:extLst>
      <p:ext uri="{BB962C8B-B14F-4D97-AF65-F5344CB8AC3E}">
        <p14:creationId xmlns:p14="http://schemas.microsoft.com/office/powerpoint/2010/main" val="2533117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Tone and Author’s Intention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7"/>
          <p:cNvGrpSpPr/>
          <p:nvPr/>
        </p:nvGrpSpPr>
        <p:grpSpPr>
          <a:xfrm>
            <a:off x="1881187" y="1612191"/>
            <a:ext cx="8429626" cy="3395744"/>
            <a:chOff x="365111" y="1821206"/>
            <a:chExt cx="8443024" cy="3298655"/>
          </a:xfrm>
          <a:solidFill>
            <a:srgbClr val="CCA49C"/>
          </a:solidFill>
        </p:grpSpPr>
        <p:grpSp>
          <p:nvGrpSpPr>
            <p:cNvPr id="5" name="Group 8"/>
            <p:cNvGrpSpPr/>
            <p:nvPr/>
          </p:nvGrpSpPr>
          <p:grpSpPr>
            <a:xfrm>
              <a:off x="365111" y="1821206"/>
              <a:ext cx="8443024" cy="3298655"/>
              <a:chOff x="365111" y="1821206"/>
              <a:chExt cx="8443024" cy="3298655"/>
            </a:xfrm>
            <a:grpFill/>
          </p:grpSpPr>
          <p:sp>
            <p:nvSpPr>
              <p:cNvPr id="16" name="Rectangle 15"/>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748359" y="2835260"/>
              <a:ext cx="3325552" cy="1054765"/>
            </a:xfrm>
            <a:prstGeom prst="rect">
              <a:avLst/>
            </a:prstGeom>
            <a:grpFill/>
          </p:spPr>
          <p:txBody>
            <a:bodyPr wrap="square" rtlCol="0" anchor="ctr">
              <a:spAutoFit/>
            </a:bodyPr>
            <a:lstStyle/>
            <a:p>
              <a:pPr algn="ctr">
                <a:lnSpc>
                  <a:spcPct val="150000"/>
                </a:lnSpc>
              </a:pPr>
              <a:r>
                <a:rPr lang="en-US" sz="4800" dirty="0">
                  <a:solidFill>
                    <a:schemeClr val="tx1">
                      <a:lumMod val="85000"/>
                      <a:lumOff val="15000"/>
                    </a:schemeClr>
                  </a:solidFill>
                </a:rPr>
                <a:t>Purpose</a:t>
              </a:r>
            </a:p>
          </p:txBody>
        </p:sp>
        <p:sp>
          <p:nvSpPr>
            <p:cNvPr id="12" name="TextBox 11"/>
            <p:cNvSpPr txBox="1"/>
            <p:nvPr/>
          </p:nvSpPr>
          <p:spPr>
            <a:xfrm>
              <a:off x="5049554" y="2835260"/>
              <a:ext cx="3325552" cy="1054765"/>
            </a:xfrm>
            <a:prstGeom prst="rect">
              <a:avLst/>
            </a:prstGeom>
            <a:grpFill/>
          </p:spPr>
          <p:txBody>
            <a:bodyPr wrap="square" rtlCol="0" anchor="ctr">
              <a:spAutoFit/>
            </a:bodyPr>
            <a:lstStyle/>
            <a:p>
              <a:pPr algn="ctr">
                <a:lnSpc>
                  <a:spcPct val="150000"/>
                </a:lnSpc>
              </a:pPr>
              <a:r>
                <a:rPr lang="en-US" sz="4800" dirty="0">
                  <a:solidFill>
                    <a:schemeClr val="tx1">
                      <a:lumMod val="85000"/>
                      <a:lumOff val="15000"/>
                    </a:schemeClr>
                  </a:solidFill>
                </a:rPr>
                <a:t>Audience</a:t>
              </a:r>
            </a:p>
          </p:txBody>
        </p:sp>
      </p:grpSp>
      <p:sp>
        <p:nvSpPr>
          <p:cNvPr id="14" name="Oval 13"/>
          <p:cNvSpPr/>
          <p:nvPr/>
        </p:nvSpPr>
        <p:spPr>
          <a:xfrm>
            <a:off x="5726444" y="2887732"/>
            <a:ext cx="739110" cy="844663"/>
          </a:xfrm>
          <a:prstGeom prst="ellipse">
            <a:avLst/>
          </a:prstGeom>
          <a:solidFill>
            <a:srgbClr val="CCA49C"/>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b="1" dirty="0">
                <a:solidFill>
                  <a:schemeClr val="tx1">
                    <a:lumMod val="85000"/>
                    <a:lumOff val="15000"/>
                  </a:schemeClr>
                </a:solidFill>
              </a:rPr>
              <a:t>+</a:t>
            </a:r>
            <a:endParaRPr lang="en-US" sz="900" b="1" dirty="0">
              <a:solidFill>
                <a:schemeClr val="tx1">
                  <a:lumMod val="85000"/>
                  <a:lumOff val="15000"/>
                </a:schemeClr>
              </a:solidFill>
            </a:endParaRPr>
          </a:p>
          <a:p>
            <a:pPr algn="ctr">
              <a:lnSpc>
                <a:spcPct val="150000"/>
              </a:lnSpc>
            </a:pPr>
            <a:endParaRPr lang="en-US" sz="800" b="1" dirty="0">
              <a:solidFill>
                <a:schemeClr val="bg1"/>
              </a:solidFill>
            </a:endParaRPr>
          </a:p>
        </p:txBody>
      </p:sp>
    </p:spTree>
    <p:extLst>
      <p:ext uri="{BB962C8B-B14F-4D97-AF65-F5344CB8AC3E}">
        <p14:creationId xmlns:p14="http://schemas.microsoft.com/office/powerpoint/2010/main" val="1989434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Types of Informal Language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277239" y="2396578"/>
            <a:ext cx="7637522" cy="2064844"/>
            <a:chOff x="2673291" y="1614966"/>
            <a:chExt cx="6845412" cy="1617913"/>
          </a:xfrm>
        </p:grpSpPr>
        <p:grpSp>
          <p:nvGrpSpPr>
            <p:cNvPr id="4" name="Group 7"/>
            <p:cNvGrpSpPr/>
            <p:nvPr/>
          </p:nvGrpSpPr>
          <p:grpSpPr>
            <a:xfrm>
              <a:off x="2673291" y="1614966"/>
              <a:ext cx="2080340" cy="1617913"/>
              <a:chOff x="1149291" y="1753237"/>
              <a:chExt cx="2080340" cy="1617913"/>
            </a:xfrm>
            <a:solidFill>
              <a:srgbClr val="627981"/>
            </a:solidFill>
          </p:grpSpPr>
          <p:sp>
            <p:nvSpPr>
              <p:cNvPr id="9" name="Rectangle 8"/>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extBox 9"/>
              <p:cNvSpPr txBox="1"/>
              <p:nvPr/>
            </p:nvSpPr>
            <p:spPr>
              <a:xfrm>
                <a:off x="1357203" y="2309659"/>
                <a:ext cx="1664514" cy="493974"/>
              </a:xfrm>
              <a:prstGeom prst="rect">
                <a:avLst/>
              </a:prstGeom>
              <a:grpFill/>
            </p:spPr>
            <p:txBody>
              <a:bodyPr wrap="square" rtlCol="0" anchor="ctr">
                <a:spAutoFit/>
              </a:bodyPr>
              <a:lstStyle/>
              <a:p>
                <a:pPr algn="ctr">
                  <a:lnSpc>
                    <a:spcPct val="150000"/>
                  </a:lnSpc>
                </a:pPr>
                <a:r>
                  <a:rPr lang="en-US" sz="2500" dirty="0">
                    <a:solidFill>
                      <a:schemeClr val="bg1"/>
                    </a:solidFill>
                  </a:rPr>
                  <a:t>Slang</a:t>
                </a:r>
              </a:p>
            </p:txBody>
          </p:sp>
        </p:grpSp>
        <p:grpSp>
          <p:nvGrpSpPr>
            <p:cNvPr id="5" name="Group 10"/>
            <p:cNvGrpSpPr/>
            <p:nvPr/>
          </p:nvGrpSpPr>
          <p:grpSpPr>
            <a:xfrm>
              <a:off x="7438363" y="1614966"/>
              <a:ext cx="2080340" cy="1617913"/>
              <a:chOff x="5914363" y="1747690"/>
              <a:chExt cx="2080340" cy="1617913"/>
            </a:xfrm>
            <a:solidFill>
              <a:srgbClr val="627981"/>
            </a:solidFill>
          </p:grpSpPr>
          <p:sp>
            <p:nvSpPr>
              <p:cNvPr id="12" name="Rectangle 11"/>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6122276" y="2069248"/>
                <a:ext cx="1664514" cy="964234"/>
              </a:xfrm>
              <a:prstGeom prst="rect">
                <a:avLst/>
              </a:prstGeom>
              <a:grpFill/>
            </p:spPr>
            <p:txBody>
              <a:bodyPr wrap="square" rtlCol="0" anchor="ctr">
                <a:spAutoFit/>
              </a:bodyPr>
              <a:lstStyle/>
              <a:p>
                <a:pPr algn="ctr">
                  <a:lnSpc>
                    <a:spcPct val="150000"/>
                  </a:lnSpc>
                </a:pPr>
                <a:r>
                  <a:rPr lang="en-US" sz="2500" dirty="0">
                    <a:solidFill>
                      <a:schemeClr val="bg1"/>
                    </a:solidFill>
                  </a:rPr>
                  <a:t>Exclusive Language</a:t>
                </a:r>
              </a:p>
            </p:txBody>
          </p:sp>
        </p:grpSp>
        <p:grpSp>
          <p:nvGrpSpPr>
            <p:cNvPr id="11" name="Group 22"/>
            <p:cNvGrpSpPr/>
            <p:nvPr/>
          </p:nvGrpSpPr>
          <p:grpSpPr>
            <a:xfrm>
              <a:off x="5055827" y="1614966"/>
              <a:ext cx="2080340" cy="1617913"/>
              <a:chOff x="3531827" y="1747690"/>
              <a:chExt cx="2080340" cy="1617913"/>
            </a:xfrm>
            <a:solidFill>
              <a:srgbClr val="627981"/>
            </a:solidFill>
          </p:grpSpPr>
          <p:sp>
            <p:nvSpPr>
              <p:cNvPr id="24" name="Rectangle 23"/>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p:cNvSpPr txBox="1"/>
              <p:nvPr/>
            </p:nvSpPr>
            <p:spPr>
              <a:xfrm>
                <a:off x="3739740" y="2312466"/>
                <a:ext cx="1664514" cy="477796"/>
              </a:xfrm>
              <a:prstGeom prst="rect">
                <a:avLst/>
              </a:prstGeom>
              <a:grpFill/>
            </p:spPr>
            <p:txBody>
              <a:bodyPr wrap="square" rtlCol="0" anchor="ctr">
                <a:spAutoFit/>
              </a:bodyPr>
              <a:lstStyle/>
              <a:p>
                <a:pPr algn="ctr">
                  <a:lnSpc>
                    <a:spcPct val="150000"/>
                  </a:lnSpc>
                </a:pPr>
                <a:r>
                  <a:rPr lang="en-US" sz="2500" dirty="0">
                    <a:solidFill>
                      <a:schemeClr val="bg1"/>
                    </a:solidFill>
                  </a:rPr>
                  <a:t>Contractions</a:t>
                </a:r>
              </a:p>
            </p:txBody>
          </p:sp>
        </p:grpSp>
      </p:grpSp>
    </p:spTree>
    <p:extLst>
      <p:ext uri="{BB962C8B-B14F-4D97-AF65-F5344CB8AC3E}">
        <p14:creationId xmlns:p14="http://schemas.microsoft.com/office/powerpoint/2010/main" val="1526628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Slang</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7"/>
          <p:cNvGrpSpPr/>
          <p:nvPr/>
        </p:nvGrpSpPr>
        <p:grpSpPr>
          <a:xfrm>
            <a:off x="3898776" y="1617739"/>
            <a:ext cx="2080340" cy="1617913"/>
            <a:chOff x="1149291" y="1753237"/>
            <a:chExt cx="2080340" cy="1617913"/>
          </a:xfrm>
          <a:solidFill>
            <a:srgbClr val="C7D4CB"/>
          </a:solidFill>
        </p:grpSpPr>
        <p:sp>
          <p:nvSpPr>
            <p:cNvPr id="9" name="Rectangle 8"/>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357203" y="2282789"/>
              <a:ext cx="1664514" cy="547714"/>
            </a:xfrm>
            <a:prstGeom prst="rect">
              <a:avLst/>
            </a:prstGeom>
            <a:grpFill/>
          </p:spPr>
          <p:txBody>
            <a:bodyPr wrap="square" rtlCol="0" anchor="ctr">
              <a:spAutoFit/>
            </a:bodyPr>
            <a:lstStyle/>
            <a:p>
              <a:pPr algn="ctr">
                <a:lnSpc>
                  <a:spcPct val="150000"/>
                </a:lnSpc>
              </a:pPr>
              <a:r>
                <a:rPr lang="en-US" sz="2200" i="1" dirty="0" err="1"/>
                <a:t>bromance</a:t>
              </a:r>
              <a:endParaRPr lang="en-US" sz="2200" i="1" dirty="0"/>
            </a:p>
          </p:txBody>
        </p:sp>
      </p:grpSp>
      <p:grpSp>
        <p:nvGrpSpPr>
          <p:cNvPr id="5" name="Group 13"/>
          <p:cNvGrpSpPr/>
          <p:nvPr/>
        </p:nvGrpSpPr>
        <p:grpSpPr>
          <a:xfrm>
            <a:off x="3898775" y="3482030"/>
            <a:ext cx="2080340" cy="1617913"/>
            <a:chOff x="1149290" y="3617528"/>
            <a:chExt cx="2080340" cy="1617913"/>
          </a:xfrm>
          <a:solidFill>
            <a:srgbClr val="C7D4CB"/>
          </a:solidFill>
        </p:grpSpPr>
        <p:sp>
          <p:nvSpPr>
            <p:cNvPr id="15" name="Rectangle 14"/>
            <p:cNvSpPr/>
            <p:nvPr/>
          </p:nvSpPr>
          <p:spPr>
            <a:xfrm>
              <a:off x="1149290" y="3617528"/>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1357203" y="4154602"/>
              <a:ext cx="1664514" cy="547714"/>
            </a:xfrm>
            <a:prstGeom prst="rect">
              <a:avLst/>
            </a:prstGeom>
            <a:grpFill/>
          </p:spPr>
          <p:txBody>
            <a:bodyPr wrap="square" rtlCol="0" anchor="ctr">
              <a:spAutoFit/>
            </a:bodyPr>
            <a:lstStyle/>
            <a:p>
              <a:pPr algn="ctr">
                <a:lnSpc>
                  <a:spcPct val="150000"/>
                </a:lnSpc>
              </a:pPr>
              <a:r>
                <a:rPr lang="en-US" sz="2200" i="1" dirty="0"/>
                <a:t>rebound</a:t>
              </a:r>
            </a:p>
          </p:txBody>
        </p:sp>
      </p:grpSp>
      <p:grpSp>
        <p:nvGrpSpPr>
          <p:cNvPr id="6" name="Group 16"/>
          <p:cNvGrpSpPr/>
          <p:nvPr/>
        </p:nvGrpSpPr>
        <p:grpSpPr>
          <a:xfrm>
            <a:off x="6281312" y="3480015"/>
            <a:ext cx="2080340" cy="1617913"/>
            <a:chOff x="3531827" y="3615513"/>
            <a:chExt cx="2080340" cy="1617913"/>
          </a:xfrm>
          <a:solidFill>
            <a:srgbClr val="C7D4CB"/>
          </a:solidFill>
        </p:grpSpPr>
        <p:sp>
          <p:nvSpPr>
            <p:cNvPr id="18" name="Rectangle 17"/>
            <p:cNvSpPr/>
            <p:nvPr/>
          </p:nvSpPr>
          <p:spPr>
            <a:xfrm>
              <a:off x="3531827" y="3615513"/>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3739740" y="4149320"/>
              <a:ext cx="1664514" cy="547714"/>
            </a:xfrm>
            <a:prstGeom prst="rect">
              <a:avLst/>
            </a:prstGeom>
            <a:grpFill/>
          </p:spPr>
          <p:txBody>
            <a:bodyPr wrap="square" rtlCol="0" anchor="ctr">
              <a:spAutoFit/>
            </a:bodyPr>
            <a:lstStyle/>
            <a:p>
              <a:pPr algn="ctr">
                <a:lnSpc>
                  <a:spcPct val="150000"/>
                </a:lnSpc>
              </a:pPr>
              <a:r>
                <a:rPr lang="en-US" sz="2200" i="1" dirty="0"/>
                <a:t>drop</a:t>
              </a:r>
              <a:r>
                <a:rPr lang="en-US" sz="2200" dirty="0"/>
                <a:t> </a:t>
              </a:r>
              <a:r>
                <a:rPr lang="en-US" sz="2200" i="1" dirty="0"/>
                <a:t>the</a:t>
              </a:r>
              <a:r>
                <a:rPr lang="en-US" sz="2200" dirty="0"/>
                <a:t> </a:t>
              </a:r>
              <a:r>
                <a:rPr lang="en-US" sz="2200" i="1" dirty="0"/>
                <a:t>ball</a:t>
              </a:r>
            </a:p>
          </p:txBody>
        </p:sp>
      </p:grpSp>
      <p:grpSp>
        <p:nvGrpSpPr>
          <p:cNvPr id="7" name="Group 22"/>
          <p:cNvGrpSpPr/>
          <p:nvPr/>
        </p:nvGrpSpPr>
        <p:grpSpPr>
          <a:xfrm>
            <a:off x="6281312" y="1612192"/>
            <a:ext cx="2080340" cy="1617913"/>
            <a:chOff x="3531827" y="1747690"/>
            <a:chExt cx="2080340" cy="1617913"/>
          </a:xfrm>
          <a:solidFill>
            <a:srgbClr val="C7D4CB"/>
          </a:solidFill>
        </p:grpSpPr>
        <p:sp>
          <p:nvSpPr>
            <p:cNvPr id="24" name="Rectangle 23"/>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3739740" y="2277507"/>
              <a:ext cx="1664514" cy="547714"/>
            </a:xfrm>
            <a:prstGeom prst="rect">
              <a:avLst/>
            </a:prstGeom>
            <a:grpFill/>
          </p:spPr>
          <p:txBody>
            <a:bodyPr wrap="square" rtlCol="0" anchor="ctr">
              <a:spAutoFit/>
            </a:bodyPr>
            <a:lstStyle/>
            <a:p>
              <a:pPr algn="ctr">
                <a:lnSpc>
                  <a:spcPct val="150000"/>
                </a:lnSpc>
              </a:pPr>
              <a:r>
                <a:rPr lang="en-US" sz="2200" i="1" dirty="0"/>
                <a:t>salty</a:t>
              </a:r>
            </a:p>
          </p:txBody>
        </p:sp>
      </p:grpSp>
    </p:spTree>
    <p:extLst>
      <p:ext uri="{BB962C8B-B14F-4D97-AF65-F5344CB8AC3E}">
        <p14:creationId xmlns:p14="http://schemas.microsoft.com/office/powerpoint/2010/main" val="4033954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Contractions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7"/>
          <p:cNvGrpSpPr/>
          <p:nvPr/>
        </p:nvGrpSpPr>
        <p:grpSpPr>
          <a:xfrm>
            <a:off x="2673291" y="1617739"/>
            <a:ext cx="2080340" cy="1617913"/>
            <a:chOff x="1149291" y="1753237"/>
            <a:chExt cx="2080340" cy="1617913"/>
          </a:xfrm>
          <a:solidFill>
            <a:srgbClr val="F2E2D2"/>
          </a:solidFill>
        </p:grpSpPr>
        <p:sp>
          <p:nvSpPr>
            <p:cNvPr id="9" name="Rectangle 8"/>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extBox 9"/>
            <p:cNvSpPr txBox="1"/>
            <p:nvPr/>
          </p:nvSpPr>
          <p:spPr>
            <a:xfrm>
              <a:off x="1357203" y="2282789"/>
              <a:ext cx="1664514" cy="547714"/>
            </a:xfrm>
            <a:prstGeom prst="rect">
              <a:avLst/>
            </a:prstGeom>
            <a:grpFill/>
          </p:spPr>
          <p:txBody>
            <a:bodyPr wrap="square" rtlCol="0" anchor="ctr">
              <a:spAutoFit/>
            </a:bodyPr>
            <a:lstStyle/>
            <a:p>
              <a:pPr algn="ctr">
                <a:lnSpc>
                  <a:spcPct val="150000"/>
                </a:lnSpc>
              </a:pPr>
              <a:r>
                <a:rPr lang="en-US" sz="2200" i="1" dirty="0"/>
                <a:t>y’all</a:t>
              </a:r>
            </a:p>
          </p:txBody>
        </p:sp>
      </p:grpSp>
      <p:grpSp>
        <p:nvGrpSpPr>
          <p:cNvPr id="5" name="Group 10"/>
          <p:cNvGrpSpPr/>
          <p:nvPr/>
        </p:nvGrpSpPr>
        <p:grpSpPr>
          <a:xfrm>
            <a:off x="7438363" y="1612192"/>
            <a:ext cx="2080340" cy="1617913"/>
            <a:chOff x="5914363" y="1747690"/>
            <a:chExt cx="2080340" cy="1617913"/>
          </a:xfrm>
          <a:solidFill>
            <a:srgbClr val="F2E2D2"/>
          </a:solidFill>
        </p:grpSpPr>
        <p:sp>
          <p:nvSpPr>
            <p:cNvPr id="12" name="Rectangle 11"/>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6122276" y="2277507"/>
              <a:ext cx="1664514" cy="547714"/>
            </a:xfrm>
            <a:prstGeom prst="rect">
              <a:avLst/>
            </a:prstGeom>
            <a:grpFill/>
          </p:spPr>
          <p:txBody>
            <a:bodyPr wrap="square" rtlCol="0" anchor="ctr">
              <a:spAutoFit/>
            </a:bodyPr>
            <a:lstStyle/>
            <a:p>
              <a:pPr algn="ctr">
                <a:lnSpc>
                  <a:spcPct val="150000"/>
                </a:lnSpc>
              </a:pPr>
              <a:r>
                <a:rPr lang="en-US" sz="2200" i="1" dirty="0"/>
                <a:t>she’ll</a:t>
              </a:r>
            </a:p>
          </p:txBody>
        </p:sp>
      </p:grpSp>
      <p:grpSp>
        <p:nvGrpSpPr>
          <p:cNvPr id="7" name="Group 16"/>
          <p:cNvGrpSpPr/>
          <p:nvPr/>
        </p:nvGrpSpPr>
        <p:grpSpPr>
          <a:xfrm>
            <a:off x="5055827" y="3480015"/>
            <a:ext cx="2080340" cy="1617913"/>
            <a:chOff x="3531827" y="3615513"/>
            <a:chExt cx="2080340" cy="1617913"/>
          </a:xfrm>
          <a:solidFill>
            <a:srgbClr val="F2E2D2"/>
          </a:solidFill>
        </p:grpSpPr>
        <p:sp>
          <p:nvSpPr>
            <p:cNvPr id="18" name="Rectangle 17"/>
            <p:cNvSpPr/>
            <p:nvPr/>
          </p:nvSpPr>
          <p:spPr>
            <a:xfrm>
              <a:off x="3531827" y="3615513"/>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3739740" y="4149320"/>
              <a:ext cx="1664514" cy="547714"/>
            </a:xfrm>
            <a:prstGeom prst="rect">
              <a:avLst/>
            </a:prstGeom>
            <a:grpFill/>
          </p:spPr>
          <p:txBody>
            <a:bodyPr wrap="square" rtlCol="0" anchor="ctr">
              <a:spAutoFit/>
            </a:bodyPr>
            <a:lstStyle/>
            <a:p>
              <a:pPr algn="ctr">
                <a:lnSpc>
                  <a:spcPct val="150000"/>
                </a:lnSpc>
              </a:pPr>
              <a:r>
                <a:rPr lang="en-US" sz="2200" i="1" dirty="0" err="1"/>
                <a:t>gonna</a:t>
              </a:r>
              <a:endParaRPr lang="en-US" sz="2200" i="1" dirty="0"/>
            </a:p>
          </p:txBody>
        </p:sp>
      </p:grpSp>
      <p:grpSp>
        <p:nvGrpSpPr>
          <p:cNvPr id="11" name="Group 22"/>
          <p:cNvGrpSpPr/>
          <p:nvPr/>
        </p:nvGrpSpPr>
        <p:grpSpPr>
          <a:xfrm>
            <a:off x="5055827" y="1612192"/>
            <a:ext cx="2080340" cy="1617913"/>
            <a:chOff x="3531827" y="1747690"/>
            <a:chExt cx="2080340" cy="1617913"/>
          </a:xfrm>
          <a:solidFill>
            <a:srgbClr val="F2E2D2"/>
          </a:solidFill>
        </p:grpSpPr>
        <p:sp>
          <p:nvSpPr>
            <p:cNvPr id="24" name="Rectangle 23"/>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3739740" y="2277507"/>
              <a:ext cx="1664514" cy="547714"/>
            </a:xfrm>
            <a:prstGeom prst="rect">
              <a:avLst/>
            </a:prstGeom>
            <a:grpFill/>
          </p:spPr>
          <p:txBody>
            <a:bodyPr wrap="square" rtlCol="0" anchor="ctr">
              <a:spAutoFit/>
            </a:bodyPr>
            <a:lstStyle/>
            <a:p>
              <a:pPr algn="ctr">
                <a:lnSpc>
                  <a:spcPct val="150000"/>
                </a:lnSpc>
              </a:pPr>
              <a:r>
                <a:rPr lang="en-US" sz="2200" i="1" dirty="0"/>
                <a:t>can’t</a:t>
              </a:r>
            </a:p>
          </p:txBody>
        </p:sp>
      </p:grpSp>
    </p:spTree>
    <p:extLst>
      <p:ext uri="{BB962C8B-B14F-4D97-AF65-F5344CB8AC3E}">
        <p14:creationId xmlns:p14="http://schemas.microsoft.com/office/powerpoint/2010/main" val="2774767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Exclusive Language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895168" y="1291025"/>
            <a:ext cx="8401664" cy="5829445"/>
            <a:chOff x="2271252" y="1291025"/>
            <a:chExt cx="8401664" cy="5829445"/>
          </a:xfrm>
        </p:grpSpPr>
        <p:grpSp>
          <p:nvGrpSpPr>
            <p:cNvPr id="10" name="Group 9"/>
            <p:cNvGrpSpPr/>
            <p:nvPr/>
          </p:nvGrpSpPr>
          <p:grpSpPr>
            <a:xfrm>
              <a:off x="2271252" y="1295941"/>
              <a:ext cx="4365522" cy="3263226"/>
              <a:chOff x="3913239" y="1797387"/>
              <a:chExt cx="4365522" cy="3263226"/>
            </a:xfrm>
          </p:grpSpPr>
          <p:pic>
            <p:nvPicPr>
              <p:cNvPr id="8" name="Picture 7" descr="bulle5.png"/>
              <p:cNvPicPr>
                <a:picLocks noChangeAspect="1"/>
              </p:cNvPicPr>
              <p:nvPr/>
            </p:nvPicPr>
            <p:blipFill>
              <a:blip r:embed="rId2" cstate="print"/>
              <a:stretch>
                <a:fillRect/>
              </a:stretch>
            </p:blipFill>
            <p:spPr>
              <a:xfrm>
                <a:off x="3913239" y="1797387"/>
                <a:ext cx="4365522" cy="3263226"/>
              </a:xfrm>
              <a:prstGeom prst="rect">
                <a:avLst/>
              </a:prstGeom>
            </p:spPr>
          </p:pic>
          <p:sp>
            <p:nvSpPr>
              <p:cNvPr id="9" name="TextBox 8"/>
              <p:cNvSpPr txBox="1"/>
              <p:nvPr/>
            </p:nvSpPr>
            <p:spPr>
              <a:xfrm>
                <a:off x="5102942" y="2674375"/>
                <a:ext cx="2070567" cy="584775"/>
              </a:xfrm>
              <a:prstGeom prst="rect">
                <a:avLst/>
              </a:prstGeom>
              <a:noFill/>
            </p:spPr>
            <p:txBody>
              <a:bodyPr wrap="none" rtlCol="0">
                <a:spAutoFit/>
              </a:bodyPr>
              <a:lstStyle/>
              <a:p>
                <a:r>
                  <a:rPr lang="en-US" sz="3200" dirty="0"/>
                  <a:t>lady doctor</a:t>
                </a:r>
              </a:p>
            </p:txBody>
          </p:sp>
        </p:grpSp>
        <p:grpSp>
          <p:nvGrpSpPr>
            <p:cNvPr id="11" name="Group 10"/>
            <p:cNvGrpSpPr/>
            <p:nvPr/>
          </p:nvGrpSpPr>
          <p:grpSpPr>
            <a:xfrm>
              <a:off x="6307394" y="1291025"/>
              <a:ext cx="4365522" cy="3263226"/>
              <a:chOff x="3913239" y="1797387"/>
              <a:chExt cx="4365522" cy="3263226"/>
            </a:xfrm>
          </p:grpSpPr>
          <p:pic>
            <p:nvPicPr>
              <p:cNvPr id="12" name="Picture 11" descr="bulle5.png"/>
              <p:cNvPicPr>
                <a:picLocks noChangeAspect="1"/>
              </p:cNvPicPr>
              <p:nvPr/>
            </p:nvPicPr>
            <p:blipFill>
              <a:blip r:embed="rId2" cstate="print"/>
              <a:stretch>
                <a:fillRect/>
              </a:stretch>
            </p:blipFill>
            <p:spPr>
              <a:xfrm>
                <a:off x="3913239" y="1797387"/>
                <a:ext cx="4365522" cy="3263226"/>
              </a:xfrm>
              <a:prstGeom prst="rect">
                <a:avLst/>
              </a:prstGeom>
            </p:spPr>
          </p:pic>
          <p:sp>
            <p:nvSpPr>
              <p:cNvPr id="13" name="TextBox 12"/>
              <p:cNvSpPr txBox="1"/>
              <p:nvPr/>
            </p:nvSpPr>
            <p:spPr>
              <a:xfrm>
                <a:off x="5102942" y="2674375"/>
                <a:ext cx="2056397" cy="584775"/>
              </a:xfrm>
              <a:prstGeom prst="rect">
                <a:avLst/>
              </a:prstGeom>
              <a:noFill/>
            </p:spPr>
            <p:txBody>
              <a:bodyPr wrap="none" rtlCol="0">
                <a:spAutoFit/>
              </a:bodyPr>
              <a:lstStyle/>
              <a:p>
                <a:r>
                  <a:rPr lang="en-US" sz="3200" dirty="0"/>
                  <a:t>male nurse</a:t>
                </a:r>
              </a:p>
            </p:txBody>
          </p:sp>
        </p:grpSp>
        <p:grpSp>
          <p:nvGrpSpPr>
            <p:cNvPr id="15" name="Group 14"/>
            <p:cNvGrpSpPr/>
            <p:nvPr/>
          </p:nvGrpSpPr>
          <p:grpSpPr>
            <a:xfrm>
              <a:off x="2281085" y="3832663"/>
              <a:ext cx="4365522" cy="3263226"/>
              <a:chOff x="3913239" y="1797387"/>
              <a:chExt cx="4365522" cy="3263226"/>
            </a:xfrm>
          </p:grpSpPr>
          <p:pic>
            <p:nvPicPr>
              <p:cNvPr id="16" name="Picture 15" descr="bulle5.png"/>
              <p:cNvPicPr>
                <a:picLocks noChangeAspect="1"/>
              </p:cNvPicPr>
              <p:nvPr/>
            </p:nvPicPr>
            <p:blipFill>
              <a:blip r:embed="rId2" cstate="print"/>
              <a:stretch>
                <a:fillRect/>
              </a:stretch>
            </p:blipFill>
            <p:spPr>
              <a:xfrm>
                <a:off x="3913239" y="1797387"/>
                <a:ext cx="4365522" cy="3263226"/>
              </a:xfrm>
              <a:prstGeom prst="rect">
                <a:avLst/>
              </a:prstGeom>
            </p:spPr>
          </p:pic>
          <p:sp>
            <p:nvSpPr>
              <p:cNvPr id="17" name="TextBox 16"/>
              <p:cNvSpPr txBox="1"/>
              <p:nvPr/>
            </p:nvSpPr>
            <p:spPr>
              <a:xfrm>
                <a:off x="5250425" y="2674375"/>
                <a:ext cx="1762406" cy="584775"/>
              </a:xfrm>
              <a:prstGeom prst="rect">
                <a:avLst/>
              </a:prstGeom>
              <a:noFill/>
            </p:spPr>
            <p:txBody>
              <a:bodyPr wrap="none" rtlCol="0">
                <a:spAutoFit/>
              </a:bodyPr>
              <a:lstStyle/>
              <a:p>
                <a:r>
                  <a:rPr lang="en-US" sz="3200" dirty="0"/>
                  <a:t>gay Frank</a:t>
                </a:r>
              </a:p>
            </p:txBody>
          </p:sp>
        </p:grpSp>
        <p:grpSp>
          <p:nvGrpSpPr>
            <p:cNvPr id="18" name="Group 17"/>
            <p:cNvGrpSpPr/>
            <p:nvPr/>
          </p:nvGrpSpPr>
          <p:grpSpPr>
            <a:xfrm>
              <a:off x="6268067" y="3857244"/>
              <a:ext cx="4365522" cy="3263226"/>
              <a:chOff x="3883742" y="1807220"/>
              <a:chExt cx="4365522" cy="3263226"/>
            </a:xfrm>
          </p:grpSpPr>
          <p:pic>
            <p:nvPicPr>
              <p:cNvPr id="19" name="Picture 18" descr="bulle5.png"/>
              <p:cNvPicPr>
                <a:picLocks noChangeAspect="1"/>
              </p:cNvPicPr>
              <p:nvPr/>
            </p:nvPicPr>
            <p:blipFill>
              <a:blip r:embed="rId2" cstate="print"/>
              <a:stretch>
                <a:fillRect/>
              </a:stretch>
            </p:blipFill>
            <p:spPr>
              <a:xfrm>
                <a:off x="3883742" y="1807220"/>
                <a:ext cx="4365522" cy="3263226"/>
              </a:xfrm>
              <a:prstGeom prst="rect">
                <a:avLst/>
              </a:prstGeom>
            </p:spPr>
          </p:pic>
          <p:sp>
            <p:nvSpPr>
              <p:cNvPr id="20" name="TextBox 19"/>
              <p:cNvSpPr txBox="1"/>
              <p:nvPr/>
            </p:nvSpPr>
            <p:spPr>
              <a:xfrm>
                <a:off x="5122606" y="2674375"/>
                <a:ext cx="2040559" cy="584775"/>
              </a:xfrm>
              <a:prstGeom prst="rect">
                <a:avLst/>
              </a:prstGeom>
              <a:noFill/>
            </p:spPr>
            <p:txBody>
              <a:bodyPr wrap="none" rtlCol="0">
                <a:spAutoFit/>
              </a:bodyPr>
              <a:lstStyle/>
              <a:p>
                <a:r>
                  <a:rPr lang="en-US" sz="3200" dirty="0"/>
                  <a:t>Indian Sara</a:t>
                </a:r>
              </a:p>
            </p:txBody>
          </p:sp>
        </p:grpSp>
      </p:grpSp>
    </p:spTree>
    <p:extLst>
      <p:ext uri="{BB962C8B-B14F-4D97-AF65-F5344CB8AC3E}">
        <p14:creationId xmlns:p14="http://schemas.microsoft.com/office/powerpoint/2010/main" val="443456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humbsdown.png"/>
          <p:cNvPicPr>
            <a:picLocks noChangeAspect="1"/>
          </p:cNvPicPr>
          <p:nvPr/>
        </p:nvPicPr>
        <p:blipFill>
          <a:blip r:embed="rId2" cstate="print"/>
          <a:stretch>
            <a:fillRect/>
          </a:stretch>
        </p:blipFill>
        <p:spPr>
          <a:xfrm>
            <a:off x="3696484" y="1145587"/>
            <a:ext cx="4799033" cy="4994657"/>
          </a:xfrm>
          <a:prstGeom prst="rect">
            <a:avLst/>
          </a:prstGeom>
        </p:spPr>
      </p:pic>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Avoid Exclusive Language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956619" y="2739243"/>
            <a:ext cx="8278761" cy="1067579"/>
          </a:xfrm>
          <a:prstGeom prst="rect">
            <a:avLst/>
          </a:prstGeom>
          <a:solidFill>
            <a:srgbClr val="C7D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nvGrpSpPr>
          <p:cNvPr id="4" name="Group 7"/>
          <p:cNvGrpSpPr/>
          <p:nvPr/>
        </p:nvGrpSpPr>
        <p:grpSpPr>
          <a:xfrm>
            <a:off x="1937656" y="1612192"/>
            <a:ext cx="8321040" cy="3351695"/>
            <a:chOff x="409831" y="1821206"/>
            <a:chExt cx="8312575" cy="3298655"/>
          </a:xfrm>
        </p:grpSpPr>
        <p:grpSp>
          <p:nvGrpSpPr>
            <p:cNvPr id="5" name="Group 8"/>
            <p:cNvGrpSpPr/>
            <p:nvPr/>
          </p:nvGrpSpPr>
          <p:grpSpPr>
            <a:xfrm>
              <a:off x="409831" y="1821206"/>
              <a:ext cx="8312575" cy="3298655"/>
              <a:chOff x="409831" y="1821206"/>
              <a:chExt cx="8312575" cy="3298655"/>
            </a:xfrm>
          </p:grpSpPr>
          <p:sp>
            <p:nvSpPr>
              <p:cNvPr id="16" name="Rectangle 15"/>
              <p:cNvSpPr/>
              <p:nvPr/>
            </p:nvSpPr>
            <p:spPr>
              <a:xfrm>
                <a:off x="409831" y="1821206"/>
                <a:ext cx="4091893" cy="3298655"/>
              </a:xfrm>
              <a:prstGeom prst="rect">
                <a:avLst/>
              </a:prstGeom>
              <a:noFill/>
              <a:ln w="76200">
                <a:solidFill>
                  <a:srgbClr val="CCA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627826" y="1821206"/>
                <a:ext cx="4094580" cy="3298655"/>
              </a:xfrm>
              <a:prstGeom prst="rect">
                <a:avLst/>
              </a:prstGeom>
              <a:noFill/>
              <a:ln w="76200">
                <a:solidFill>
                  <a:srgbClr val="CCA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164575" y="3058851"/>
                <a:ext cx="800400" cy="823365"/>
              </a:xfrm>
              <a:prstGeom prst="ellipse">
                <a:avLst/>
              </a:prstGeom>
              <a:solidFill>
                <a:schemeClr val="bg1"/>
              </a:solidFill>
              <a:ln w="76200">
                <a:solidFill>
                  <a:srgbClr val="CCA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CCA49C"/>
                    </a:solidFill>
                  </a:rPr>
                  <a:t>+</a:t>
                </a:r>
                <a:endParaRPr lang="en-US" sz="6000" b="1" dirty="0">
                  <a:solidFill>
                    <a:srgbClr val="CCA49C"/>
                  </a:solidFill>
                </a:endParaRPr>
              </a:p>
            </p:txBody>
          </p:sp>
        </p:grpSp>
        <p:sp>
          <p:nvSpPr>
            <p:cNvPr id="11" name="TextBox 10"/>
            <p:cNvSpPr txBox="1"/>
            <p:nvPr/>
          </p:nvSpPr>
          <p:spPr>
            <a:xfrm>
              <a:off x="748359" y="2991266"/>
              <a:ext cx="3325552" cy="742751"/>
            </a:xfrm>
            <a:prstGeom prst="rect">
              <a:avLst/>
            </a:prstGeom>
            <a:noFill/>
            <a:ln w="76200">
              <a:noFill/>
            </a:ln>
          </p:spPr>
          <p:txBody>
            <a:bodyPr wrap="square" rtlCol="0" anchor="ctr">
              <a:spAutoFit/>
            </a:bodyPr>
            <a:lstStyle/>
            <a:p>
              <a:pPr algn="ctr">
                <a:lnSpc>
                  <a:spcPct val="150000"/>
                </a:lnSpc>
              </a:pPr>
              <a:r>
                <a:rPr lang="en-US" sz="3200" dirty="0"/>
                <a:t>Offensive</a:t>
              </a:r>
            </a:p>
          </p:txBody>
        </p:sp>
        <p:sp>
          <p:nvSpPr>
            <p:cNvPr id="12" name="TextBox 11"/>
            <p:cNvSpPr txBox="1"/>
            <p:nvPr/>
          </p:nvSpPr>
          <p:spPr>
            <a:xfrm>
              <a:off x="5049554" y="2991265"/>
              <a:ext cx="3325552" cy="742751"/>
            </a:xfrm>
            <a:prstGeom prst="rect">
              <a:avLst/>
            </a:prstGeom>
            <a:noFill/>
            <a:ln w="76200">
              <a:noFill/>
            </a:ln>
          </p:spPr>
          <p:txBody>
            <a:bodyPr wrap="square" rtlCol="0" anchor="ctr">
              <a:spAutoFit/>
            </a:bodyPr>
            <a:lstStyle/>
            <a:p>
              <a:pPr algn="ctr">
                <a:lnSpc>
                  <a:spcPct val="150000"/>
                </a:lnSpc>
              </a:pPr>
              <a:r>
                <a:rPr lang="en-US" sz="3200" dirty="0"/>
                <a:t>Hurtful</a:t>
              </a:r>
            </a:p>
          </p:txBody>
        </p:sp>
      </p:grpSp>
    </p:spTree>
    <p:extLst>
      <p:ext uri="{BB962C8B-B14F-4D97-AF65-F5344CB8AC3E}">
        <p14:creationId xmlns:p14="http://schemas.microsoft.com/office/powerpoint/2010/main" val="13511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Strategies for Finding Connections and Patterns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22"/>
          <p:cNvGrpSpPr/>
          <p:nvPr/>
        </p:nvGrpSpPr>
        <p:grpSpPr>
          <a:xfrm>
            <a:off x="2066922" y="4074806"/>
            <a:ext cx="8058154" cy="1067579"/>
            <a:chOff x="542923" y="1736761"/>
            <a:chExt cx="8058154" cy="806935"/>
          </a:xfrm>
          <a:solidFill>
            <a:srgbClr val="C7D4CB"/>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TextBox 24"/>
            <p:cNvSpPr txBox="1"/>
            <p:nvPr/>
          </p:nvSpPr>
          <p:spPr>
            <a:xfrm>
              <a:off x="633045" y="1986221"/>
              <a:ext cx="7807571" cy="395478"/>
            </a:xfrm>
            <a:prstGeom prst="rect">
              <a:avLst/>
            </a:prstGeom>
            <a:grpFill/>
          </p:spPr>
          <p:txBody>
            <a:bodyPr wrap="square" rtlCol="0">
              <a:spAutoFit/>
            </a:bodyPr>
            <a:lstStyle/>
            <a:p>
              <a:r>
                <a:rPr lang="en-US" sz="2800" dirty="0"/>
                <a:t>Locate Patterns in the Details</a:t>
              </a:r>
            </a:p>
          </p:txBody>
        </p:sp>
      </p:grpSp>
      <p:grpSp>
        <p:nvGrpSpPr>
          <p:cNvPr id="5" name="Group 30"/>
          <p:cNvGrpSpPr/>
          <p:nvPr/>
        </p:nvGrpSpPr>
        <p:grpSpPr>
          <a:xfrm>
            <a:off x="2066922" y="2828358"/>
            <a:ext cx="8058154" cy="1067579"/>
            <a:chOff x="542923" y="1736761"/>
            <a:chExt cx="8058154" cy="806935"/>
          </a:xfrm>
          <a:solidFill>
            <a:srgbClr val="C7D4CB"/>
          </a:solidFill>
        </p:grpSpPr>
        <p:sp>
          <p:nvSpPr>
            <p:cNvPr id="32" name="Rectangle 31"/>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3" name="TextBox 32"/>
            <p:cNvSpPr txBox="1"/>
            <p:nvPr/>
          </p:nvSpPr>
          <p:spPr>
            <a:xfrm>
              <a:off x="633045" y="1986221"/>
              <a:ext cx="7807571" cy="395478"/>
            </a:xfrm>
            <a:prstGeom prst="rect">
              <a:avLst/>
            </a:prstGeom>
            <a:grpFill/>
          </p:spPr>
          <p:txBody>
            <a:bodyPr wrap="square" rtlCol="0">
              <a:spAutoFit/>
            </a:bodyPr>
            <a:lstStyle/>
            <a:p>
              <a:r>
                <a:rPr lang="en-US" sz="2800" dirty="0"/>
                <a:t>Locate Patterns in Vocabulary</a:t>
              </a:r>
            </a:p>
          </p:txBody>
        </p:sp>
      </p:grpSp>
      <p:grpSp>
        <p:nvGrpSpPr>
          <p:cNvPr id="6" name="Group 33"/>
          <p:cNvGrpSpPr/>
          <p:nvPr/>
        </p:nvGrpSpPr>
        <p:grpSpPr>
          <a:xfrm>
            <a:off x="2066922" y="1579037"/>
            <a:ext cx="8058154" cy="1067579"/>
            <a:chOff x="542923" y="1736761"/>
            <a:chExt cx="8058154" cy="806935"/>
          </a:xfrm>
          <a:solidFill>
            <a:srgbClr val="C7D4CB"/>
          </a:solidFill>
        </p:grpSpPr>
        <p:sp>
          <p:nvSpPr>
            <p:cNvPr id="35" name="Rectangle 34"/>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6" name="TextBox 35"/>
            <p:cNvSpPr txBox="1"/>
            <p:nvPr/>
          </p:nvSpPr>
          <p:spPr>
            <a:xfrm>
              <a:off x="633045" y="1986221"/>
              <a:ext cx="7807571" cy="395478"/>
            </a:xfrm>
            <a:prstGeom prst="rect">
              <a:avLst/>
            </a:prstGeom>
            <a:grpFill/>
          </p:spPr>
          <p:txBody>
            <a:bodyPr wrap="square" rtlCol="0">
              <a:spAutoFit/>
            </a:bodyPr>
            <a:lstStyle/>
            <a:p>
              <a:r>
                <a:rPr lang="en-US" sz="2800" dirty="0"/>
                <a:t>Outline the General and Specific Information</a:t>
              </a:r>
            </a:p>
          </p:txBody>
        </p:sp>
      </p:grpSp>
      <p:pic>
        <p:nvPicPr>
          <p:cNvPr id="18" name="Picture 17" descr="book.png"/>
          <p:cNvPicPr>
            <a:picLocks noChangeAspect="1"/>
          </p:cNvPicPr>
          <p:nvPr/>
        </p:nvPicPr>
        <p:blipFill>
          <a:blip r:embed="rId2" cstate="print"/>
          <a:stretch>
            <a:fillRect/>
          </a:stretch>
        </p:blipFill>
        <p:spPr>
          <a:xfrm>
            <a:off x="5775354" y="3773129"/>
            <a:ext cx="4849499" cy="6858000"/>
          </a:xfrm>
          <a:prstGeom prst="rect">
            <a:avLst/>
          </a:prstGeom>
        </p:spPr>
      </p:pic>
      <p:pic>
        <p:nvPicPr>
          <p:cNvPr id="17" name="Picture 16" descr="Search-Find-Zoom.png"/>
          <p:cNvPicPr>
            <a:picLocks noChangeAspect="1"/>
          </p:cNvPicPr>
          <p:nvPr/>
        </p:nvPicPr>
        <p:blipFill>
          <a:blip r:embed="rId3" cstate="print"/>
          <a:stretch>
            <a:fillRect/>
          </a:stretch>
        </p:blipFill>
        <p:spPr>
          <a:xfrm>
            <a:off x="9039192" y="2927893"/>
            <a:ext cx="2569357" cy="3479942"/>
          </a:xfrm>
          <a:prstGeom prst="rect">
            <a:avLst/>
          </a:prstGeom>
        </p:spPr>
      </p:pic>
    </p:spTree>
    <p:extLst>
      <p:ext uri="{BB962C8B-B14F-4D97-AF65-F5344CB8AC3E}">
        <p14:creationId xmlns:p14="http://schemas.microsoft.com/office/powerpoint/2010/main" val="4008944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Sentence Structure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3274568" y="1528767"/>
            <a:ext cx="5618282" cy="4351073"/>
            <a:chOff x="3274568" y="1265753"/>
            <a:chExt cx="5618282" cy="4351073"/>
          </a:xfrm>
        </p:grpSpPr>
        <p:grpSp>
          <p:nvGrpSpPr>
            <p:cNvPr id="4" name="Group 7"/>
            <p:cNvGrpSpPr/>
            <p:nvPr/>
          </p:nvGrpSpPr>
          <p:grpSpPr>
            <a:xfrm>
              <a:off x="3279484" y="1265753"/>
              <a:ext cx="5613366" cy="2084738"/>
              <a:chOff x="365111" y="1821206"/>
              <a:chExt cx="8443024" cy="3298655"/>
            </a:xfrm>
            <a:solidFill>
              <a:srgbClr val="314C57"/>
            </a:solidFill>
          </p:grpSpPr>
          <p:grpSp>
            <p:nvGrpSpPr>
              <p:cNvPr id="5" name="Group 8"/>
              <p:cNvGrpSpPr/>
              <p:nvPr/>
            </p:nvGrpSpPr>
            <p:grpSpPr>
              <a:xfrm>
                <a:off x="365111" y="1821206"/>
                <a:ext cx="8443024" cy="3298655"/>
                <a:chOff x="365111" y="1821206"/>
                <a:chExt cx="8443024" cy="3298655"/>
              </a:xfrm>
              <a:grpFill/>
            </p:grpSpPr>
            <p:sp>
              <p:nvSpPr>
                <p:cNvPr id="16" name="Rectangle 15"/>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t>
                  </a:r>
                  <a:endParaRPr lang="en-US" sz="4000" b="1" dirty="0">
                    <a:solidFill>
                      <a:schemeClr val="bg1"/>
                    </a:solidFill>
                  </a:endParaRPr>
                </a:p>
              </p:txBody>
            </p:sp>
          </p:grpSp>
          <p:sp>
            <p:nvSpPr>
              <p:cNvPr id="11" name="TextBox 10"/>
              <p:cNvSpPr txBox="1"/>
              <p:nvPr/>
            </p:nvSpPr>
            <p:spPr>
              <a:xfrm>
                <a:off x="748359" y="3021902"/>
                <a:ext cx="3325552" cy="681481"/>
              </a:xfrm>
              <a:prstGeom prst="rect">
                <a:avLst/>
              </a:prstGeom>
              <a:grpFill/>
            </p:spPr>
            <p:txBody>
              <a:bodyPr wrap="square" rtlCol="0" anchor="ctr">
                <a:spAutoFit/>
              </a:bodyPr>
              <a:lstStyle/>
              <a:p>
                <a:pPr algn="ctr">
                  <a:lnSpc>
                    <a:spcPct val="150000"/>
                  </a:lnSpc>
                </a:pPr>
                <a:r>
                  <a:rPr lang="en-US" sz="2800" dirty="0">
                    <a:solidFill>
                      <a:schemeClr val="bg1"/>
                    </a:solidFill>
                  </a:rPr>
                  <a:t>Short and Choppy</a:t>
                </a:r>
              </a:p>
            </p:txBody>
          </p:sp>
          <p:sp>
            <p:nvSpPr>
              <p:cNvPr id="12" name="TextBox 11"/>
              <p:cNvSpPr txBox="1"/>
              <p:nvPr/>
            </p:nvSpPr>
            <p:spPr>
              <a:xfrm>
                <a:off x="5049554" y="2694106"/>
                <a:ext cx="3325552" cy="1337076"/>
              </a:xfrm>
              <a:prstGeom prst="rect">
                <a:avLst/>
              </a:prstGeom>
              <a:grpFill/>
            </p:spPr>
            <p:txBody>
              <a:bodyPr wrap="square" rtlCol="0" anchor="ctr">
                <a:spAutoFit/>
              </a:bodyPr>
              <a:lstStyle/>
              <a:p>
                <a:pPr algn="ctr">
                  <a:lnSpc>
                    <a:spcPct val="150000"/>
                  </a:lnSpc>
                </a:pPr>
                <a:r>
                  <a:rPr lang="en-US" sz="2800" dirty="0">
                    <a:solidFill>
                      <a:schemeClr val="bg1"/>
                    </a:solidFill>
                  </a:rPr>
                  <a:t>Suspense and anxiety</a:t>
                </a:r>
              </a:p>
            </p:txBody>
          </p:sp>
        </p:grpSp>
        <p:grpSp>
          <p:nvGrpSpPr>
            <p:cNvPr id="15" name="Group 7"/>
            <p:cNvGrpSpPr/>
            <p:nvPr/>
          </p:nvGrpSpPr>
          <p:grpSpPr>
            <a:xfrm>
              <a:off x="3274568" y="3532088"/>
              <a:ext cx="5613366" cy="2084738"/>
              <a:chOff x="365111" y="1821206"/>
              <a:chExt cx="8443024" cy="3298655"/>
            </a:xfrm>
            <a:solidFill>
              <a:srgbClr val="314C57"/>
            </a:solidFill>
          </p:grpSpPr>
          <p:grpSp>
            <p:nvGrpSpPr>
              <p:cNvPr id="18" name="Group 8"/>
              <p:cNvGrpSpPr/>
              <p:nvPr/>
            </p:nvGrpSpPr>
            <p:grpSpPr>
              <a:xfrm>
                <a:off x="365111" y="1821206"/>
                <a:ext cx="8443024" cy="3298655"/>
                <a:chOff x="365111" y="1821206"/>
                <a:chExt cx="8443024" cy="3298655"/>
              </a:xfrm>
              <a:grpFill/>
            </p:grpSpPr>
            <p:sp>
              <p:nvSpPr>
                <p:cNvPr id="21" name="Rectangle 20"/>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t>
                  </a:r>
                  <a:endParaRPr lang="en-US" sz="4000" b="1" dirty="0">
                    <a:solidFill>
                      <a:schemeClr val="bg1"/>
                    </a:solidFill>
                  </a:endParaRPr>
                </a:p>
              </p:txBody>
            </p:sp>
          </p:grpSp>
          <p:sp>
            <p:nvSpPr>
              <p:cNvPr id="19" name="TextBox 18"/>
              <p:cNvSpPr txBox="1"/>
              <p:nvPr/>
            </p:nvSpPr>
            <p:spPr>
              <a:xfrm>
                <a:off x="748358" y="2831114"/>
                <a:ext cx="3325552" cy="1063061"/>
              </a:xfrm>
              <a:prstGeom prst="rect">
                <a:avLst/>
              </a:prstGeom>
              <a:grpFill/>
            </p:spPr>
            <p:txBody>
              <a:bodyPr wrap="square" rtlCol="0" anchor="ctr">
                <a:spAutoFit/>
              </a:bodyPr>
              <a:lstStyle/>
              <a:p>
                <a:pPr algn="ctr">
                  <a:lnSpc>
                    <a:spcPct val="150000"/>
                  </a:lnSpc>
                </a:pPr>
                <a:r>
                  <a:rPr lang="en-US" sz="2800" dirty="0">
                    <a:solidFill>
                      <a:schemeClr val="bg1"/>
                    </a:solidFill>
                  </a:rPr>
                  <a:t>Long</a:t>
                </a:r>
              </a:p>
            </p:txBody>
          </p:sp>
          <p:sp>
            <p:nvSpPr>
              <p:cNvPr id="20" name="TextBox 19"/>
              <p:cNvSpPr txBox="1"/>
              <p:nvPr/>
            </p:nvSpPr>
            <p:spPr>
              <a:xfrm>
                <a:off x="5049554" y="2831114"/>
                <a:ext cx="3325552" cy="1063061"/>
              </a:xfrm>
              <a:prstGeom prst="rect">
                <a:avLst/>
              </a:prstGeom>
              <a:grpFill/>
            </p:spPr>
            <p:txBody>
              <a:bodyPr wrap="square" rtlCol="0" anchor="ctr">
                <a:spAutoFit/>
              </a:bodyPr>
              <a:lstStyle/>
              <a:p>
                <a:pPr algn="ctr">
                  <a:lnSpc>
                    <a:spcPct val="150000"/>
                  </a:lnSpc>
                </a:pPr>
                <a:r>
                  <a:rPr lang="en-US" sz="2800" dirty="0">
                    <a:solidFill>
                      <a:schemeClr val="bg1"/>
                    </a:solidFill>
                  </a:rPr>
                  <a:t>Relaxing</a:t>
                </a:r>
              </a:p>
            </p:txBody>
          </p:sp>
        </p:grpSp>
      </p:grpSp>
    </p:spTree>
    <p:extLst>
      <p:ext uri="{BB962C8B-B14F-4D97-AF65-F5344CB8AC3E}">
        <p14:creationId xmlns:p14="http://schemas.microsoft.com/office/powerpoint/2010/main" val="2699779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Sentence Structure Examples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7"/>
          <p:cNvGrpSpPr/>
          <p:nvPr/>
        </p:nvGrpSpPr>
        <p:grpSpPr>
          <a:xfrm>
            <a:off x="2066923" y="1849761"/>
            <a:ext cx="8058154" cy="1482424"/>
            <a:chOff x="542923" y="1849761"/>
            <a:chExt cx="8058154" cy="693935"/>
          </a:xfrm>
        </p:grpSpPr>
        <p:sp>
          <p:nvSpPr>
            <p:cNvPr id="9" name="Rectangle 8"/>
            <p:cNvSpPr/>
            <p:nvPr/>
          </p:nvSpPr>
          <p:spPr>
            <a:xfrm>
              <a:off x="542923" y="1849761"/>
              <a:ext cx="8058154" cy="693935"/>
            </a:xfrm>
            <a:prstGeom prst="rect">
              <a:avLst/>
            </a:prstGeom>
            <a:solidFill>
              <a:srgbClr val="F3E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TextBox 9"/>
            <p:cNvSpPr txBox="1"/>
            <p:nvPr/>
          </p:nvSpPr>
          <p:spPr>
            <a:xfrm>
              <a:off x="633045" y="2020593"/>
              <a:ext cx="7807571" cy="331367"/>
            </a:xfrm>
            <a:prstGeom prst="rect">
              <a:avLst/>
            </a:prstGeom>
            <a:solidFill>
              <a:srgbClr val="F3EDE7"/>
            </a:solidFill>
          </p:spPr>
          <p:txBody>
            <a:bodyPr wrap="square" rtlCol="0" anchor="ctr">
              <a:spAutoFit/>
            </a:bodyPr>
            <a:lstStyle/>
            <a:p>
              <a:r>
                <a:rPr lang="en-US" sz="2000" dirty="0"/>
                <a:t>She hit "send." She waited nervously. There was a quick response—not what she expected. She was satisfied. But not happy.</a:t>
              </a:r>
            </a:p>
          </p:txBody>
        </p:sp>
      </p:grpSp>
      <p:grpSp>
        <p:nvGrpSpPr>
          <p:cNvPr id="5" name="Group 10"/>
          <p:cNvGrpSpPr/>
          <p:nvPr/>
        </p:nvGrpSpPr>
        <p:grpSpPr>
          <a:xfrm>
            <a:off x="2066923" y="3467968"/>
            <a:ext cx="8058154" cy="1482424"/>
            <a:chOff x="542923" y="1849761"/>
            <a:chExt cx="8058154" cy="693935"/>
          </a:xfrm>
        </p:grpSpPr>
        <p:sp>
          <p:nvSpPr>
            <p:cNvPr id="12" name="Rectangle 11"/>
            <p:cNvSpPr/>
            <p:nvPr/>
          </p:nvSpPr>
          <p:spPr>
            <a:xfrm>
              <a:off x="542923" y="1849761"/>
              <a:ext cx="8058154" cy="693935"/>
            </a:xfrm>
            <a:prstGeom prst="rect">
              <a:avLst/>
            </a:prstGeom>
            <a:solidFill>
              <a:srgbClr val="F3E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TextBox 12"/>
            <p:cNvSpPr txBox="1"/>
            <p:nvPr/>
          </p:nvSpPr>
          <p:spPr>
            <a:xfrm>
              <a:off x="633045" y="1948557"/>
              <a:ext cx="7807571" cy="475440"/>
            </a:xfrm>
            <a:prstGeom prst="rect">
              <a:avLst/>
            </a:prstGeom>
            <a:solidFill>
              <a:srgbClr val="F3EDE7"/>
            </a:solidFill>
          </p:spPr>
          <p:txBody>
            <a:bodyPr wrap="square" rtlCol="0" anchor="ctr">
              <a:spAutoFit/>
            </a:bodyPr>
            <a:lstStyle/>
            <a:p>
              <a:r>
                <a:rPr lang="en-US" sz="2000" dirty="0"/>
                <a:t>She hit "send" and waited nervously for a response. It came quickly and unexpectedly; though it was not the exact reply she was looking for, she was satisfied.</a:t>
              </a:r>
            </a:p>
          </p:txBody>
        </p:sp>
      </p:grpSp>
      <p:pic>
        <p:nvPicPr>
          <p:cNvPr id="15" name="Picture 14" descr="FX13_phone1.png"/>
          <p:cNvPicPr>
            <a:picLocks noChangeAspect="1"/>
          </p:cNvPicPr>
          <p:nvPr/>
        </p:nvPicPr>
        <p:blipFill>
          <a:blip r:embed="rId2" cstate="print"/>
          <a:stretch>
            <a:fillRect/>
          </a:stretch>
        </p:blipFill>
        <p:spPr>
          <a:xfrm>
            <a:off x="10222080" y="2024660"/>
            <a:ext cx="1556966" cy="2869984"/>
          </a:xfrm>
          <a:prstGeom prst="rect">
            <a:avLst/>
          </a:prstGeom>
        </p:spPr>
      </p:pic>
      <p:pic>
        <p:nvPicPr>
          <p:cNvPr id="16" name="Picture 15" descr="FX13_phone1.png"/>
          <p:cNvPicPr>
            <a:picLocks noChangeAspect="1"/>
          </p:cNvPicPr>
          <p:nvPr/>
        </p:nvPicPr>
        <p:blipFill>
          <a:blip r:embed="rId2" cstate="print"/>
          <a:stretch>
            <a:fillRect/>
          </a:stretch>
        </p:blipFill>
        <p:spPr>
          <a:xfrm>
            <a:off x="394739" y="2049239"/>
            <a:ext cx="1556966" cy="2869984"/>
          </a:xfrm>
          <a:prstGeom prst="rect">
            <a:avLst/>
          </a:prstGeom>
        </p:spPr>
      </p:pic>
    </p:spTree>
    <p:extLst>
      <p:ext uri="{BB962C8B-B14F-4D97-AF65-F5344CB8AC3E}">
        <p14:creationId xmlns:p14="http://schemas.microsoft.com/office/powerpoint/2010/main" val="4267213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Locate Patterns in the Details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5" y="1986221"/>
              <a:ext cx="7807571" cy="430887"/>
            </a:xfrm>
            <a:prstGeom prst="rect">
              <a:avLst/>
            </a:prstGeom>
            <a:grpFill/>
          </p:spPr>
          <p:txBody>
            <a:bodyPr wrap="square" rtlCol="0">
              <a:spAutoFit/>
            </a:bodyPr>
            <a:lstStyle/>
            <a:p>
              <a:r>
                <a:rPr lang="en-US" sz="2200" dirty="0">
                  <a:solidFill>
                    <a:schemeClr val="bg1"/>
                  </a:solidFill>
                </a:rPr>
                <a:t>What details did the author choose to include?</a:t>
              </a:r>
            </a:p>
          </p:txBody>
        </p:sp>
      </p:grpSp>
      <p:grpSp>
        <p:nvGrpSpPr>
          <p:cNvPr id="5" name="Group 19"/>
          <p:cNvGrpSpPr/>
          <p:nvPr/>
        </p:nvGrpSpPr>
        <p:grpSpPr>
          <a:xfrm>
            <a:off x="2066922" y="247226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5" y="1986221"/>
              <a:ext cx="7807571" cy="430887"/>
            </a:xfrm>
            <a:prstGeom prst="rect">
              <a:avLst/>
            </a:prstGeom>
            <a:grpFill/>
          </p:spPr>
          <p:txBody>
            <a:bodyPr wrap="square" rtlCol="0">
              <a:spAutoFit/>
            </a:bodyPr>
            <a:lstStyle/>
            <a:p>
              <a:r>
                <a:rPr lang="en-US" sz="2200" dirty="0">
                  <a:solidFill>
                    <a:schemeClr val="bg1"/>
                  </a:solidFill>
                </a:rPr>
                <a:t>Why did the author feel it is important to include those details?</a:t>
              </a:r>
            </a:p>
          </p:txBody>
        </p:sp>
      </p:grpSp>
      <p:grpSp>
        <p:nvGrpSpPr>
          <p:cNvPr id="6" name="Group 22"/>
          <p:cNvGrpSpPr/>
          <p:nvPr/>
        </p:nvGrpSpPr>
        <p:grpSpPr>
          <a:xfrm>
            <a:off x="2066922" y="336117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5" y="1986221"/>
              <a:ext cx="7807571" cy="430887"/>
            </a:xfrm>
            <a:prstGeom prst="rect">
              <a:avLst/>
            </a:prstGeom>
            <a:grpFill/>
          </p:spPr>
          <p:txBody>
            <a:bodyPr wrap="square" rtlCol="0">
              <a:spAutoFit/>
            </a:bodyPr>
            <a:lstStyle/>
            <a:p>
              <a:r>
                <a:rPr lang="en-US" sz="2200" dirty="0">
                  <a:solidFill>
                    <a:schemeClr val="bg1"/>
                  </a:solidFill>
                </a:rPr>
                <a:t>What details has the author chosen to ignore or exclude?</a:t>
              </a:r>
            </a:p>
          </p:txBody>
        </p:sp>
      </p:grpSp>
      <p:grpSp>
        <p:nvGrpSpPr>
          <p:cNvPr id="7" name="Group 26"/>
          <p:cNvGrpSpPr/>
          <p:nvPr/>
        </p:nvGrpSpPr>
        <p:grpSpPr>
          <a:xfrm>
            <a:off x="2066922" y="4250116"/>
            <a:ext cx="8058154" cy="806935"/>
            <a:chOff x="542923" y="1736761"/>
            <a:chExt cx="8058154" cy="806935"/>
          </a:xfrm>
          <a:solidFill>
            <a:srgbClr val="627981"/>
          </a:solidFill>
        </p:grpSpPr>
        <p:sp>
          <p:nvSpPr>
            <p:cNvPr id="28" name="Rectangle 27"/>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p:cNvSpPr txBox="1"/>
            <p:nvPr/>
          </p:nvSpPr>
          <p:spPr>
            <a:xfrm>
              <a:off x="633045" y="1986221"/>
              <a:ext cx="7807571" cy="430887"/>
            </a:xfrm>
            <a:prstGeom prst="rect">
              <a:avLst/>
            </a:prstGeom>
            <a:grpFill/>
          </p:spPr>
          <p:txBody>
            <a:bodyPr wrap="square" rtlCol="0">
              <a:spAutoFit/>
            </a:bodyPr>
            <a:lstStyle/>
            <a:p>
              <a:r>
                <a:rPr lang="en-US" sz="2200" dirty="0">
                  <a:solidFill>
                    <a:schemeClr val="bg1"/>
                  </a:solidFill>
                </a:rPr>
                <a:t>Why does the author feel these details are important?</a:t>
              </a:r>
            </a:p>
          </p:txBody>
        </p:sp>
      </p:grpSp>
    </p:spTree>
    <p:extLst>
      <p:ext uri="{BB962C8B-B14F-4D97-AF65-F5344CB8AC3E}">
        <p14:creationId xmlns:p14="http://schemas.microsoft.com/office/powerpoint/2010/main" val="3345614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Sentence Structure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24"/>
          <p:cNvGrpSpPr/>
          <p:nvPr/>
        </p:nvGrpSpPr>
        <p:grpSpPr>
          <a:xfrm>
            <a:off x="3274568" y="1528767"/>
            <a:ext cx="5618282" cy="4351073"/>
            <a:chOff x="3274568" y="1265753"/>
            <a:chExt cx="5618282" cy="4351073"/>
          </a:xfrm>
        </p:grpSpPr>
        <p:grpSp>
          <p:nvGrpSpPr>
            <p:cNvPr id="5" name="Group 7"/>
            <p:cNvGrpSpPr/>
            <p:nvPr/>
          </p:nvGrpSpPr>
          <p:grpSpPr>
            <a:xfrm>
              <a:off x="3279484" y="1265753"/>
              <a:ext cx="5613366" cy="2084738"/>
              <a:chOff x="365111" y="1821206"/>
              <a:chExt cx="8443024" cy="3298655"/>
            </a:xfrm>
            <a:solidFill>
              <a:srgbClr val="314C57"/>
            </a:solidFill>
          </p:grpSpPr>
          <p:grpSp>
            <p:nvGrpSpPr>
              <p:cNvPr id="6" name="Group 8"/>
              <p:cNvGrpSpPr/>
              <p:nvPr/>
            </p:nvGrpSpPr>
            <p:grpSpPr>
              <a:xfrm>
                <a:off x="365111" y="1821206"/>
                <a:ext cx="8443024" cy="3298655"/>
                <a:chOff x="365111" y="1821206"/>
                <a:chExt cx="8443024" cy="3298655"/>
              </a:xfrm>
              <a:grpFill/>
            </p:grpSpPr>
            <p:sp>
              <p:nvSpPr>
                <p:cNvPr id="16" name="Rectangle 15"/>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t>
                  </a:r>
                  <a:endParaRPr lang="en-US" sz="4000" b="1" dirty="0">
                    <a:solidFill>
                      <a:schemeClr val="bg1"/>
                    </a:solidFill>
                  </a:endParaRPr>
                </a:p>
              </p:txBody>
            </p:sp>
          </p:grpSp>
          <p:sp>
            <p:nvSpPr>
              <p:cNvPr id="11" name="TextBox 10"/>
              <p:cNvSpPr txBox="1"/>
              <p:nvPr/>
            </p:nvSpPr>
            <p:spPr>
              <a:xfrm>
                <a:off x="748358" y="2319774"/>
                <a:ext cx="3325552" cy="2085741"/>
              </a:xfrm>
              <a:prstGeom prst="rect">
                <a:avLst/>
              </a:prstGeom>
              <a:grpFill/>
            </p:spPr>
            <p:txBody>
              <a:bodyPr wrap="square" rtlCol="0" anchor="ctr">
                <a:spAutoFit/>
              </a:bodyPr>
              <a:lstStyle/>
              <a:p>
                <a:pPr algn="ctr">
                  <a:lnSpc>
                    <a:spcPct val="150000"/>
                  </a:lnSpc>
                </a:pPr>
                <a:r>
                  <a:rPr lang="en-US" sz="2800" dirty="0">
                    <a:solidFill>
                      <a:schemeClr val="bg1"/>
                    </a:solidFill>
                  </a:rPr>
                  <a:t>Negative Details</a:t>
                </a:r>
              </a:p>
            </p:txBody>
          </p:sp>
          <p:sp>
            <p:nvSpPr>
              <p:cNvPr id="12" name="TextBox 11"/>
              <p:cNvSpPr txBox="1"/>
              <p:nvPr/>
            </p:nvSpPr>
            <p:spPr>
              <a:xfrm>
                <a:off x="5049554" y="2319774"/>
                <a:ext cx="3325552" cy="2085741"/>
              </a:xfrm>
              <a:prstGeom prst="rect">
                <a:avLst/>
              </a:prstGeom>
              <a:grpFill/>
            </p:spPr>
            <p:txBody>
              <a:bodyPr wrap="square" rtlCol="0" anchor="ctr">
                <a:spAutoFit/>
              </a:bodyPr>
              <a:lstStyle/>
              <a:p>
                <a:pPr algn="ctr">
                  <a:lnSpc>
                    <a:spcPct val="150000"/>
                  </a:lnSpc>
                </a:pPr>
                <a:r>
                  <a:rPr lang="en-US" sz="2800" dirty="0">
                    <a:solidFill>
                      <a:schemeClr val="bg1"/>
                    </a:solidFill>
                  </a:rPr>
                  <a:t>Negative Attitude</a:t>
                </a:r>
              </a:p>
            </p:txBody>
          </p:sp>
        </p:grpSp>
        <p:grpSp>
          <p:nvGrpSpPr>
            <p:cNvPr id="7" name="Group 7"/>
            <p:cNvGrpSpPr/>
            <p:nvPr/>
          </p:nvGrpSpPr>
          <p:grpSpPr>
            <a:xfrm>
              <a:off x="3274568" y="3532088"/>
              <a:ext cx="5613366" cy="2084738"/>
              <a:chOff x="365111" y="1821206"/>
              <a:chExt cx="8443024" cy="3298655"/>
            </a:xfrm>
            <a:solidFill>
              <a:srgbClr val="314C57"/>
            </a:solidFill>
          </p:grpSpPr>
          <p:grpSp>
            <p:nvGrpSpPr>
              <p:cNvPr id="8" name="Group 8"/>
              <p:cNvGrpSpPr/>
              <p:nvPr/>
            </p:nvGrpSpPr>
            <p:grpSpPr>
              <a:xfrm>
                <a:off x="365111" y="1821206"/>
                <a:ext cx="8443024" cy="3298655"/>
                <a:chOff x="365111" y="1821206"/>
                <a:chExt cx="8443024" cy="3298655"/>
              </a:xfrm>
              <a:grpFill/>
            </p:grpSpPr>
            <p:sp>
              <p:nvSpPr>
                <p:cNvPr id="21" name="Rectangle 20"/>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t>
                  </a:r>
                  <a:endParaRPr lang="en-US" sz="4000" b="1" dirty="0">
                    <a:solidFill>
                      <a:schemeClr val="bg1"/>
                    </a:solidFill>
                  </a:endParaRPr>
                </a:p>
              </p:txBody>
            </p:sp>
          </p:grpSp>
          <p:sp>
            <p:nvSpPr>
              <p:cNvPr id="19" name="TextBox 18"/>
              <p:cNvSpPr txBox="1"/>
              <p:nvPr/>
            </p:nvSpPr>
            <p:spPr>
              <a:xfrm>
                <a:off x="748358" y="2319774"/>
                <a:ext cx="3325552" cy="2085741"/>
              </a:xfrm>
              <a:prstGeom prst="rect">
                <a:avLst/>
              </a:prstGeom>
              <a:grpFill/>
            </p:spPr>
            <p:txBody>
              <a:bodyPr wrap="square" rtlCol="0" anchor="ctr">
                <a:spAutoFit/>
              </a:bodyPr>
              <a:lstStyle/>
              <a:p>
                <a:pPr algn="ctr">
                  <a:lnSpc>
                    <a:spcPct val="150000"/>
                  </a:lnSpc>
                </a:pPr>
                <a:r>
                  <a:rPr lang="en-US" sz="2800" dirty="0">
                    <a:solidFill>
                      <a:schemeClr val="bg1"/>
                    </a:solidFill>
                  </a:rPr>
                  <a:t>Positive Details</a:t>
                </a:r>
              </a:p>
            </p:txBody>
          </p:sp>
          <p:sp>
            <p:nvSpPr>
              <p:cNvPr id="20" name="TextBox 19"/>
              <p:cNvSpPr txBox="1"/>
              <p:nvPr/>
            </p:nvSpPr>
            <p:spPr>
              <a:xfrm>
                <a:off x="5049554" y="2319774"/>
                <a:ext cx="3325552" cy="2085741"/>
              </a:xfrm>
              <a:prstGeom prst="rect">
                <a:avLst/>
              </a:prstGeom>
              <a:grpFill/>
            </p:spPr>
            <p:txBody>
              <a:bodyPr wrap="square" rtlCol="0" anchor="ctr">
                <a:spAutoFit/>
              </a:bodyPr>
              <a:lstStyle/>
              <a:p>
                <a:pPr algn="ctr">
                  <a:lnSpc>
                    <a:spcPct val="150000"/>
                  </a:lnSpc>
                </a:pPr>
                <a:r>
                  <a:rPr lang="en-US" sz="2800" dirty="0">
                    <a:solidFill>
                      <a:schemeClr val="bg1"/>
                    </a:solidFill>
                  </a:rPr>
                  <a:t>Positive Attitude</a:t>
                </a:r>
              </a:p>
            </p:txBody>
          </p:sp>
        </p:grpSp>
      </p:grpSp>
      <p:pic>
        <p:nvPicPr>
          <p:cNvPr id="25" name="Picture 24" descr="negative.png"/>
          <p:cNvPicPr>
            <a:picLocks noChangeAspect="1"/>
          </p:cNvPicPr>
          <p:nvPr/>
        </p:nvPicPr>
        <p:blipFill>
          <a:blip r:embed="rId2" cstate="print"/>
          <a:stretch>
            <a:fillRect/>
          </a:stretch>
        </p:blipFill>
        <p:spPr>
          <a:xfrm>
            <a:off x="1815084" y="1919629"/>
            <a:ext cx="1207303" cy="1248934"/>
          </a:xfrm>
          <a:prstGeom prst="rect">
            <a:avLst/>
          </a:prstGeom>
        </p:spPr>
      </p:pic>
      <p:pic>
        <p:nvPicPr>
          <p:cNvPr id="27" name="Picture 26" descr="negative.png"/>
          <p:cNvPicPr>
            <a:picLocks noChangeAspect="1"/>
          </p:cNvPicPr>
          <p:nvPr/>
        </p:nvPicPr>
        <p:blipFill>
          <a:blip r:embed="rId2" cstate="print"/>
          <a:stretch>
            <a:fillRect/>
          </a:stretch>
        </p:blipFill>
        <p:spPr>
          <a:xfrm>
            <a:off x="9105704" y="1934376"/>
            <a:ext cx="1207303" cy="1248934"/>
          </a:xfrm>
          <a:prstGeom prst="rect">
            <a:avLst/>
          </a:prstGeom>
        </p:spPr>
      </p:pic>
      <p:pic>
        <p:nvPicPr>
          <p:cNvPr id="28" name="Picture 27" descr="positive.png"/>
          <p:cNvPicPr>
            <a:picLocks noChangeAspect="1"/>
          </p:cNvPicPr>
          <p:nvPr/>
        </p:nvPicPr>
        <p:blipFill>
          <a:blip r:embed="rId3" cstate="print"/>
          <a:stretch>
            <a:fillRect/>
          </a:stretch>
        </p:blipFill>
        <p:spPr>
          <a:xfrm>
            <a:off x="1824915" y="4122056"/>
            <a:ext cx="1207303" cy="1248934"/>
          </a:xfrm>
          <a:prstGeom prst="rect">
            <a:avLst/>
          </a:prstGeom>
        </p:spPr>
      </p:pic>
      <p:pic>
        <p:nvPicPr>
          <p:cNvPr id="29" name="Picture 28" descr="positive.png"/>
          <p:cNvPicPr>
            <a:picLocks noChangeAspect="1"/>
          </p:cNvPicPr>
          <p:nvPr/>
        </p:nvPicPr>
        <p:blipFill>
          <a:blip r:embed="rId3" cstate="print"/>
          <a:stretch>
            <a:fillRect/>
          </a:stretch>
        </p:blipFill>
        <p:spPr>
          <a:xfrm>
            <a:off x="9135200" y="4126971"/>
            <a:ext cx="1207303" cy="1248934"/>
          </a:xfrm>
          <a:prstGeom prst="rect">
            <a:avLst/>
          </a:prstGeom>
        </p:spPr>
      </p:pic>
    </p:spTree>
    <p:extLst>
      <p:ext uri="{BB962C8B-B14F-4D97-AF65-F5344CB8AC3E}">
        <p14:creationId xmlns:p14="http://schemas.microsoft.com/office/powerpoint/2010/main" val="2699779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Signs of Bias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8" name="Picture 7" descr="justice.png"/>
          <p:cNvPicPr>
            <a:picLocks noChangeAspect="1"/>
          </p:cNvPicPr>
          <p:nvPr/>
        </p:nvPicPr>
        <p:blipFill>
          <a:blip r:embed="rId2" cstate="print"/>
          <a:stretch>
            <a:fillRect/>
          </a:stretch>
        </p:blipFill>
        <p:spPr>
          <a:xfrm>
            <a:off x="3515046" y="1347047"/>
            <a:ext cx="5161908" cy="5161908"/>
          </a:xfrm>
          <a:prstGeom prst="rect">
            <a:avLst/>
          </a:prstGeom>
        </p:spPr>
      </p:pic>
    </p:spTree>
    <p:extLst>
      <p:ext uri="{BB962C8B-B14F-4D97-AF65-F5344CB8AC3E}">
        <p14:creationId xmlns:p14="http://schemas.microsoft.com/office/powerpoint/2010/main" val="443456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Outline General and Specific Info</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nvGraphicFramePr>
        <p:xfrm>
          <a:off x="1805856" y="2063272"/>
          <a:ext cx="8871976" cy="2908834"/>
        </p:xfrm>
        <a:graphic>
          <a:graphicData uri="http://schemas.openxmlformats.org/drawingml/2006/table">
            <a:tbl>
              <a:tblPr firstRow="1" bandRow="1">
                <a:tableStyleId>{5C22544A-7EE6-4342-B048-85BDC9FD1C3A}</a:tableStyleId>
              </a:tblPr>
              <a:tblGrid>
                <a:gridCol w="4435988">
                  <a:extLst>
                    <a:ext uri="{9D8B030D-6E8A-4147-A177-3AD203B41FA5}">
                      <a16:colId xmlns:a16="http://schemas.microsoft.com/office/drawing/2014/main" val="20000"/>
                    </a:ext>
                  </a:extLst>
                </a:gridCol>
                <a:gridCol w="4435988">
                  <a:extLst>
                    <a:ext uri="{9D8B030D-6E8A-4147-A177-3AD203B41FA5}">
                      <a16:colId xmlns:a16="http://schemas.microsoft.com/office/drawing/2014/main" val="20001"/>
                    </a:ext>
                  </a:extLst>
                </a:gridCol>
              </a:tblGrid>
              <a:tr h="1354354">
                <a:tc>
                  <a:txBody>
                    <a:bodyPr/>
                    <a:lstStyle/>
                    <a:p>
                      <a:pPr algn="ctr"/>
                      <a:r>
                        <a:rPr lang="en-US" sz="4000" u="sng" dirty="0"/>
                        <a:t>General</a:t>
                      </a:r>
                    </a:p>
                  </a:txBody>
                  <a:tcPr/>
                </a:tc>
                <a:tc>
                  <a:txBody>
                    <a:bodyPr/>
                    <a:lstStyle/>
                    <a:p>
                      <a:pPr algn="ctr"/>
                      <a:r>
                        <a:rPr lang="en-US" sz="4000" u="sng" dirty="0"/>
                        <a:t>Specific</a:t>
                      </a:r>
                    </a:p>
                  </a:txBody>
                  <a:tcPr/>
                </a:tc>
                <a:extLst>
                  <a:ext uri="{0D108BD9-81ED-4DB2-BD59-A6C34878D82A}">
                    <a16:rowId xmlns:a16="http://schemas.microsoft.com/office/drawing/2014/main" val="10000"/>
                  </a:ext>
                </a:extLst>
              </a:tr>
              <a:tr h="1377103">
                <a:tc>
                  <a:txBody>
                    <a:bodyPr/>
                    <a:lstStyle/>
                    <a:p>
                      <a:pPr algn="ctr"/>
                      <a:r>
                        <a:rPr lang="en-US" sz="3200" dirty="0"/>
                        <a:t>College Sports</a:t>
                      </a:r>
                    </a:p>
                  </a:txBody>
                  <a:tcPr/>
                </a:tc>
                <a:tc>
                  <a:txBody>
                    <a:bodyPr/>
                    <a:lstStyle/>
                    <a:p>
                      <a:pPr algn="ctr"/>
                      <a:r>
                        <a:rPr lang="en-US" sz="2400" dirty="0"/>
                        <a:t>Football</a:t>
                      </a:r>
                    </a:p>
                    <a:p>
                      <a:pPr algn="ctr"/>
                      <a:r>
                        <a:rPr lang="en-US" sz="2400" dirty="0"/>
                        <a:t>Gymnastics</a:t>
                      </a:r>
                    </a:p>
                    <a:p>
                      <a:pPr algn="ctr"/>
                      <a:r>
                        <a:rPr lang="en-US" sz="2400" dirty="0"/>
                        <a:t>Scholarships</a:t>
                      </a:r>
                    </a:p>
                    <a:p>
                      <a:pPr algn="ctr"/>
                      <a:r>
                        <a:rPr lang="en-US" sz="2400" dirty="0"/>
                        <a:t>Stadium Expenses</a:t>
                      </a:r>
                    </a:p>
                  </a:txBody>
                  <a:tcPr/>
                </a:tc>
                <a:extLst>
                  <a:ext uri="{0D108BD9-81ED-4DB2-BD59-A6C34878D82A}">
                    <a16:rowId xmlns:a16="http://schemas.microsoft.com/office/drawing/2014/main" val="10001"/>
                  </a:ext>
                </a:extLst>
              </a:tr>
            </a:tbl>
          </a:graphicData>
        </a:graphic>
      </p:graphicFrame>
      <p:pic>
        <p:nvPicPr>
          <p:cNvPr id="11" name="Picture 10" descr="1293842064.png"/>
          <p:cNvPicPr>
            <a:picLocks noChangeAspect="1"/>
          </p:cNvPicPr>
          <p:nvPr/>
        </p:nvPicPr>
        <p:blipFill>
          <a:blip r:embed="rId2" cstate="print"/>
          <a:stretch>
            <a:fillRect/>
          </a:stretch>
        </p:blipFill>
        <p:spPr>
          <a:xfrm>
            <a:off x="593578" y="3844754"/>
            <a:ext cx="1664200" cy="1664200"/>
          </a:xfrm>
          <a:prstGeom prst="rect">
            <a:avLst/>
          </a:prstGeom>
        </p:spPr>
      </p:pic>
      <p:pic>
        <p:nvPicPr>
          <p:cNvPr id="12" name="Picture 11" descr="gymnastics-pictogram.png"/>
          <p:cNvPicPr>
            <a:picLocks noChangeAspect="1"/>
          </p:cNvPicPr>
          <p:nvPr/>
        </p:nvPicPr>
        <p:blipFill>
          <a:blip r:embed="rId3" cstate="print"/>
          <a:stretch>
            <a:fillRect/>
          </a:stretch>
        </p:blipFill>
        <p:spPr>
          <a:xfrm>
            <a:off x="9969279" y="1468853"/>
            <a:ext cx="1628050" cy="1628050"/>
          </a:xfrm>
          <a:prstGeom prst="rect">
            <a:avLst/>
          </a:prstGeom>
        </p:spPr>
      </p:pic>
    </p:spTree>
    <p:extLst>
      <p:ext uri="{BB962C8B-B14F-4D97-AF65-F5344CB8AC3E}">
        <p14:creationId xmlns:p14="http://schemas.microsoft.com/office/powerpoint/2010/main" val="2533117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Outlining Questions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cxnSp>
          <p:nvCxnSpPr>
            <p:cNvPr id="27" name="Straight Connector 26"/>
            <p:cNvCxnSpPr/>
            <p:nvPr/>
          </p:nvCxnSpPr>
          <p:spPr>
            <a:xfrm>
              <a:off x="357186" y="1262595"/>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387410" y="1772286"/>
            <a:ext cx="5443662" cy="3313429"/>
            <a:chOff x="3387410" y="1366726"/>
            <a:chExt cx="5443662" cy="2331463"/>
          </a:xfrm>
        </p:grpSpPr>
        <p:grpSp>
          <p:nvGrpSpPr>
            <p:cNvPr id="4" name="Group 24"/>
            <p:cNvGrpSpPr/>
            <p:nvPr/>
          </p:nvGrpSpPr>
          <p:grpSpPr>
            <a:xfrm>
              <a:off x="3387410" y="1366726"/>
              <a:ext cx="5443662" cy="693935"/>
              <a:chOff x="1906953" y="1849761"/>
              <a:chExt cx="5443662" cy="693935"/>
            </a:xfrm>
            <a:solidFill>
              <a:srgbClr val="386546"/>
            </a:solidFill>
          </p:grpSpPr>
          <p:sp>
            <p:nvSpPr>
              <p:cNvPr id="28" name="Rectangle 27"/>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29" name="TextBox 28"/>
              <p:cNvSpPr txBox="1"/>
              <p:nvPr/>
            </p:nvSpPr>
            <p:spPr>
              <a:xfrm>
                <a:off x="1967835" y="1986221"/>
                <a:ext cx="5274381" cy="324846"/>
              </a:xfrm>
              <a:prstGeom prst="rect">
                <a:avLst/>
              </a:prstGeom>
              <a:grpFill/>
            </p:spPr>
            <p:txBody>
              <a:bodyPr wrap="square" rtlCol="0">
                <a:spAutoFit/>
              </a:bodyPr>
              <a:lstStyle/>
              <a:p>
                <a:pPr algn="ctr"/>
                <a:r>
                  <a:rPr lang="en-US" sz="2400" dirty="0">
                    <a:solidFill>
                      <a:schemeClr val="bg1"/>
                    </a:solidFill>
                  </a:rPr>
                  <a:t>What is the author’s purpose?</a:t>
                </a:r>
              </a:p>
            </p:txBody>
          </p:sp>
        </p:grpSp>
        <p:grpSp>
          <p:nvGrpSpPr>
            <p:cNvPr id="5" name="Group 29"/>
            <p:cNvGrpSpPr/>
            <p:nvPr/>
          </p:nvGrpSpPr>
          <p:grpSpPr>
            <a:xfrm>
              <a:off x="3387410" y="2185490"/>
              <a:ext cx="5443662" cy="693935"/>
              <a:chOff x="1906953" y="2649539"/>
              <a:chExt cx="5443662" cy="693935"/>
            </a:xfrm>
            <a:solidFill>
              <a:srgbClr val="386546"/>
            </a:solidFill>
          </p:grpSpPr>
          <p:sp>
            <p:nvSpPr>
              <p:cNvPr id="31" name="Rectangle 30"/>
              <p:cNvSpPr/>
              <p:nvPr/>
            </p:nvSpPr>
            <p:spPr>
              <a:xfrm>
                <a:off x="1906953" y="2649539"/>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32" name="TextBox 31"/>
              <p:cNvSpPr txBox="1"/>
              <p:nvPr/>
            </p:nvSpPr>
            <p:spPr>
              <a:xfrm>
                <a:off x="1967835" y="2785999"/>
                <a:ext cx="5274381" cy="324846"/>
              </a:xfrm>
              <a:prstGeom prst="rect">
                <a:avLst/>
              </a:prstGeom>
              <a:grpFill/>
            </p:spPr>
            <p:txBody>
              <a:bodyPr wrap="square" rtlCol="0">
                <a:spAutoFit/>
              </a:bodyPr>
              <a:lstStyle/>
              <a:p>
                <a:pPr algn="ctr"/>
                <a:r>
                  <a:rPr lang="en-US" sz="2400" dirty="0">
                    <a:solidFill>
                      <a:schemeClr val="bg1"/>
                    </a:solidFill>
                  </a:rPr>
                  <a:t>What does the author want me to learn?</a:t>
                </a:r>
              </a:p>
            </p:txBody>
          </p:sp>
        </p:grpSp>
        <p:grpSp>
          <p:nvGrpSpPr>
            <p:cNvPr id="6" name="Group 32"/>
            <p:cNvGrpSpPr/>
            <p:nvPr/>
          </p:nvGrpSpPr>
          <p:grpSpPr>
            <a:xfrm>
              <a:off x="3387410" y="3004254"/>
              <a:ext cx="5443662" cy="693935"/>
              <a:chOff x="1906953" y="3449317"/>
              <a:chExt cx="5443662" cy="693935"/>
            </a:xfrm>
            <a:solidFill>
              <a:srgbClr val="386546"/>
            </a:solidFill>
          </p:grpSpPr>
          <p:sp>
            <p:nvSpPr>
              <p:cNvPr id="34" name="Rectangle 33"/>
              <p:cNvSpPr/>
              <p:nvPr/>
            </p:nvSpPr>
            <p:spPr>
              <a:xfrm>
                <a:off x="1906953" y="3449317"/>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35" name="TextBox 34"/>
              <p:cNvSpPr txBox="1"/>
              <p:nvPr/>
            </p:nvSpPr>
            <p:spPr>
              <a:xfrm>
                <a:off x="1967835" y="3585777"/>
                <a:ext cx="5274381" cy="324846"/>
              </a:xfrm>
              <a:prstGeom prst="rect">
                <a:avLst/>
              </a:prstGeom>
              <a:grpFill/>
            </p:spPr>
            <p:txBody>
              <a:bodyPr wrap="square" rtlCol="0">
                <a:spAutoFit/>
              </a:bodyPr>
              <a:lstStyle/>
              <a:p>
                <a:pPr algn="ctr"/>
                <a:r>
                  <a:rPr lang="en-US" sz="2400" dirty="0">
                    <a:solidFill>
                      <a:schemeClr val="bg1"/>
                    </a:solidFill>
                  </a:rPr>
                  <a:t>What questions do I still have?</a:t>
                </a:r>
              </a:p>
            </p:txBody>
          </p:sp>
        </p:grpSp>
      </p:grpSp>
      <p:pic>
        <p:nvPicPr>
          <p:cNvPr id="24" name="Picture 23" descr="Question-Guy.png"/>
          <p:cNvPicPr>
            <a:picLocks noChangeAspect="1"/>
          </p:cNvPicPr>
          <p:nvPr/>
        </p:nvPicPr>
        <p:blipFill>
          <a:blip r:embed="rId2" cstate="print"/>
          <a:stretch>
            <a:fillRect/>
          </a:stretch>
        </p:blipFill>
        <p:spPr>
          <a:xfrm>
            <a:off x="521110" y="3456090"/>
            <a:ext cx="2851354" cy="3151136"/>
          </a:xfrm>
          <a:prstGeom prst="rect">
            <a:avLst/>
          </a:prstGeom>
        </p:spPr>
      </p:pic>
    </p:spTree>
    <p:extLst>
      <p:ext uri="{BB962C8B-B14F-4D97-AF65-F5344CB8AC3E}">
        <p14:creationId xmlns:p14="http://schemas.microsoft.com/office/powerpoint/2010/main" val="124376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Active Reading Strategies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22"/>
          <p:cNvGrpSpPr/>
          <p:nvPr/>
        </p:nvGrpSpPr>
        <p:grpSpPr>
          <a:xfrm>
            <a:off x="2066922" y="4074806"/>
            <a:ext cx="8058154" cy="1067579"/>
            <a:chOff x="542923" y="1736761"/>
            <a:chExt cx="8058154" cy="806935"/>
          </a:xfrm>
          <a:solidFill>
            <a:srgbClr val="C7D4CB"/>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TextBox 24"/>
            <p:cNvSpPr txBox="1"/>
            <p:nvPr/>
          </p:nvSpPr>
          <p:spPr>
            <a:xfrm>
              <a:off x="633045" y="1986221"/>
              <a:ext cx="7807571" cy="442005"/>
            </a:xfrm>
            <a:prstGeom prst="rect">
              <a:avLst/>
            </a:prstGeom>
            <a:grpFill/>
          </p:spPr>
          <p:txBody>
            <a:bodyPr wrap="square" rtlCol="0">
              <a:spAutoFit/>
            </a:bodyPr>
            <a:lstStyle/>
            <a:p>
              <a:r>
                <a:rPr lang="en-US" sz="3200" dirty="0"/>
                <a:t>Summarizing</a:t>
              </a:r>
            </a:p>
          </p:txBody>
        </p:sp>
      </p:grpSp>
      <p:grpSp>
        <p:nvGrpSpPr>
          <p:cNvPr id="5" name="Group 30"/>
          <p:cNvGrpSpPr/>
          <p:nvPr/>
        </p:nvGrpSpPr>
        <p:grpSpPr>
          <a:xfrm>
            <a:off x="2066922" y="2828358"/>
            <a:ext cx="8058154" cy="1067579"/>
            <a:chOff x="542923" y="1736761"/>
            <a:chExt cx="8058154" cy="806935"/>
          </a:xfrm>
          <a:solidFill>
            <a:srgbClr val="C7D4CB"/>
          </a:solidFill>
        </p:grpSpPr>
        <p:sp>
          <p:nvSpPr>
            <p:cNvPr id="32" name="Rectangle 31"/>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3" name="TextBox 32"/>
            <p:cNvSpPr txBox="1"/>
            <p:nvPr/>
          </p:nvSpPr>
          <p:spPr>
            <a:xfrm>
              <a:off x="633045" y="1986221"/>
              <a:ext cx="7807571" cy="442005"/>
            </a:xfrm>
            <a:prstGeom prst="rect">
              <a:avLst/>
            </a:prstGeom>
            <a:grpFill/>
          </p:spPr>
          <p:txBody>
            <a:bodyPr wrap="square" rtlCol="0">
              <a:spAutoFit/>
            </a:bodyPr>
            <a:lstStyle/>
            <a:p>
              <a:r>
                <a:rPr lang="en-US" sz="3200" dirty="0"/>
                <a:t>Marking and Annotating </a:t>
              </a:r>
            </a:p>
          </p:txBody>
        </p:sp>
      </p:grpSp>
      <p:grpSp>
        <p:nvGrpSpPr>
          <p:cNvPr id="6" name="Group 33"/>
          <p:cNvGrpSpPr/>
          <p:nvPr/>
        </p:nvGrpSpPr>
        <p:grpSpPr>
          <a:xfrm>
            <a:off x="2066922" y="1579037"/>
            <a:ext cx="8058154" cy="1067579"/>
            <a:chOff x="542923" y="1736761"/>
            <a:chExt cx="8058154" cy="806935"/>
          </a:xfrm>
          <a:solidFill>
            <a:srgbClr val="C7D4CB"/>
          </a:solidFill>
        </p:grpSpPr>
        <p:sp>
          <p:nvSpPr>
            <p:cNvPr id="35" name="Rectangle 34"/>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6" name="TextBox 35"/>
            <p:cNvSpPr txBox="1"/>
            <p:nvPr/>
          </p:nvSpPr>
          <p:spPr>
            <a:xfrm>
              <a:off x="633045" y="1986221"/>
              <a:ext cx="7807571" cy="442005"/>
            </a:xfrm>
            <a:prstGeom prst="rect">
              <a:avLst/>
            </a:prstGeom>
            <a:grpFill/>
          </p:spPr>
          <p:txBody>
            <a:bodyPr wrap="square" rtlCol="0">
              <a:spAutoFit/>
            </a:bodyPr>
            <a:lstStyle/>
            <a:p>
              <a:r>
                <a:rPr lang="en-US" sz="3200" dirty="0"/>
                <a:t>Initial Notes</a:t>
              </a:r>
            </a:p>
          </p:txBody>
        </p:sp>
      </p:grpSp>
      <p:pic>
        <p:nvPicPr>
          <p:cNvPr id="17" name="Picture 16" descr="accessories-text-editor.png"/>
          <p:cNvPicPr>
            <a:picLocks noChangeAspect="1"/>
          </p:cNvPicPr>
          <p:nvPr/>
        </p:nvPicPr>
        <p:blipFill>
          <a:blip r:embed="rId2" cstate="print"/>
          <a:stretch>
            <a:fillRect/>
          </a:stretch>
        </p:blipFill>
        <p:spPr>
          <a:xfrm>
            <a:off x="7504465" y="1720646"/>
            <a:ext cx="3141418" cy="3141406"/>
          </a:xfrm>
          <a:prstGeom prst="rect">
            <a:avLst/>
          </a:prstGeom>
        </p:spPr>
      </p:pic>
    </p:spTree>
    <p:extLst>
      <p:ext uri="{BB962C8B-B14F-4D97-AF65-F5344CB8AC3E}">
        <p14:creationId xmlns:p14="http://schemas.microsoft.com/office/powerpoint/2010/main" val="4008944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Initial Notes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8" name="Picture 7" descr="Angelo-Gemmi-fountain-pen.png"/>
          <p:cNvPicPr>
            <a:picLocks noChangeAspect="1"/>
          </p:cNvPicPr>
          <p:nvPr/>
        </p:nvPicPr>
        <p:blipFill>
          <a:blip r:embed="rId2" cstate="print"/>
          <a:stretch>
            <a:fillRect/>
          </a:stretch>
        </p:blipFill>
        <p:spPr>
          <a:xfrm>
            <a:off x="7437077" y="2104012"/>
            <a:ext cx="2794888" cy="4439264"/>
          </a:xfrm>
          <a:prstGeom prst="rect">
            <a:avLst/>
          </a:prstGeom>
        </p:spPr>
      </p:pic>
      <p:grpSp>
        <p:nvGrpSpPr>
          <p:cNvPr id="7" name="Group 33">
            <a:extLst>
              <a:ext uri="{FF2B5EF4-FFF2-40B4-BE49-F238E27FC236}">
                <a16:creationId xmlns:a16="http://schemas.microsoft.com/office/drawing/2014/main" id="{0AFB770B-6860-46E2-B985-9BC6FA7FB13C}"/>
              </a:ext>
            </a:extLst>
          </p:cNvPr>
          <p:cNvGrpSpPr/>
          <p:nvPr/>
        </p:nvGrpSpPr>
        <p:grpSpPr>
          <a:xfrm>
            <a:off x="1881188" y="1579037"/>
            <a:ext cx="5948189" cy="2744607"/>
            <a:chOff x="542923" y="1736761"/>
            <a:chExt cx="8058154" cy="806935"/>
          </a:xfrm>
          <a:solidFill>
            <a:srgbClr val="F2E2D2"/>
          </a:solidFill>
        </p:grpSpPr>
        <p:sp>
          <p:nvSpPr>
            <p:cNvPr id="9" name="Rectangle 8">
              <a:extLst>
                <a:ext uri="{FF2B5EF4-FFF2-40B4-BE49-F238E27FC236}">
                  <a16:creationId xmlns:a16="http://schemas.microsoft.com/office/drawing/2014/main" id="{EF0DDCB8-98E6-409D-B680-C2B3E88A1A8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0" name="TextBox 9">
              <a:extLst>
                <a:ext uri="{FF2B5EF4-FFF2-40B4-BE49-F238E27FC236}">
                  <a16:creationId xmlns:a16="http://schemas.microsoft.com/office/drawing/2014/main" id="{02442D51-6226-4182-BE96-B0BD99B3A11F}"/>
                </a:ext>
              </a:extLst>
            </p:cNvPr>
            <p:cNvSpPr txBox="1"/>
            <p:nvPr/>
          </p:nvSpPr>
          <p:spPr>
            <a:xfrm>
              <a:off x="633045" y="1986221"/>
              <a:ext cx="7807571" cy="316710"/>
            </a:xfrm>
            <a:prstGeom prst="rect">
              <a:avLst/>
            </a:prstGeom>
            <a:grpFill/>
          </p:spPr>
          <p:txBody>
            <a:bodyPr wrap="square" rtlCol="0">
              <a:spAutoFit/>
            </a:bodyPr>
            <a:lstStyle/>
            <a:p>
              <a:pPr algn="ctr"/>
              <a:r>
                <a:rPr lang="en-US" sz="3200" dirty="0"/>
                <a:t>Write down your first impressions of the text</a:t>
              </a:r>
            </a:p>
          </p:txBody>
        </p:sp>
      </p:grpSp>
    </p:spTree>
    <p:extLst>
      <p:ext uri="{BB962C8B-B14F-4D97-AF65-F5344CB8AC3E}">
        <p14:creationId xmlns:p14="http://schemas.microsoft.com/office/powerpoint/2010/main" val="44345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Initial Notes: Examples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7" name="Picture 6" descr="1526827878.png"/>
          <p:cNvPicPr>
            <a:picLocks noChangeAspect="1"/>
          </p:cNvPicPr>
          <p:nvPr/>
        </p:nvPicPr>
        <p:blipFill>
          <a:blip r:embed="rId2" cstate="print"/>
          <a:stretch>
            <a:fillRect/>
          </a:stretch>
        </p:blipFill>
        <p:spPr>
          <a:xfrm>
            <a:off x="2837836" y="1374843"/>
            <a:ext cx="6516329" cy="5071876"/>
          </a:xfrm>
          <a:prstGeom prst="rect">
            <a:avLst/>
          </a:prstGeom>
        </p:spPr>
      </p:pic>
      <p:sp>
        <p:nvSpPr>
          <p:cNvPr id="9" name="TextBox 8"/>
          <p:cNvSpPr txBox="1"/>
          <p:nvPr/>
        </p:nvSpPr>
        <p:spPr>
          <a:xfrm>
            <a:off x="2871020" y="2733364"/>
            <a:ext cx="6764593" cy="1938992"/>
          </a:xfrm>
          <a:prstGeom prst="rect">
            <a:avLst/>
          </a:prstGeom>
          <a:noFill/>
        </p:spPr>
        <p:txBody>
          <a:bodyPr wrap="square" rtlCol="0">
            <a:spAutoFit/>
          </a:bodyPr>
          <a:lstStyle/>
          <a:p>
            <a:r>
              <a:rPr lang="en-US" sz="2400" dirty="0"/>
              <a:t>-cites relevant expert</a:t>
            </a:r>
          </a:p>
          <a:p>
            <a:endParaRPr lang="en-US" sz="2400" dirty="0"/>
          </a:p>
          <a:p>
            <a:r>
              <a:rPr lang="en-US" sz="2400" dirty="0"/>
              <a:t>-thesis statement seems incomplete</a:t>
            </a:r>
          </a:p>
          <a:p>
            <a:endParaRPr lang="en-US" sz="2400" dirty="0"/>
          </a:p>
          <a:p>
            <a:r>
              <a:rPr lang="en-US" sz="2400" dirty="0"/>
              <a:t>-extremely negative words—author seems biased?</a:t>
            </a:r>
          </a:p>
        </p:txBody>
      </p:sp>
    </p:spTree>
    <p:extLst>
      <p:ext uri="{BB962C8B-B14F-4D97-AF65-F5344CB8AC3E}">
        <p14:creationId xmlns:p14="http://schemas.microsoft.com/office/powerpoint/2010/main" val="443456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oin-Facebook--Page--Art--Photography--By--Pranav--Waghmare-Question.png"/>
          <p:cNvPicPr>
            <a:picLocks noChangeAspect="1"/>
          </p:cNvPicPr>
          <p:nvPr/>
        </p:nvPicPr>
        <p:blipFill>
          <a:blip r:embed="rId2" cstate="print"/>
          <a:stretch>
            <a:fillRect/>
          </a:stretch>
        </p:blipFill>
        <p:spPr>
          <a:xfrm>
            <a:off x="127820" y="1101213"/>
            <a:ext cx="5687461" cy="4021509"/>
          </a:xfrm>
          <a:prstGeom prst="rect">
            <a:avLst/>
          </a:prstGeom>
        </p:spPr>
      </p:pic>
      <p:grpSp>
        <p:nvGrpSpPr>
          <p:cNvPr id="3"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Marking</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9" name="Picture 8" descr="check-icn-black.png"/>
          <p:cNvPicPr>
            <a:picLocks noChangeAspect="1"/>
          </p:cNvPicPr>
          <p:nvPr/>
        </p:nvPicPr>
        <p:blipFill>
          <a:blip r:embed="rId3" cstate="print"/>
          <a:stretch>
            <a:fillRect/>
          </a:stretch>
        </p:blipFill>
        <p:spPr>
          <a:xfrm>
            <a:off x="4598970" y="2441508"/>
            <a:ext cx="2915403" cy="2270775"/>
          </a:xfrm>
          <a:prstGeom prst="rect">
            <a:avLst/>
          </a:prstGeom>
        </p:spPr>
      </p:pic>
      <p:pic>
        <p:nvPicPr>
          <p:cNvPr id="10" name="Picture 9" descr="1467339654.png"/>
          <p:cNvPicPr>
            <a:picLocks noChangeAspect="1"/>
          </p:cNvPicPr>
          <p:nvPr/>
        </p:nvPicPr>
        <p:blipFill>
          <a:blip r:embed="rId4" cstate="print"/>
          <a:stretch>
            <a:fillRect/>
          </a:stretch>
        </p:blipFill>
        <p:spPr>
          <a:xfrm>
            <a:off x="8379766" y="2182760"/>
            <a:ext cx="2648071" cy="2517059"/>
          </a:xfrm>
          <a:prstGeom prst="rect">
            <a:avLst/>
          </a:prstGeom>
        </p:spPr>
      </p:pic>
    </p:spTree>
    <p:extLst>
      <p:ext uri="{BB962C8B-B14F-4D97-AF65-F5344CB8AC3E}">
        <p14:creationId xmlns:p14="http://schemas.microsoft.com/office/powerpoint/2010/main" val="443456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682</Words>
  <Application>Microsoft Office PowerPoint</Application>
  <PresentationFormat>Widescreen</PresentationFormat>
  <Paragraphs>162</Paragraphs>
  <Slides>35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Quinn</cp:lastModifiedBy>
  <cp:revision>26</cp:revision>
  <dcterms:created xsi:type="dcterms:W3CDTF">2017-06-16T13:06:21Z</dcterms:created>
  <dcterms:modified xsi:type="dcterms:W3CDTF">2019-02-18T15:02:14Z</dcterms:modified>
</cp:coreProperties>
</file>