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291" r:id="rId3"/>
    <p:sldId id="307" r:id="rId4"/>
    <p:sldId id="311" r:id="rId5"/>
    <p:sldId id="308" r:id="rId6"/>
    <p:sldId id="310" r:id="rId7"/>
    <p:sldId id="309" r:id="rId8"/>
    <p:sldId id="275" r:id="rId9"/>
    <p:sldId id="313" r:id="rId10"/>
    <p:sldId id="315" r:id="rId11"/>
    <p:sldId id="312" r:id="rId12"/>
    <p:sldId id="316" r:id="rId13"/>
    <p:sldId id="293" r:id="rId14"/>
    <p:sldId id="318" r:id="rId15"/>
    <p:sldId id="287" r:id="rId16"/>
    <p:sldId id="294" r:id="rId17"/>
    <p:sldId id="323" r:id="rId18"/>
    <p:sldId id="289" r:id="rId19"/>
    <p:sldId id="324" r:id="rId20"/>
    <p:sldId id="29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A3A9"/>
    <a:srgbClr val="307380"/>
    <a:srgbClr val="609197"/>
    <a:srgbClr val="627981"/>
    <a:srgbClr val="355F6B"/>
    <a:srgbClr val="C7D4CB"/>
    <a:srgbClr val="F3EDE7"/>
    <a:srgbClr val="59B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2" autoAdjust="0"/>
    <p:restoredTop sz="95676" autoAdjust="0"/>
  </p:normalViewPr>
  <p:slideViewPr>
    <p:cSldViewPr snapToGrid="0" snapToObjects="1">
      <p:cViewPr varScale="1">
        <p:scale>
          <a:sx n="111" d="100"/>
          <a:sy n="111" d="100"/>
        </p:scale>
        <p:origin x="19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61A3A9"/>
        </a:solidFill>
      </dgm:spPr>
      <dgm:t>
        <a:bodyPr/>
        <a:lstStyle/>
        <a:p>
          <a:r>
            <a:rPr lang="en-US" sz="2100" b="1" dirty="0">
              <a:solidFill>
                <a:schemeClr val="bg1"/>
              </a:solidFill>
            </a:rPr>
            <a:t>Spelling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307380"/>
        </a:solidFill>
      </dgm:spPr>
      <dgm:t>
        <a:bodyPr/>
        <a:lstStyle/>
        <a:p>
          <a:r>
            <a:rPr lang="en-US" sz="2100" b="1" dirty="0">
              <a:solidFill>
                <a:schemeClr val="bg1"/>
              </a:solidFill>
            </a:rPr>
            <a:t>Word meanings 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100" b="1" dirty="0">
              <a:solidFill>
                <a:schemeClr val="bg1"/>
              </a:solidFill>
            </a:rPr>
            <a:t>Connect words</a:t>
          </a:r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3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3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3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3" custScaleX="102157" custLinFactNeighborX="-267"/>
      <dgm:spPr/>
    </dgm:pt>
    <dgm:pt modelId="{8D0A1509-B400-40A5-9D82-B600C2FE9C6C}" type="pres">
      <dgm:prSet presAssocID="{E4B99B10-799B-4DB7-BF8D-D0ACDEAF0318}" presName="arrowWedge2" presStyleLbl="fgSibTrans2D1" presStyleIdx="1" presStyleCnt="3" custScaleX="102187"/>
      <dgm:spPr/>
    </dgm:pt>
    <dgm:pt modelId="{BF5000EA-954B-4F3A-8D38-1C2FE9F68299}" type="pres">
      <dgm:prSet presAssocID="{212E4F91-5042-44B7-B4DF-DC159C00B603}" presName="arrowWedge3" presStyleLbl="fgSibTrans2D1" presStyleIdx="2" presStyleCnt="3" custScaleY="102754" custLinFactNeighborX="0" custLinFactNeighborY="534"/>
      <dgm:spPr/>
    </dgm:pt>
  </dgm:ptLst>
  <dgm:cxnLst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A3320281-4FF2-470F-99AB-D67AF0DE4695}" type="presOf" srcId="{C26F4B0E-5912-4F77-858E-F38610510B0A}" destId="{1510041D-239D-4B49-B529-ADABCFC9ADEC}" srcOrd="1" destOrd="0" presId="urn:microsoft.com/office/officeart/2005/8/layout/cycle8"/>
    <dgm:cxn modelId="{0BFDA99D-3449-4AFA-8770-780E17A4FC59}" type="presOf" srcId="{C00B1743-6C4D-4DF8-94F3-C57F29832CAC}" destId="{08C352BF-4807-4D8B-9E0D-4F8BF1752115}" srcOrd="0" destOrd="0" presId="urn:microsoft.com/office/officeart/2005/8/layout/cycle8"/>
    <dgm:cxn modelId="{57B043A8-4DFE-4254-B6A0-A7101E0E296F}" type="presOf" srcId="{E92114E3-DED3-47B1-8A26-3DFEDA7F8025}" destId="{D7C2CC29-D48F-49E4-9E97-07C6B88857C9}" srcOrd="0" destOrd="0" presId="urn:microsoft.com/office/officeart/2005/8/layout/cycle8"/>
    <dgm:cxn modelId="{CB4103D7-91D6-4DE8-A103-909B92EC4F1B}" type="presOf" srcId="{C00B1743-6C4D-4DF8-94F3-C57F29832CAC}" destId="{28161AD4-B2E1-4873-BAF6-0749C9E24A58}" srcOrd="1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B011F2DA-840E-4983-B0FE-55DBB1EE7E8C}" type="presOf" srcId="{FBDDF7EB-D423-4B03-89E4-3D0DA539460D}" destId="{0A235470-DEB1-45E4-B748-26816C13DAB5}" srcOrd="0" destOrd="0" presId="urn:microsoft.com/office/officeart/2005/8/layout/cycle8"/>
    <dgm:cxn modelId="{D8190FE0-F705-44EC-836A-BED3156C568D}" type="presOf" srcId="{FBDDF7EB-D423-4B03-89E4-3D0DA539460D}" destId="{A7A63C5E-38E6-4BD2-BB18-A7F728032DD8}" srcOrd="1" destOrd="0" presId="urn:microsoft.com/office/officeart/2005/8/layout/cycle8"/>
    <dgm:cxn modelId="{4691FAE3-EC43-4933-B787-AAE1AEA88207}" type="presOf" srcId="{C26F4B0E-5912-4F77-858E-F38610510B0A}" destId="{43DC7AB2-D976-4747-898C-93B5896C7476}" srcOrd="0" destOrd="0" presId="urn:microsoft.com/office/officeart/2005/8/layout/cycle8"/>
    <dgm:cxn modelId="{E58722E7-F919-41F4-B695-48DFCB385547}" type="presParOf" srcId="{D7C2CC29-D48F-49E4-9E97-07C6B88857C9}" destId="{0A235470-DEB1-45E4-B748-26816C13DAB5}" srcOrd="0" destOrd="0" presId="urn:microsoft.com/office/officeart/2005/8/layout/cycle8"/>
    <dgm:cxn modelId="{0266689D-148E-499D-B1AE-68F3D05FBACA}" type="presParOf" srcId="{D7C2CC29-D48F-49E4-9E97-07C6B88857C9}" destId="{4F5DC33C-8D0F-4162-AA37-2479F4335F18}" srcOrd="1" destOrd="0" presId="urn:microsoft.com/office/officeart/2005/8/layout/cycle8"/>
    <dgm:cxn modelId="{62735F3A-7CB5-48C7-B5F8-0B5297F83EAD}" type="presParOf" srcId="{D7C2CC29-D48F-49E4-9E97-07C6B88857C9}" destId="{71FC03A3-492D-4286-9AA4-F170E6470294}" srcOrd="2" destOrd="0" presId="urn:microsoft.com/office/officeart/2005/8/layout/cycle8"/>
    <dgm:cxn modelId="{3A613552-70D4-401C-A670-699AC655BDF2}" type="presParOf" srcId="{D7C2CC29-D48F-49E4-9E97-07C6B88857C9}" destId="{A7A63C5E-38E6-4BD2-BB18-A7F728032DD8}" srcOrd="3" destOrd="0" presId="urn:microsoft.com/office/officeart/2005/8/layout/cycle8"/>
    <dgm:cxn modelId="{B5335B55-8D12-4002-B2C0-D591897E1247}" type="presParOf" srcId="{D7C2CC29-D48F-49E4-9E97-07C6B88857C9}" destId="{43DC7AB2-D976-4747-898C-93B5896C7476}" srcOrd="4" destOrd="0" presId="urn:microsoft.com/office/officeart/2005/8/layout/cycle8"/>
    <dgm:cxn modelId="{91BB0666-E588-4FB6-B486-B8210DEF3745}" type="presParOf" srcId="{D7C2CC29-D48F-49E4-9E97-07C6B88857C9}" destId="{8F66BF88-5149-482F-8492-AB65FBB69AC6}" srcOrd="5" destOrd="0" presId="urn:microsoft.com/office/officeart/2005/8/layout/cycle8"/>
    <dgm:cxn modelId="{74AA9FFB-7A12-48B8-A408-622EE379A534}" type="presParOf" srcId="{D7C2CC29-D48F-49E4-9E97-07C6B88857C9}" destId="{F847BC0B-B623-4152-8A1D-CA5CB1FD672A}" srcOrd="6" destOrd="0" presId="urn:microsoft.com/office/officeart/2005/8/layout/cycle8"/>
    <dgm:cxn modelId="{B319F15F-0FFE-43D8-8427-79386E88FAD9}" type="presParOf" srcId="{D7C2CC29-D48F-49E4-9E97-07C6B88857C9}" destId="{1510041D-239D-4B49-B529-ADABCFC9ADEC}" srcOrd="7" destOrd="0" presId="urn:microsoft.com/office/officeart/2005/8/layout/cycle8"/>
    <dgm:cxn modelId="{9A0FEA04-7ABA-453D-82CA-1F093F02FEE9}" type="presParOf" srcId="{D7C2CC29-D48F-49E4-9E97-07C6B88857C9}" destId="{08C352BF-4807-4D8B-9E0D-4F8BF1752115}" srcOrd="8" destOrd="0" presId="urn:microsoft.com/office/officeart/2005/8/layout/cycle8"/>
    <dgm:cxn modelId="{3AE89AF6-6890-40C6-AC79-E3EBF3A94C7B}" type="presParOf" srcId="{D7C2CC29-D48F-49E4-9E97-07C6B88857C9}" destId="{26D8534E-AC6E-4937-90E4-D882B4E55930}" srcOrd="9" destOrd="0" presId="urn:microsoft.com/office/officeart/2005/8/layout/cycle8"/>
    <dgm:cxn modelId="{33DF1F05-075E-4777-B4E7-5266D7B7301A}" type="presParOf" srcId="{D7C2CC29-D48F-49E4-9E97-07C6B88857C9}" destId="{07133ABF-E724-4BEE-82D5-0B45F85D27C0}" srcOrd="10" destOrd="0" presId="urn:microsoft.com/office/officeart/2005/8/layout/cycle8"/>
    <dgm:cxn modelId="{1919F6C2-CCCE-4774-9700-0E26E79FA351}" type="presParOf" srcId="{D7C2CC29-D48F-49E4-9E97-07C6B88857C9}" destId="{28161AD4-B2E1-4873-BAF6-0749C9E24A58}" srcOrd="11" destOrd="0" presId="urn:microsoft.com/office/officeart/2005/8/layout/cycle8"/>
    <dgm:cxn modelId="{717E3629-92C7-46A8-931C-798B55E2F16B}" type="presParOf" srcId="{D7C2CC29-D48F-49E4-9E97-07C6B88857C9}" destId="{388AE51A-D7D7-4DEA-AAB6-900962536CF8}" srcOrd="12" destOrd="0" presId="urn:microsoft.com/office/officeart/2005/8/layout/cycle8"/>
    <dgm:cxn modelId="{FD8ACE10-186F-4107-8B6E-76D265282178}" type="presParOf" srcId="{D7C2CC29-D48F-49E4-9E97-07C6B88857C9}" destId="{8D0A1509-B400-40A5-9D82-B600C2FE9C6C}" srcOrd="13" destOrd="0" presId="urn:microsoft.com/office/officeart/2005/8/layout/cycle8"/>
    <dgm:cxn modelId="{35CD4C17-574A-45CA-9523-AB4A09403197}" type="presParOf" srcId="{D7C2CC29-D48F-49E4-9E97-07C6B88857C9}" destId="{BF5000EA-954B-4F3A-8D38-1C2FE9F6829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2028619" y="287533"/>
          <a:ext cx="3715818" cy="3715818"/>
        </a:xfrm>
        <a:prstGeom prst="pie">
          <a:avLst>
            <a:gd name="adj1" fmla="val 16200000"/>
            <a:gd name="adj2" fmla="val 1800000"/>
          </a:avLst>
        </a:prstGeom>
        <a:solidFill>
          <a:srgbClr val="61A3A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bg1"/>
              </a:solidFill>
            </a:rPr>
            <a:t>Spelling</a:t>
          </a:r>
        </a:p>
      </dsp:txBody>
      <dsp:txXfrm>
        <a:off x="3986943" y="1074933"/>
        <a:ext cx="1327077" cy="1105898"/>
      </dsp:txXfrm>
    </dsp:sp>
    <dsp:sp modelId="{43DC7AB2-D976-4747-898C-93B5896C7476}">
      <dsp:nvSpPr>
        <dsp:cNvPr id="0" name=""/>
        <dsp:cNvSpPr/>
      </dsp:nvSpPr>
      <dsp:spPr>
        <a:xfrm>
          <a:off x="1952090" y="420241"/>
          <a:ext cx="3715818" cy="3715818"/>
        </a:xfrm>
        <a:prstGeom prst="pie">
          <a:avLst>
            <a:gd name="adj1" fmla="val 1800000"/>
            <a:gd name="adj2" fmla="val 9000000"/>
          </a:avLst>
        </a:prstGeom>
        <a:solidFill>
          <a:srgbClr val="30738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bg1"/>
              </a:solidFill>
            </a:rPr>
            <a:t>Word meanings </a:t>
          </a:r>
        </a:p>
      </dsp:txBody>
      <dsp:txXfrm>
        <a:off x="2836809" y="2831099"/>
        <a:ext cx="1990616" cy="973190"/>
      </dsp:txXfrm>
    </dsp:sp>
    <dsp:sp modelId="{08C352BF-4807-4D8B-9E0D-4F8BF1752115}">
      <dsp:nvSpPr>
        <dsp:cNvPr id="0" name=""/>
        <dsp:cNvSpPr/>
      </dsp:nvSpPr>
      <dsp:spPr>
        <a:xfrm>
          <a:off x="1875562" y="287533"/>
          <a:ext cx="3715818" cy="3715818"/>
        </a:xfrm>
        <a:prstGeom prst="pie">
          <a:avLst>
            <a:gd name="adj1" fmla="val 9000000"/>
            <a:gd name="adj2" fmla="val 16200000"/>
          </a:avLst>
        </a:prstGeom>
        <a:solidFill>
          <a:srgbClr val="62798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bg1"/>
              </a:solidFill>
            </a:rPr>
            <a:t>Connect words</a:t>
          </a:r>
        </a:p>
      </dsp:txBody>
      <dsp:txXfrm>
        <a:off x="2305978" y="1074933"/>
        <a:ext cx="1327077" cy="1105898"/>
      </dsp:txXfrm>
    </dsp:sp>
    <dsp:sp modelId="{388AE51A-D7D7-4DEA-AAB6-900962536CF8}">
      <dsp:nvSpPr>
        <dsp:cNvPr id="0" name=""/>
        <dsp:cNvSpPr/>
      </dsp:nvSpPr>
      <dsp:spPr>
        <a:xfrm>
          <a:off x="1742712" y="57506"/>
          <a:ext cx="4265945" cy="417587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676400" y="189979"/>
          <a:ext cx="4267198" cy="417587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645229" y="22304"/>
          <a:ext cx="4175871" cy="429087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5F238-7005-4E45-B4F7-89D5AB77B39E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1F174-844D-084F-B71F-EE5760060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1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14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2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983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63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4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2276B-DEA3-5A42-A3B7-C937CDA917F4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55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Word Parts for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Unfamiliar Words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1087244" y="1649115"/>
            <a:ext cx="6969512" cy="3128158"/>
            <a:chOff x="1087242" y="1778379"/>
            <a:chExt cx="6969512" cy="3128158"/>
          </a:xfrm>
        </p:grpSpPr>
        <p:sp>
          <p:nvSpPr>
            <p:cNvPr id="11" name="Rounded Rectangle 10"/>
            <p:cNvSpPr/>
            <p:nvPr/>
          </p:nvSpPr>
          <p:spPr>
            <a:xfrm>
              <a:off x="1087242" y="1778379"/>
              <a:ext cx="6969512" cy="3128158"/>
            </a:xfrm>
            <a:prstGeom prst="roundRect">
              <a:avLst>
                <a:gd name="adj" fmla="val 11024"/>
              </a:avLst>
            </a:prstGeom>
            <a:solidFill>
              <a:srgbClr val="60919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445062" y="3141032"/>
              <a:ext cx="2974833" cy="125002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61210" y="3141032"/>
              <a:ext cx="2974833" cy="125002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501532" y="3493490"/>
              <a:ext cx="2761687" cy="510778"/>
              <a:chOff x="1578692" y="4862978"/>
              <a:chExt cx="2761687" cy="51077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955020" y="4920298"/>
                <a:ext cx="780585" cy="424211"/>
              </a:xfrm>
              <a:prstGeom prst="roundRect">
                <a:avLst/>
              </a:prstGeom>
              <a:solidFill>
                <a:srgbClr val="355F6B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578692" y="4862978"/>
                <a:ext cx="2761687" cy="510778"/>
              </a:xfrm>
              <a:prstGeom prst="round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 i c t </a:t>
                </a:r>
                <a:r>
                  <a:rPr lang="en-US" sz="2400" dirty="0">
                    <a:solidFill>
                      <a:srgbClr val="355F6B"/>
                    </a:solidFill>
                  </a:rPr>
                  <a:t>i o n a r y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68338" y="2138689"/>
              <a:ext cx="4007321" cy="584775"/>
            </a:xfrm>
            <a:prstGeom prst="rect">
              <a:avLst/>
            </a:prstGeom>
            <a:solidFill>
              <a:srgbClr val="60919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Word Family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4130360" y="3321536"/>
              <a:ext cx="820385" cy="889018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55F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874356" y="3493490"/>
              <a:ext cx="2761687" cy="510778"/>
              <a:chOff x="1519374" y="4834849"/>
              <a:chExt cx="2761687" cy="510778"/>
            </a:xfrm>
          </p:grpSpPr>
          <p:sp>
            <p:nvSpPr>
              <p:cNvPr id="24" name="Rectangle 8"/>
              <p:cNvSpPr/>
              <p:nvPr/>
            </p:nvSpPr>
            <p:spPr>
              <a:xfrm>
                <a:off x="3102485" y="4895299"/>
                <a:ext cx="780585" cy="424211"/>
              </a:xfrm>
              <a:prstGeom prst="roundRect">
                <a:avLst/>
              </a:prstGeom>
              <a:solidFill>
                <a:srgbClr val="355F6B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519374" y="4834849"/>
                <a:ext cx="2761687" cy="510778"/>
              </a:xfrm>
              <a:prstGeom prst="round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spc="600" dirty="0">
                    <a:solidFill>
                      <a:srgbClr val="355F6B"/>
                    </a:solidFill>
                  </a:rPr>
                  <a:t>contra</a:t>
                </a:r>
                <a:r>
                  <a:rPr lang="en-US" sz="2400" spc="600" dirty="0">
                    <a:solidFill>
                      <a:schemeClr val="bg1"/>
                    </a:solidFill>
                  </a:rPr>
                  <a:t>dict</a:t>
                </a:r>
                <a:endParaRPr lang="en-US" sz="2400" spc="600" dirty="0">
                  <a:solidFill>
                    <a:srgbClr val="355F6B"/>
                  </a:solidFill>
                </a:endParaRPr>
              </a:p>
            </p:txBody>
          </p:sp>
        </p:grpSp>
      </p:grpSp>
      <p:sp>
        <p:nvSpPr>
          <p:cNvPr id="3" name="Left-Right Arrow 2"/>
          <p:cNvSpPr/>
          <p:nvPr/>
        </p:nvSpPr>
        <p:spPr>
          <a:xfrm>
            <a:off x="4275129" y="3467089"/>
            <a:ext cx="530850" cy="333123"/>
          </a:xfrm>
          <a:prstGeom prst="leftRightArrow">
            <a:avLst>
              <a:gd name="adj1" fmla="val 43305"/>
              <a:gd name="adj2" fmla="val 50000"/>
            </a:avLst>
          </a:prstGeom>
          <a:solidFill>
            <a:srgbClr val="355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7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Families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70136379"/>
              </p:ext>
            </p:extLst>
          </p:nvPr>
        </p:nvGraphicFramePr>
        <p:xfrm>
          <a:off x="838200" y="1199909"/>
          <a:ext cx="7620000" cy="4423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35408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88099" y="2999095"/>
            <a:ext cx="7967796" cy="1665058"/>
            <a:chOff x="949098" y="3033117"/>
            <a:chExt cx="7967796" cy="1665058"/>
          </a:xfrm>
        </p:grpSpPr>
        <p:grpSp>
          <p:nvGrpSpPr>
            <p:cNvPr id="24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256398" y="1834123"/>
                <a:ext cx="1872426" cy="62999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root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256398" y="1834122"/>
                <a:ext cx="1872426" cy="62999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prefix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149291" y="1837473"/>
                <a:ext cx="2080340" cy="63184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new word</a:t>
                </a:r>
                <a:endParaRPr lang="en-US" sz="24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7" name="Oval 36"/>
            <p:cNvSpPr/>
            <p:nvPr/>
          </p:nvSpPr>
          <p:spPr>
            <a:xfrm>
              <a:off x="2959323" y="3455615"/>
              <a:ext cx="825534" cy="825253"/>
            </a:xfrm>
            <a:prstGeom prst="ellipse">
              <a:avLst/>
            </a:prstGeom>
            <a:solidFill>
              <a:srgbClr val="61A3A9"/>
            </a:solidFill>
            <a:ln w="76200">
              <a:solidFill>
                <a:srgbClr val="355F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517990" y="3455615"/>
              <a:ext cx="825534" cy="825253"/>
            </a:xfrm>
            <a:prstGeom prst="ellipse">
              <a:avLst/>
            </a:prstGeom>
            <a:solidFill>
              <a:srgbClr val="61A3A9"/>
            </a:solidFill>
            <a:ln w="76200">
              <a:solidFill>
                <a:srgbClr val="355F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14271" y="3387911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+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694416" y="337854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2DCDB"/>
                  </a:solidFill>
                </a:rPr>
                <a:t>=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word parts added to the </a:t>
            </a:r>
            <a:r>
              <a:rPr lang="en-US" sz="2400" b="1" dirty="0">
                <a:solidFill>
                  <a:schemeClr val="bg1"/>
                </a:solidFill>
              </a:rPr>
              <a:t>beginning</a:t>
            </a:r>
            <a:r>
              <a:rPr lang="en-US" sz="2400" dirty="0">
                <a:solidFill>
                  <a:schemeClr val="bg1"/>
                </a:solidFill>
              </a:rPr>
              <a:t> of a root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19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word parts added to the </a:t>
            </a:r>
            <a:r>
              <a:rPr lang="en-US" sz="2400" b="1" dirty="0">
                <a:solidFill>
                  <a:schemeClr val="bg1"/>
                </a:solidFill>
              </a:rPr>
              <a:t>beginning </a:t>
            </a:r>
            <a:r>
              <a:rPr lang="en-US" sz="2400" dirty="0">
                <a:solidFill>
                  <a:schemeClr val="bg1"/>
                </a:solidFill>
              </a:rPr>
              <a:t>of a root</a:t>
            </a:r>
          </a:p>
          <a:p>
            <a:pPr algn="ctr"/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519988" y="2674626"/>
            <a:ext cx="8104025" cy="2266176"/>
            <a:chOff x="2096962" y="2813228"/>
            <a:chExt cx="4950072" cy="2266176"/>
          </a:xfrm>
        </p:grpSpPr>
        <p:sp>
          <p:nvSpPr>
            <p:cNvPr id="34" name="Up Arrow 33"/>
            <p:cNvSpPr/>
            <p:nvPr/>
          </p:nvSpPr>
          <p:spPr>
            <a:xfrm>
              <a:off x="5522160" y="282852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89422" y="3567464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55F6B"/>
                  </a:solidFill>
                </a:rPr>
                <a:t>amount, time, or position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83150" y="4068594"/>
              <a:ext cx="22136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55F6B"/>
                  </a:solidFill>
                </a:rPr>
                <a:t>positive or negative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88099" y="2358085"/>
            <a:ext cx="7967796" cy="1665058"/>
            <a:chOff x="949098" y="3033117"/>
            <a:chExt cx="7967796" cy="1665058"/>
          </a:xfrm>
        </p:grpSpPr>
        <p:grpSp>
          <p:nvGrpSpPr>
            <p:cNvPr id="24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256398" y="1564345"/>
                <a:ext cx="1872426" cy="1169551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view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to see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256398" y="1564345"/>
                <a:ext cx="1872426" cy="116955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pre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before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149291" y="1553229"/>
                <a:ext cx="2080340" cy="120032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preview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to see before</a:t>
                </a:r>
              </a:p>
            </p:txBody>
          </p:sp>
        </p:grpSp>
        <p:sp>
          <p:nvSpPr>
            <p:cNvPr id="37" name="Oval 36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rgbClr val="61A3A9"/>
            </a:solidFill>
            <a:ln w="76200">
              <a:solidFill>
                <a:srgbClr val="355F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517990" y="3455615"/>
              <a:ext cx="825534" cy="825253"/>
            </a:xfrm>
            <a:prstGeom prst="ellipse">
              <a:avLst/>
            </a:prstGeom>
            <a:solidFill>
              <a:srgbClr val="61A3A9"/>
            </a:solidFill>
            <a:ln w="76200">
              <a:solidFill>
                <a:srgbClr val="355F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+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2DCDB"/>
                  </a:solidFill>
                </a:rPr>
                <a:t>=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412431" y="1664830"/>
            <a:ext cx="6319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added to the beginning of a root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401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790264"/>
              </p:ext>
            </p:extLst>
          </p:nvPr>
        </p:nvGraphicFramePr>
        <p:xfrm>
          <a:off x="1926445" y="1592395"/>
          <a:ext cx="5291110" cy="3383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4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Prefix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Meaning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bi-</a:t>
                      </a:r>
                    </a:p>
                  </a:txBody>
                  <a:tcPr marL="68580" marR="68580" marT="0" marB="0" anchor="ctr">
                    <a:solidFill>
                      <a:srgbClr val="61A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two</a:t>
                      </a:r>
                    </a:p>
                  </a:txBody>
                  <a:tcPr marL="68580" marR="68580" marT="0" marB="0" anchor="ctr">
                    <a:solidFill>
                      <a:srgbClr val="61A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co-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with, together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mis-</a:t>
                      </a:r>
                    </a:p>
                  </a:txBody>
                  <a:tcPr marL="68580" marR="68580" marT="0" marB="0" anchor="ctr">
                    <a:solidFill>
                      <a:srgbClr val="61A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wrong, bad</a:t>
                      </a:r>
                    </a:p>
                  </a:txBody>
                  <a:tcPr marL="68580" marR="68580" marT="0" marB="0" anchor="ctr">
                    <a:solidFill>
                      <a:srgbClr val="61A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post-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after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re-</a:t>
                      </a:r>
                    </a:p>
                  </a:txBody>
                  <a:tcPr marL="68580" marR="68580" marT="0" marB="0" anchor="ctr">
                    <a:solidFill>
                      <a:srgbClr val="61A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again</a:t>
                      </a:r>
                    </a:p>
                  </a:txBody>
                  <a:tcPr marL="68580" marR="68580" marT="0" marB="0" anchor="ctr">
                    <a:solidFill>
                      <a:srgbClr val="61A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added </a:t>
              </a:r>
              <a:r>
                <a:rPr lang="en-US" sz="2400" b="1" dirty="0">
                  <a:solidFill>
                    <a:schemeClr val="bg1"/>
                  </a:solidFill>
                </a:rPr>
                <a:t>after </a:t>
              </a:r>
              <a:r>
                <a:rPr lang="en-US" sz="2400" dirty="0">
                  <a:solidFill>
                    <a:schemeClr val="bg1"/>
                  </a:solidFill>
                </a:rPr>
                <a:t>the root of a word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88101" y="2967772"/>
            <a:ext cx="7967797" cy="1665058"/>
            <a:chOff x="949098" y="3033117"/>
            <a:chExt cx="7967797" cy="1665058"/>
          </a:xfrm>
        </p:grpSpPr>
        <p:grpSp>
          <p:nvGrpSpPr>
            <p:cNvPr id="17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788136"/>
                <a:ext cx="1872426" cy="629995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suffix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19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679574" y="1803491"/>
                <a:ext cx="1019772" cy="629995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root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997710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447062" y="1796478"/>
                <a:ext cx="1484798" cy="631840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new word</a:t>
                </a:r>
                <a:endParaRPr lang="en-US" sz="24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55F6B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55F6B"/>
                  </a:solidFill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added </a:t>
              </a:r>
              <a:r>
                <a:rPr lang="en-US" sz="2400" b="1" dirty="0">
                  <a:solidFill>
                    <a:schemeClr val="bg1"/>
                  </a:solidFill>
                </a:rPr>
                <a:t>after </a:t>
              </a:r>
              <a:r>
                <a:rPr lang="en-US" sz="2400" dirty="0">
                  <a:solidFill>
                    <a:schemeClr val="bg1"/>
                  </a:solidFill>
                </a:rPr>
                <a:t>the root of a word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88101" y="2967772"/>
            <a:ext cx="7967796" cy="1665058"/>
            <a:chOff x="949098" y="3033117"/>
            <a:chExt cx="7967796" cy="1665058"/>
          </a:xfrm>
        </p:grpSpPr>
        <p:grpSp>
          <p:nvGrpSpPr>
            <p:cNvPr id="17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564345"/>
                <a:ext cx="1872426" cy="116955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less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without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19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04883" y="1603627"/>
                <a:ext cx="1872426" cy="574183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friend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149291" y="1566685"/>
                <a:ext cx="2080340" cy="1173418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friendless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without friends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55F6B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55F6B"/>
                  </a:solidFill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0901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804746"/>
              </p:ext>
            </p:extLst>
          </p:nvPr>
        </p:nvGraphicFramePr>
        <p:xfrm>
          <a:off x="1435790" y="1634397"/>
          <a:ext cx="6414667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Suffix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Meaning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-able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able, can do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-ful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full of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-fy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make, become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-ize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cause, become, make like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-ly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like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Parts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03352" y="1641430"/>
            <a:ext cx="7635567" cy="3252375"/>
            <a:chOff x="759133" y="1821205"/>
            <a:chExt cx="8473104" cy="3298995"/>
          </a:xfrm>
          <a:solidFill>
            <a:srgbClr val="61A3A9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Roots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2669404"/>
              <a:ext cx="3723870" cy="14048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Better Understanding of Unfamiliar Words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799804" y="2793557"/>
            <a:ext cx="3367103" cy="948119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Prefixes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9804" y="3945687"/>
            <a:ext cx="3367103" cy="948119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Suffixes</a:t>
            </a:r>
          </a:p>
        </p:txBody>
      </p:sp>
      <p:sp>
        <p:nvSpPr>
          <p:cNvPr id="6" name="Oval 5"/>
          <p:cNvSpPr/>
          <p:nvPr/>
        </p:nvSpPr>
        <p:spPr>
          <a:xfrm>
            <a:off x="3916743" y="2905867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916742" y="1749851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902921" y="4041559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20852" y="4193096"/>
            <a:ext cx="3812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020852" y="3015398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011636" y="1862691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10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Parts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99804" y="1641431"/>
            <a:ext cx="7585913" cy="948119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Roots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99804" y="2793557"/>
            <a:ext cx="7585913" cy="948119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Prefixes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9804" y="3945687"/>
            <a:ext cx="7585913" cy="948119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Suffixes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806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55841" y="2746587"/>
            <a:ext cx="7662139" cy="1085185"/>
            <a:chOff x="673321" y="2784980"/>
            <a:chExt cx="7662139" cy="1085185"/>
          </a:xfrm>
        </p:grpSpPr>
        <p:sp>
          <p:nvSpPr>
            <p:cNvPr id="14" name="Rectangle 13"/>
            <p:cNvSpPr/>
            <p:nvPr/>
          </p:nvSpPr>
          <p:spPr>
            <a:xfrm>
              <a:off x="673321" y="2862286"/>
              <a:ext cx="452830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9" name="Right Arrow 18"/>
            <p:cNvSpPr/>
            <p:nvPr/>
          </p:nvSpPr>
          <p:spPr>
            <a:xfrm flipH="1">
              <a:off x="5334530" y="2784980"/>
              <a:ext cx="3000930" cy="1085185"/>
            </a:xfrm>
            <a:prstGeom prst="rightArrow">
              <a:avLst>
                <a:gd name="adj1" fmla="val 72607"/>
                <a:gd name="adj2" fmla="val 50000"/>
              </a:avLst>
            </a:prstGeom>
            <a:solidFill>
              <a:srgbClr val="609197"/>
            </a:solidFill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1306" y="3082724"/>
              <a:ext cx="22613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FFFF"/>
                  </a:solidFill>
                </a:rPr>
                <a:t>Root Word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07818" y="3124629"/>
              <a:ext cx="17115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</a:rPr>
                <a:t>can stand alone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35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755841" y="2746587"/>
            <a:ext cx="7662139" cy="1085185"/>
            <a:chOff x="755841" y="2746587"/>
            <a:chExt cx="7662139" cy="1085185"/>
          </a:xfrm>
        </p:grpSpPr>
        <p:grpSp>
          <p:nvGrpSpPr>
            <p:cNvPr id="6" name="Group 5"/>
            <p:cNvGrpSpPr/>
            <p:nvPr/>
          </p:nvGrpSpPr>
          <p:grpSpPr>
            <a:xfrm>
              <a:off x="755841" y="2746587"/>
              <a:ext cx="7662139" cy="1085185"/>
              <a:chOff x="673321" y="2784980"/>
              <a:chExt cx="7662139" cy="1085185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673321" y="2862286"/>
                <a:ext cx="4528307" cy="924797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9" name="Right Arrow 18"/>
              <p:cNvSpPr/>
              <p:nvPr/>
            </p:nvSpPr>
            <p:spPr>
              <a:xfrm flipH="1">
                <a:off x="5334530" y="2784980"/>
                <a:ext cx="3000930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solidFill>
                <a:srgbClr val="609197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81306" y="3082724"/>
                <a:ext cx="2261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Root Word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207818" y="3124629"/>
                <a:ext cx="17115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can stand alone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33128" y="2998511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60919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FF"/>
                  </a:solidFill>
                </a:rPr>
                <a:t>lovely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0432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755841" y="2746587"/>
            <a:ext cx="7662140" cy="2484473"/>
            <a:chOff x="755841" y="2746587"/>
            <a:chExt cx="7662140" cy="2484473"/>
          </a:xfrm>
        </p:grpSpPr>
        <p:grpSp>
          <p:nvGrpSpPr>
            <p:cNvPr id="6" name="Group 5"/>
            <p:cNvGrpSpPr/>
            <p:nvPr/>
          </p:nvGrpSpPr>
          <p:grpSpPr>
            <a:xfrm>
              <a:off x="755841" y="2746587"/>
              <a:ext cx="7662140" cy="2484473"/>
              <a:chOff x="673321" y="2784980"/>
              <a:chExt cx="7662140" cy="248447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673321" y="2862286"/>
                <a:ext cx="4528307" cy="924797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73321" y="4274739"/>
                <a:ext cx="4528307" cy="924797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Arrow 18"/>
              <p:cNvSpPr/>
              <p:nvPr/>
            </p:nvSpPr>
            <p:spPr>
              <a:xfrm flipH="1">
                <a:off x="5334530" y="2784980"/>
                <a:ext cx="3000930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solidFill>
                <a:srgbClr val="609197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flipH="1">
                <a:off x="5363067" y="4184268"/>
                <a:ext cx="2972394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solidFill>
                <a:srgbClr val="609197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81306" y="3082724"/>
                <a:ext cx="2261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Root Word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207818" y="3124629"/>
                <a:ext cx="17115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can stand alone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81306" y="4496027"/>
                <a:ext cx="24772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Combining Root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056073" y="4526037"/>
                <a:ext cx="22013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must be combined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33128" y="2998511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60919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FF"/>
                  </a:solidFill>
                </a:rPr>
                <a:t>lovely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14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755841" y="2746587"/>
            <a:ext cx="7662140" cy="2484473"/>
            <a:chOff x="755841" y="2746587"/>
            <a:chExt cx="7662140" cy="2484473"/>
          </a:xfrm>
        </p:grpSpPr>
        <p:grpSp>
          <p:nvGrpSpPr>
            <p:cNvPr id="6" name="Group 5"/>
            <p:cNvGrpSpPr/>
            <p:nvPr/>
          </p:nvGrpSpPr>
          <p:grpSpPr>
            <a:xfrm>
              <a:off x="755841" y="2746587"/>
              <a:ext cx="7662140" cy="2484473"/>
              <a:chOff x="673321" y="2784980"/>
              <a:chExt cx="7662140" cy="248447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673321" y="2862286"/>
                <a:ext cx="4528307" cy="924797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73321" y="4274739"/>
                <a:ext cx="4528307" cy="924797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Arrow 18"/>
              <p:cNvSpPr/>
              <p:nvPr/>
            </p:nvSpPr>
            <p:spPr>
              <a:xfrm flipH="1">
                <a:off x="5334530" y="2784980"/>
                <a:ext cx="3000930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solidFill>
                <a:srgbClr val="609197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flipH="1">
                <a:off x="5363067" y="4184268"/>
                <a:ext cx="2972394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solidFill>
                <a:srgbClr val="609197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81306" y="3082724"/>
                <a:ext cx="2261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Root Word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207818" y="3124629"/>
                <a:ext cx="17115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can stand alone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81306" y="4496027"/>
                <a:ext cx="24772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Combining Root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056073" y="4526037"/>
                <a:ext cx="22013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must be combined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33128" y="2998511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60919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FF"/>
                  </a:solidFill>
                </a:rPr>
                <a:t>lovely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247127" y="4440962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60919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FF"/>
                  </a:solidFill>
                </a:rPr>
                <a:t>biology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7153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252861"/>
              </p:ext>
            </p:extLst>
          </p:nvPr>
        </p:nvGraphicFramePr>
        <p:xfrm>
          <a:off x="2196791" y="1621401"/>
          <a:ext cx="4895386" cy="3573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0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3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Root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Meaning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7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auto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self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biblio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book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bio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life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dict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to say/speak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graph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to write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1087244" y="1649115"/>
            <a:ext cx="6969512" cy="3128158"/>
            <a:chOff x="1087242" y="1778379"/>
            <a:chExt cx="6969512" cy="3128158"/>
          </a:xfrm>
        </p:grpSpPr>
        <p:sp>
          <p:nvSpPr>
            <p:cNvPr id="11" name="Rounded Rectangle 10"/>
            <p:cNvSpPr/>
            <p:nvPr/>
          </p:nvSpPr>
          <p:spPr>
            <a:xfrm>
              <a:off x="1087242" y="1778379"/>
              <a:ext cx="6969512" cy="3128158"/>
            </a:xfrm>
            <a:prstGeom prst="roundRect">
              <a:avLst>
                <a:gd name="adj" fmla="val 11024"/>
              </a:avLst>
            </a:prstGeom>
            <a:solidFill>
              <a:srgbClr val="60919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445062" y="3141032"/>
              <a:ext cx="2974833" cy="1250026"/>
            </a:xfrm>
            <a:prstGeom prst="roundRect">
              <a:avLst/>
            </a:prstGeom>
            <a:solidFill>
              <a:srgbClr val="355F6B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61210" y="3141032"/>
              <a:ext cx="2974833" cy="1250026"/>
            </a:xfrm>
            <a:prstGeom prst="roundRect">
              <a:avLst/>
            </a:prstGeom>
            <a:solidFill>
              <a:srgbClr val="355F6B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8338" y="2138689"/>
              <a:ext cx="4007321" cy="584775"/>
            </a:xfrm>
            <a:prstGeom prst="rect">
              <a:avLst/>
            </a:prstGeom>
            <a:solidFill>
              <a:srgbClr val="60919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Word Family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4130360" y="3321536"/>
              <a:ext cx="820385" cy="889018"/>
            </a:xfrm>
            <a:prstGeom prst="ellipse">
              <a:avLst/>
            </a:prstGeom>
            <a:solidFill>
              <a:srgbClr val="355F6B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541705" y="3359156"/>
            <a:ext cx="2761687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root  meaning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77717" y="3359156"/>
            <a:ext cx="2761687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root  meaning</a:t>
            </a:r>
          </a:p>
        </p:txBody>
      </p:sp>
      <p:sp>
        <p:nvSpPr>
          <p:cNvPr id="37" name="Left-Right Arrow 36"/>
          <p:cNvSpPr/>
          <p:nvPr/>
        </p:nvSpPr>
        <p:spPr>
          <a:xfrm>
            <a:off x="4275129" y="3467089"/>
            <a:ext cx="530850" cy="333123"/>
          </a:xfrm>
          <a:prstGeom prst="leftRightArrow">
            <a:avLst>
              <a:gd name="adj1" fmla="val 43305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0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335</Words>
  <Application>Microsoft Office PowerPoint</Application>
  <PresentationFormat>On-screen Show (4:3)</PresentationFormat>
  <Paragraphs>149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52</cp:revision>
  <dcterms:created xsi:type="dcterms:W3CDTF">2015-07-14T23:00:21Z</dcterms:created>
  <dcterms:modified xsi:type="dcterms:W3CDTF">2018-05-04T18:41:12Z</dcterms:modified>
</cp:coreProperties>
</file>