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comments/comment7.xml" ContentType="application/vnd.openxmlformats-officedocument.presentationml.comments+xml"/>
  <Override PartName="/ppt/comments/comment8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304" r:id="rId29"/>
    <p:sldId id="278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 Quinn" initials="SQ" lastIdx="9" clrIdx="0">
    <p:extLst>
      <p:ext uri="{19B8F6BF-5375-455C-9EA6-DF929625EA0E}">
        <p15:presenceInfo xmlns:p15="http://schemas.microsoft.com/office/powerpoint/2012/main" userId="S-1-5-21-1482476501-413027322-842925246-2605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E2D2"/>
    <a:srgbClr val="C7D4CB"/>
    <a:srgbClr val="CCA49C"/>
    <a:srgbClr val="F3EDE7"/>
    <a:srgbClr val="314C57"/>
    <a:srgbClr val="627981"/>
    <a:srgbClr val="386546"/>
    <a:srgbClr val="5A7E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120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2-18T10:11:39.279" idx="1">
    <p:pos x="2507" y="2245"/>
    <p:text>I'd start making these a bit smaller like this so that the text is the primary focus of the slide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2-18T10:32:25.514" idx="7">
    <p:pos x="6277" y="1203"/>
    <p:text>This feedback is in the script too, but I think you can stick with one relevant example per slide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2-18T10:16:35.345" idx="3">
    <p:pos x="6192" y="180"/>
    <p:text>Keep maybe two examples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2-18T10:17:47.799" idx="4">
    <p:pos x="2255" y="493"/>
    <p:text>Shrink these a bit; label the clauses in the text bar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2-18T10:38:06.010" idx="8">
    <p:pos x="3960" y="1462"/>
    <p:text>One example (I vote for this one because Ralph is my cat) :)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2-18T10:20:59.751" idx="5">
    <p:pos x="6072" y="2464"/>
    <p:text>This might be a bit too low for the captions. Shrink the clause boxes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2-18T10:42:58.641" idx="9">
    <p:pos x="10" y="10"/>
    <p:text>These three are fine since they showcase each way to combine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2-18T10:27:05.577" idx="6">
    <p:pos x="6072" y="2526"/>
    <p:text>Same as slide 19 - move text up a little</p:text>
    <p:extLst>
      <p:ext uri="{C676402C-5697-4E1C-873F-D02D1690AC5C}">
        <p15:threadingInfo xmlns:p15="http://schemas.microsoft.com/office/powerpoint/2012/main" timeZoneBias="30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361F2-EA40-46D2-9907-10E756597DC8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CE39B-1AE0-48C4-A92B-2CE3121A09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41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361F2-EA40-46D2-9907-10E756597DC8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CE39B-1AE0-48C4-A92B-2CE3121A09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557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361F2-EA40-46D2-9907-10E756597DC8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CE39B-1AE0-48C4-A92B-2CE3121A09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915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999DF-67F9-4B17-A956-0DFCA8913547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0498A-7EB8-497B-A843-BB35444C1A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29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999DF-67F9-4B17-A956-0DFCA8913547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0498A-7EB8-497B-A843-BB35444C1A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8716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999DF-67F9-4B17-A956-0DFCA8913547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0498A-7EB8-497B-A843-BB35444C1A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176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999DF-67F9-4B17-A956-0DFCA8913547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0498A-7EB8-497B-A843-BB35444C1A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342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999DF-67F9-4B17-A956-0DFCA8913547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0498A-7EB8-497B-A843-BB35444C1A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2153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999DF-67F9-4B17-A956-0DFCA8913547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0498A-7EB8-497B-A843-BB35444C1A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1316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999DF-67F9-4B17-A956-0DFCA8913547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0498A-7EB8-497B-A843-BB35444C1A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195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999DF-67F9-4B17-A956-0DFCA8913547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0498A-7EB8-497B-A843-BB35444C1A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253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361F2-EA40-46D2-9907-10E756597DC8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CE39B-1AE0-48C4-A92B-2CE3121A09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3946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999DF-67F9-4B17-A956-0DFCA8913547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0498A-7EB8-497B-A843-BB35444C1A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6599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999DF-67F9-4B17-A956-0DFCA8913547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0498A-7EB8-497B-A843-BB35444C1A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1378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999DF-67F9-4B17-A956-0DFCA8913547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0498A-7EB8-497B-A843-BB35444C1A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996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361F2-EA40-46D2-9907-10E756597DC8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CE39B-1AE0-48C4-A92B-2CE3121A09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015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361F2-EA40-46D2-9907-10E756597DC8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CE39B-1AE0-48C4-A92B-2CE3121A09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55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361F2-EA40-46D2-9907-10E756597DC8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CE39B-1AE0-48C4-A92B-2CE3121A09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818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361F2-EA40-46D2-9907-10E756597DC8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CE39B-1AE0-48C4-A92B-2CE3121A09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201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361F2-EA40-46D2-9907-10E756597DC8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CE39B-1AE0-48C4-A92B-2CE3121A09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690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361F2-EA40-46D2-9907-10E756597DC8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CE39B-1AE0-48C4-A92B-2CE3121A09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384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361F2-EA40-46D2-9907-10E756597DC8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CE39B-1AE0-48C4-A92B-2CE3121A09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090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361F2-EA40-46D2-9907-10E756597DC8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CE39B-1AE0-48C4-A92B-2CE3121A09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170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999DF-67F9-4B17-A956-0DFCA8913547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0498A-7EB8-497B-A843-BB35444C1A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464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comments" Target="../comments/commen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7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8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"/>
            <a:ext cx="12192000" cy="1194955"/>
          </a:xfrm>
          <a:prstGeom prst="rect">
            <a:avLst/>
          </a:prstGeom>
          <a:solidFill>
            <a:srgbClr val="5A7E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2182112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54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Combining Words or Sentences</a:t>
            </a:r>
            <a:endParaRPr lang="en-US" sz="54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071447" y="4068137"/>
            <a:ext cx="593187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53740" y="320479"/>
            <a:ext cx="3565361" cy="553998"/>
          </a:xfrm>
          <a:prstGeom prst="rect">
            <a:avLst/>
          </a:prstGeom>
          <a:solidFill>
            <a:srgbClr val="5A7E83"/>
          </a:solidFill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HAWKES</a:t>
            </a: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 LEARNING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3071447" y="2091430"/>
            <a:ext cx="593187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1987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524001" y="338445"/>
            <a:ext cx="9144001" cy="6332628"/>
            <a:chOff x="-1" y="463132"/>
            <a:chExt cx="9144001" cy="6332628"/>
          </a:xfrm>
        </p:grpSpPr>
        <p:sp>
          <p:nvSpPr>
            <p:cNvPr id="26" name="TextBox 25"/>
            <p:cNvSpPr txBox="1"/>
            <p:nvPr/>
          </p:nvSpPr>
          <p:spPr>
            <a:xfrm>
              <a:off x="-1" y="463132"/>
              <a:ext cx="9144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>
                  <a:solidFill>
                    <a:srgbClr val="323542"/>
                  </a:solidFill>
                  <a:latin typeface="Century Gothic" panose="020B0502020202020204" pitchFamily="34" charset="0"/>
                </a:rPr>
                <a:t>Correlative Conjunctions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477039" y="6241762"/>
              <a:ext cx="366696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>
                  <a:solidFill>
                    <a:schemeClr val="bg1"/>
                  </a:solidFill>
                  <a:latin typeface="Century Gothic" panose="020B0502020202020204" pitchFamily="34" charset="0"/>
                </a:rPr>
                <a:t>HAWKES</a:t>
              </a:r>
              <a:r>
                <a:rPr lang="en-US" sz="2800">
                  <a:solidFill>
                    <a:schemeClr val="bg1"/>
                  </a:solidFill>
                  <a:latin typeface="Century Gothic" panose="020B0502020202020204" pitchFamily="34" charset="0"/>
                </a:rPr>
                <a:t> LEARNING</a:t>
              </a: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357186" y="1262595"/>
              <a:ext cx="8429625" cy="0"/>
            </a:xfrm>
            <a:prstGeom prst="line">
              <a:avLst/>
            </a:prstGeom>
            <a:ln w="12700">
              <a:solidFill>
                <a:srgbClr val="32354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21"/>
          <p:cNvGrpSpPr/>
          <p:nvPr/>
        </p:nvGrpSpPr>
        <p:grpSpPr>
          <a:xfrm>
            <a:off x="3326650" y="1536952"/>
            <a:ext cx="5443662" cy="608874"/>
            <a:chOff x="1906953" y="1849761"/>
            <a:chExt cx="5443662" cy="693935"/>
          </a:xfrm>
          <a:solidFill>
            <a:srgbClr val="F2E2D2"/>
          </a:solidFill>
        </p:grpSpPr>
        <p:sp>
          <p:nvSpPr>
            <p:cNvPr id="23" name="Rectangle 22"/>
            <p:cNvSpPr/>
            <p:nvPr/>
          </p:nvSpPr>
          <p:spPr>
            <a:xfrm>
              <a:off x="1906953" y="1849761"/>
              <a:ext cx="5443662" cy="69393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323542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967835" y="1986221"/>
              <a:ext cx="5274381" cy="52616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323542"/>
                  </a:solidFill>
                </a:rPr>
                <a:t>both/and</a:t>
              </a:r>
            </a:p>
          </p:txBody>
        </p:sp>
      </p:grpSp>
      <p:grpSp>
        <p:nvGrpSpPr>
          <p:cNvPr id="5" name="Group 38"/>
          <p:cNvGrpSpPr/>
          <p:nvPr/>
        </p:nvGrpSpPr>
        <p:grpSpPr>
          <a:xfrm>
            <a:off x="3326650" y="2281873"/>
            <a:ext cx="5443662" cy="608874"/>
            <a:chOff x="1906953" y="1849761"/>
            <a:chExt cx="5443662" cy="693935"/>
          </a:xfrm>
          <a:solidFill>
            <a:srgbClr val="F2E2D2"/>
          </a:solidFill>
        </p:grpSpPr>
        <p:sp>
          <p:nvSpPr>
            <p:cNvPr id="55" name="Rectangle 54"/>
            <p:cNvSpPr/>
            <p:nvPr/>
          </p:nvSpPr>
          <p:spPr>
            <a:xfrm>
              <a:off x="1906953" y="1849761"/>
              <a:ext cx="5443662" cy="69393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323542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967835" y="1986221"/>
              <a:ext cx="5274381" cy="52616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323542"/>
                  </a:solidFill>
                </a:rPr>
                <a:t>either/or</a:t>
              </a:r>
            </a:p>
          </p:txBody>
        </p:sp>
      </p:grpSp>
      <p:grpSp>
        <p:nvGrpSpPr>
          <p:cNvPr id="6" name="Group 56"/>
          <p:cNvGrpSpPr/>
          <p:nvPr/>
        </p:nvGrpSpPr>
        <p:grpSpPr>
          <a:xfrm>
            <a:off x="3326650" y="3032690"/>
            <a:ext cx="5443662" cy="608874"/>
            <a:chOff x="1906953" y="1849761"/>
            <a:chExt cx="5443662" cy="693935"/>
          </a:xfrm>
          <a:solidFill>
            <a:srgbClr val="F2E2D2"/>
          </a:solidFill>
        </p:grpSpPr>
        <p:sp>
          <p:nvSpPr>
            <p:cNvPr id="58" name="Rectangle 57"/>
            <p:cNvSpPr/>
            <p:nvPr/>
          </p:nvSpPr>
          <p:spPr>
            <a:xfrm>
              <a:off x="1906953" y="1849761"/>
              <a:ext cx="5443662" cy="69393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323542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967835" y="1986221"/>
              <a:ext cx="5274381" cy="52616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323542"/>
                  </a:solidFill>
                </a:rPr>
                <a:t>not only/but also</a:t>
              </a:r>
            </a:p>
          </p:txBody>
        </p:sp>
      </p:grpSp>
      <p:grpSp>
        <p:nvGrpSpPr>
          <p:cNvPr id="7" name="Group 59"/>
          <p:cNvGrpSpPr/>
          <p:nvPr/>
        </p:nvGrpSpPr>
        <p:grpSpPr>
          <a:xfrm>
            <a:off x="3326650" y="3765690"/>
            <a:ext cx="5443662" cy="608874"/>
            <a:chOff x="1906953" y="1849761"/>
            <a:chExt cx="5443662" cy="693935"/>
          </a:xfrm>
          <a:solidFill>
            <a:srgbClr val="F2E2D2"/>
          </a:solidFill>
        </p:grpSpPr>
        <p:sp>
          <p:nvSpPr>
            <p:cNvPr id="61" name="Rectangle 60"/>
            <p:cNvSpPr/>
            <p:nvPr/>
          </p:nvSpPr>
          <p:spPr>
            <a:xfrm>
              <a:off x="1906953" y="1849761"/>
              <a:ext cx="5443662" cy="69393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323542"/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967835" y="1986221"/>
              <a:ext cx="5274381" cy="52616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323542"/>
                  </a:solidFill>
                </a:rPr>
                <a:t>neither/nor</a:t>
              </a:r>
            </a:p>
          </p:txBody>
        </p:sp>
      </p:grpSp>
      <p:grpSp>
        <p:nvGrpSpPr>
          <p:cNvPr id="8" name="Group 62"/>
          <p:cNvGrpSpPr/>
          <p:nvPr/>
        </p:nvGrpSpPr>
        <p:grpSpPr>
          <a:xfrm>
            <a:off x="3326650" y="4494297"/>
            <a:ext cx="5443662" cy="608874"/>
            <a:chOff x="1906953" y="1849761"/>
            <a:chExt cx="5443662" cy="693935"/>
          </a:xfrm>
          <a:solidFill>
            <a:srgbClr val="F2E2D2"/>
          </a:solidFill>
        </p:grpSpPr>
        <p:sp>
          <p:nvSpPr>
            <p:cNvPr id="64" name="Rectangle 63"/>
            <p:cNvSpPr/>
            <p:nvPr/>
          </p:nvSpPr>
          <p:spPr>
            <a:xfrm>
              <a:off x="1906953" y="1849761"/>
              <a:ext cx="5443662" cy="69393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323542"/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967835" y="1986221"/>
              <a:ext cx="5274381" cy="52616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323542"/>
                  </a:solidFill>
                </a:rPr>
                <a:t>whether/or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370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524001" y="240122"/>
            <a:ext cx="9144001" cy="6430951"/>
            <a:chOff x="-1" y="364809"/>
            <a:chExt cx="9144001" cy="6430951"/>
          </a:xfrm>
        </p:grpSpPr>
        <p:sp>
          <p:nvSpPr>
            <p:cNvPr id="26" name="TextBox 25"/>
            <p:cNvSpPr txBox="1"/>
            <p:nvPr/>
          </p:nvSpPr>
          <p:spPr>
            <a:xfrm>
              <a:off x="-1" y="364809"/>
              <a:ext cx="9144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>
                  <a:solidFill>
                    <a:srgbClr val="323542"/>
                  </a:solidFill>
                  <a:latin typeface="Century Gothic" panose="020B0502020202020204" pitchFamily="34" charset="0"/>
                </a:rPr>
                <a:t>Correlative Conjunctions</a:t>
              </a:r>
              <a:endParaRPr lang="en-US" sz="3000" strike="sngStrike" dirty="0">
                <a:solidFill>
                  <a:srgbClr val="323542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477039" y="6241762"/>
              <a:ext cx="366696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>
                  <a:solidFill>
                    <a:schemeClr val="bg1"/>
                  </a:solidFill>
                  <a:latin typeface="Century Gothic" panose="020B0502020202020204" pitchFamily="34" charset="0"/>
                </a:rPr>
                <a:t>HAWKES</a:t>
              </a:r>
              <a:r>
                <a:rPr lang="en-US" sz="2800">
                  <a:solidFill>
                    <a:schemeClr val="bg1"/>
                  </a:solidFill>
                  <a:latin typeface="Century Gothic" panose="020B0502020202020204" pitchFamily="34" charset="0"/>
                </a:rPr>
                <a:t> LEARNING</a:t>
              </a:r>
            </a:p>
          </p:txBody>
        </p:sp>
      </p:grpSp>
      <p:cxnSp>
        <p:nvCxnSpPr>
          <p:cNvPr id="55" name="Straight Connector 54"/>
          <p:cNvCxnSpPr/>
          <p:nvPr/>
        </p:nvCxnSpPr>
        <p:spPr>
          <a:xfrm>
            <a:off x="1881188" y="1137908"/>
            <a:ext cx="8429625" cy="0"/>
          </a:xfrm>
          <a:prstGeom prst="line">
            <a:avLst/>
          </a:prstGeom>
          <a:ln w="12700">
            <a:solidFill>
              <a:srgbClr val="3235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7"/>
          <p:cNvGrpSpPr/>
          <p:nvPr/>
        </p:nvGrpSpPr>
        <p:grpSpPr>
          <a:xfrm>
            <a:off x="2066922" y="1580912"/>
            <a:ext cx="8058154" cy="806935"/>
            <a:chOff x="542923" y="1736761"/>
            <a:chExt cx="8058154" cy="806935"/>
          </a:xfrm>
          <a:solidFill>
            <a:srgbClr val="627981"/>
          </a:solidFill>
        </p:grpSpPr>
        <p:sp>
          <p:nvSpPr>
            <p:cNvPr id="9" name="Rectangle 8"/>
            <p:cNvSpPr/>
            <p:nvPr/>
          </p:nvSpPr>
          <p:spPr>
            <a:xfrm>
              <a:off x="542923" y="1736761"/>
              <a:ext cx="8058154" cy="80693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33045" y="1986221"/>
              <a:ext cx="7807571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000" u="sng" dirty="0">
                  <a:solidFill>
                    <a:schemeClr val="bg1"/>
                  </a:solidFill>
                </a:rPr>
                <a:t>Both </a:t>
              </a:r>
              <a:r>
                <a:rPr lang="en-US" sz="2000" dirty="0">
                  <a:solidFill>
                    <a:schemeClr val="bg1"/>
                  </a:solidFill>
                </a:rPr>
                <a:t>sugar </a:t>
              </a:r>
              <a:r>
                <a:rPr lang="en-US" sz="2000" u="sng" dirty="0">
                  <a:solidFill>
                    <a:schemeClr val="bg1"/>
                  </a:solidFill>
                </a:rPr>
                <a:t>and</a:t>
              </a:r>
              <a:r>
                <a:rPr lang="en-US" sz="2000" dirty="0">
                  <a:solidFill>
                    <a:schemeClr val="bg1"/>
                  </a:solidFill>
                </a:rPr>
                <a:t> carbohydrates can be damaging to one’s health.</a:t>
              </a:r>
            </a:p>
          </p:txBody>
        </p:sp>
      </p:grpSp>
      <p:grpSp>
        <p:nvGrpSpPr>
          <p:cNvPr id="5" name="Group 19"/>
          <p:cNvGrpSpPr/>
          <p:nvPr/>
        </p:nvGrpSpPr>
        <p:grpSpPr>
          <a:xfrm>
            <a:off x="2066922" y="2472264"/>
            <a:ext cx="8058154" cy="806935"/>
            <a:chOff x="542923" y="1736761"/>
            <a:chExt cx="8058154" cy="806935"/>
          </a:xfrm>
          <a:solidFill>
            <a:srgbClr val="627981"/>
          </a:solidFill>
        </p:grpSpPr>
        <p:sp>
          <p:nvSpPr>
            <p:cNvPr id="21" name="Rectangle 20"/>
            <p:cNvSpPr/>
            <p:nvPr/>
          </p:nvSpPr>
          <p:spPr>
            <a:xfrm>
              <a:off x="542923" y="1736761"/>
              <a:ext cx="8058154" cy="80693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33045" y="1986221"/>
              <a:ext cx="7807571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You can present </a:t>
              </a:r>
              <a:r>
                <a:rPr lang="en-US" sz="2000" u="sng" dirty="0">
                  <a:solidFill>
                    <a:schemeClr val="bg1"/>
                  </a:solidFill>
                </a:rPr>
                <a:t>either</a:t>
              </a:r>
              <a:r>
                <a:rPr lang="en-US" sz="2000" dirty="0">
                  <a:solidFill>
                    <a:schemeClr val="bg1"/>
                  </a:solidFill>
                </a:rPr>
                <a:t> your driver’s license </a:t>
              </a:r>
              <a:r>
                <a:rPr lang="en-US" sz="2000" u="sng" dirty="0">
                  <a:solidFill>
                    <a:schemeClr val="bg1"/>
                  </a:solidFill>
                </a:rPr>
                <a:t>or</a:t>
              </a:r>
              <a:r>
                <a:rPr lang="en-US" sz="2000" dirty="0">
                  <a:solidFill>
                    <a:schemeClr val="bg1"/>
                  </a:solidFill>
                </a:rPr>
                <a:t> your passport.</a:t>
              </a:r>
            </a:p>
          </p:txBody>
        </p:sp>
      </p:grpSp>
      <p:grpSp>
        <p:nvGrpSpPr>
          <p:cNvPr id="6" name="Group 22"/>
          <p:cNvGrpSpPr/>
          <p:nvPr/>
        </p:nvGrpSpPr>
        <p:grpSpPr>
          <a:xfrm>
            <a:off x="2066922" y="3361170"/>
            <a:ext cx="8058154" cy="806935"/>
            <a:chOff x="542923" y="1736761"/>
            <a:chExt cx="8058154" cy="806935"/>
          </a:xfrm>
          <a:solidFill>
            <a:srgbClr val="627981"/>
          </a:solidFill>
        </p:grpSpPr>
        <p:sp>
          <p:nvSpPr>
            <p:cNvPr id="24" name="Rectangle 23"/>
            <p:cNvSpPr/>
            <p:nvPr/>
          </p:nvSpPr>
          <p:spPr>
            <a:xfrm>
              <a:off x="542923" y="1736761"/>
              <a:ext cx="8058154" cy="80693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33045" y="1986221"/>
              <a:ext cx="7807571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000" strike="sngStrike" dirty="0">
                  <a:solidFill>
                    <a:schemeClr val="bg1"/>
                  </a:solidFill>
                </a:rPr>
                <a:t>She has </a:t>
              </a:r>
              <a:r>
                <a:rPr lang="en-US" sz="2000" u="sng" strike="sngStrike" dirty="0">
                  <a:solidFill>
                    <a:schemeClr val="bg1"/>
                  </a:solidFill>
                </a:rPr>
                <a:t>neither</a:t>
              </a:r>
              <a:r>
                <a:rPr lang="en-US" sz="2000" strike="sngStrike" dirty="0">
                  <a:solidFill>
                    <a:schemeClr val="bg1"/>
                  </a:solidFill>
                </a:rPr>
                <a:t> the patience </a:t>
              </a:r>
              <a:r>
                <a:rPr lang="en-US" sz="2000" u="sng" strike="sngStrike" dirty="0">
                  <a:solidFill>
                    <a:schemeClr val="bg1"/>
                  </a:solidFill>
                </a:rPr>
                <a:t>nor</a:t>
              </a:r>
              <a:r>
                <a:rPr lang="en-US" sz="2000" strike="sngStrike" dirty="0">
                  <a:solidFill>
                    <a:schemeClr val="bg1"/>
                  </a:solidFill>
                </a:rPr>
                <a:t> the temperament to work with children.</a:t>
              </a:r>
            </a:p>
          </p:txBody>
        </p:sp>
      </p:grpSp>
      <p:grpSp>
        <p:nvGrpSpPr>
          <p:cNvPr id="7" name="Group 26"/>
          <p:cNvGrpSpPr/>
          <p:nvPr/>
        </p:nvGrpSpPr>
        <p:grpSpPr>
          <a:xfrm>
            <a:off x="2066922" y="4250116"/>
            <a:ext cx="8058154" cy="806935"/>
            <a:chOff x="542923" y="1736761"/>
            <a:chExt cx="8058154" cy="806935"/>
          </a:xfrm>
          <a:solidFill>
            <a:srgbClr val="627981"/>
          </a:solidFill>
        </p:grpSpPr>
        <p:sp>
          <p:nvSpPr>
            <p:cNvPr id="28" name="Rectangle 27"/>
            <p:cNvSpPr/>
            <p:nvPr/>
          </p:nvSpPr>
          <p:spPr>
            <a:xfrm>
              <a:off x="542923" y="1736761"/>
              <a:ext cx="8058154" cy="80693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33045" y="1986221"/>
              <a:ext cx="7807571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000" strike="sngStrike" dirty="0">
                  <a:solidFill>
                    <a:schemeClr val="bg1"/>
                  </a:solidFill>
                </a:rPr>
                <a:t>Whether you are playing keyboard or guitar, finger placement is essential.</a:t>
              </a:r>
            </a:p>
          </p:txBody>
        </p:sp>
      </p:grpSp>
      <p:pic>
        <p:nvPicPr>
          <p:cNvPr id="20" name="Picture 19" descr="suga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0966" y="1527930"/>
            <a:ext cx="762132" cy="928486"/>
          </a:xfrm>
          <a:prstGeom prst="rect">
            <a:avLst/>
          </a:prstGeom>
        </p:spPr>
      </p:pic>
      <p:pic>
        <p:nvPicPr>
          <p:cNvPr id="23" name="Picture 22" descr="passportop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08515" y="2359742"/>
            <a:ext cx="866293" cy="1007806"/>
          </a:xfrm>
          <a:prstGeom prst="rect">
            <a:avLst/>
          </a:prstGeom>
        </p:spPr>
      </p:pic>
      <p:pic>
        <p:nvPicPr>
          <p:cNvPr id="27" name="Picture 26" descr="Angry-Hea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03201" y="3401961"/>
            <a:ext cx="954825" cy="722670"/>
          </a:xfrm>
          <a:prstGeom prst="rect">
            <a:avLst/>
          </a:prstGeom>
        </p:spPr>
      </p:pic>
      <p:pic>
        <p:nvPicPr>
          <p:cNvPr id="30" name="Picture 29" descr="Keyboard-Arvin61r5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3700" y="4441720"/>
            <a:ext cx="1359230" cy="55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614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524001" y="338445"/>
            <a:ext cx="9144001" cy="6332628"/>
            <a:chOff x="-1" y="463132"/>
            <a:chExt cx="9144001" cy="6332628"/>
          </a:xfrm>
        </p:grpSpPr>
        <p:sp>
          <p:nvSpPr>
            <p:cNvPr id="26" name="TextBox 25"/>
            <p:cNvSpPr txBox="1"/>
            <p:nvPr/>
          </p:nvSpPr>
          <p:spPr>
            <a:xfrm>
              <a:off x="-1" y="463132"/>
              <a:ext cx="9144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>
                  <a:solidFill>
                    <a:srgbClr val="323542"/>
                  </a:solidFill>
                  <a:latin typeface="Century Gothic" panose="020B0502020202020204" pitchFamily="34" charset="0"/>
                </a:rPr>
                <a:t>How to Combine Sentences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477039" y="6241762"/>
              <a:ext cx="366696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>
                  <a:solidFill>
                    <a:schemeClr val="bg1"/>
                  </a:solidFill>
                  <a:latin typeface="Century Gothic" panose="020B0502020202020204" pitchFamily="34" charset="0"/>
                </a:rPr>
                <a:t>HAWKES</a:t>
              </a:r>
              <a:r>
                <a:rPr lang="en-US" sz="2800">
                  <a:solidFill>
                    <a:schemeClr val="bg1"/>
                  </a:solidFill>
                  <a:latin typeface="Century Gothic" panose="020B0502020202020204" pitchFamily="34" charset="0"/>
                </a:rPr>
                <a:t> LEARNING</a:t>
              </a:r>
            </a:p>
          </p:txBody>
        </p:sp>
      </p:grpSp>
      <p:cxnSp>
        <p:nvCxnSpPr>
          <p:cNvPr id="55" name="Straight Connector 54"/>
          <p:cNvCxnSpPr/>
          <p:nvPr/>
        </p:nvCxnSpPr>
        <p:spPr>
          <a:xfrm>
            <a:off x="1881188" y="1137908"/>
            <a:ext cx="8429625" cy="0"/>
          </a:xfrm>
          <a:prstGeom prst="line">
            <a:avLst/>
          </a:prstGeom>
          <a:ln w="12700">
            <a:solidFill>
              <a:srgbClr val="3235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7"/>
          <p:cNvGrpSpPr/>
          <p:nvPr/>
        </p:nvGrpSpPr>
        <p:grpSpPr>
          <a:xfrm>
            <a:off x="2291769" y="2252271"/>
            <a:ext cx="7608462" cy="3252040"/>
            <a:chOff x="365111" y="1821206"/>
            <a:chExt cx="8443024" cy="3298655"/>
          </a:xfrm>
          <a:solidFill>
            <a:srgbClr val="314C57"/>
          </a:solidFill>
        </p:grpSpPr>
        <p:grpSp>
          <p:nvGrpSpPr>
            <p:cNvPr id="5" name="Group 8"/>
            <p:cNvGrpSpPr/>
            <p:nvPr/>
          </p:nvGrpSpPr>
          <p:grpSpPr>
            <a:xfrm>
              <a:off x="365111" y="1821206"/>
              <a:ext cx="8443024" cy="3298655"/>
              <a:chOff x="365111" y="1821206"/>
              <a:chExt cx="8443024" cy="3298655"/>
            </a:xfrm>
            <a:grpFill/>
          </p:grpSpPr>
          <p:sp>
            <p:nvSpPr>
              <p:cNvPr id="16" name="Rectangle 15"/>
              <p:cNvSpPr/>
              <p:nvPr/>
            </p:nvSpPr>
            <p:spPr>
              <a:xfrm>
                <a:off x="365111" y="1821206"/>
                <a:ext cx="4175761" cy="329865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632374" y="1821206"/>
                <a:ext cx="4175761" cy="329865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206109" y="3036198"/>
                <a:ext cx="751943" cy="740213"/>
              </a:xfrm>
              <a:prstGeom prst="ellipse">
                <a:avLst/>
              </a:prstGeom>
              <a:grpFill/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chemeClr val="bg1"/>
                    </a:solidFill>
                  </a:rPr>
                  <a:t>&amp;</a:t>
                </a:r>
                <a:endParaRPr lang="en-US" sz="40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748359" y="2811956"/>
              <a:ext cx="3325552" cy="1101374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800" dirty="0">
                  <a:solidFill>
                    <a:schemeClr val="bg1"/>
                  </a:solidFill>
                </a:rPr>
                <a:t>Subject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49554" y="2811956"/>
              <a:ext cx="3325552" cy="1101374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800" dirty="0">
                  <a:solidFill>
                    <a:schemeClr val="bg1"/>
                  </a:solidFill>
                </a:rPr>
                <a:t>Verb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5062617" y="1243214"/>
            <a:ext cx="20585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Clause</a:t>
            </a:r>
          </a:p>
        </p:txBody>
      </p:sp>
    </p:spTree>
    <p:extLst>
      <p:ext uri="{BB962C8B-B14F-4D97-AF65-F5344CB8AC3E}">
        <p14:creationId xmlns:p14="http://schemas.microsoft.com/office/powerpoint/2010/main" val="2699779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524001" y="338445"/>
            <a:ext cx="9144001" cy="6332628"/>
            <a:chOff x="-1" y="463132"/>
            <a:chExt cx="9144001" cy="6332628"/>
          </a:xfrm>
        </p:grpSpPr>
        <p:sp>
          <p:nvSpPr>
            <p:cNvPr id="26" name="TextBox 25"/>
            <p:cNvSpPr txBox="1"/>
            <p:nvPr/>
          </p:nvSpPr>
          <p:spPr>
            <a:xfrm>
              <a:off x="-1" y="463132"/>
              <a:ext cx="9144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>
                  <a:solidFill>
                    <a:srgbClr val="323542"/>
                  </a:solidFill>
                  <a:latin typeface="Century Gothic" panose="020B0502020202020204" pitchFamily="34" charset="0"/>
                </a:rPr>
                <a:t>Clauses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477039" y="6241762"/>
              <a:ext cx="366696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>
                  <a:solidFill>
                    <a:schemeClr val="bg1"/>
                  </a:solidFill>
                  <a:latin typeface="Century Gothic" panose="020B0502020202020204" pitchFamily="34" charset="0"/>
                </a:rPr>
                <a:t>HAWKES</a:t>
              </a:r>
              <a:r>
                <a:rPr lang="en-US" sz="2800">
                  <a:solidFill>
                    <a:schemeClr val="bg1"/>
                  </a:solidFill>
                  <a:latin typeface="Century Gothic" panose="020B0502020202020204" pitchFamily="34" charset="0"/>
                </a:rPr>
                <a:t> LEARNING</a:t>
              </a:r>
            </a:p>
          </p:txBody>
        </p:sp>
      </p:grpSp>
      <p:cxnSp>
        <p:nvCxnSpPr>
          <p:cNvPr id="55" name="Straight Connector 54"/>
          <p:cNvCxnSpPr/>
          <p:nvPr/>
        </p:nvCxnSpPr>
        <p:spPr>
          <a:xfrm>
            <a:off x="1881188" y="1137908"/>
            <a:ext cx="8429625" cy="0"/>
          </a:xfrm>
          <a:prstGeom prst="line">
            <a:avLst/>
          </a:prstGeom>
          <a:ln w="12700">
            <a:solidFill>
              <a:srgbClr val="3235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7"/>
          <p:cNvGrpSpPr/>
          <p:nvPr/>
        </p:nvGrpSpPr>
        <p:grpSpPr>
          <a:xfrm>
            <a:off x="2066923" y="1849761"/>
            <a:ext cx="8058154" cy="1482424"/>
            <a:chOff x="542923" y="1849761"/>
            <a:chExt cx="8058154" cy="693935"/>
          </a:xfrm>
        </p:grpSpPr>
        <p:sp>
          <p:nvSpPr>
            <p:cNvPr id="9" name="Rectangle 8"/>
            <p:cNvSpPr/>
            <p:nvPr/>
          </p:nvSpPr>
          <p:spPr>
            <a:xfrm>
              <a:off x="542923" y="1849761"/>
              <a:ext cx="8058154" cy="693935"/>
            </a:xfrm>
            <a:prstGeom prst="rect">
              <a:avLst/>
            </a:prstGeom>
            <a:solidFill>
              <a:srgbClr val="F3ED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33045" y="2078222"/>
              <a:ext cx="7807571" cy="216109"/>
            </a:xfrm>
            <a:prstGeom prst="rect">
              <a:avLst/>
            </a:prstGeom>
            <a:solidFill>
              <a:srgbClr val="F3EDE7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sz="2400" dirty="0">
                  <a:solidFill>
                    <a:srgbClr val="323542"/>
                  </a:solidFill>
                </a:rPr>
                <a:t>Independent Clause: can stand alone as complete sentence</a:t>
              </a:r>
            </a:p>
          </p:txBody>
        </p:sp>
      </p:grpSp>
      <p:grpSp>
        <p:nvGrpSpPr>
          <p:cNvPr id="5" name="Group 10"/>
          <p:cNvGrpSpPr/>
          <p:nvPr/>
        </p:nvGrpSpPr>
        <p:grpSpPr>
          <a:xfrm>
            <a:off x="2066923" y="3467968"/>
            <a:ext cx="8058154" cy="1482424"/>
            <a:chOff x="542923" y="1849761"/>
            <a:chExt cx="8058154" cy="693935"/>
          </a:xfrm>
        </p:grpSpPr>
        <p:sp>
          <p:nvSpPr>
            <p:cNvPr id="12" name="Rectangle 11"/>
            <p:cNvSpPr/>
            <p:nvPr/>
          </p:nvSpPr>
          <p:spPr>
            <a:xfrm>
              <a:off x="542923" y="1849761"/>
              <a:ext cx="8058154" cy="693935"/>
            </a:xfrm>
            <a:prstGeom prst="rect">
              <a:avLst/>
            </a:prstGeom>
            <a:solidFill>
              <a:srgbClr val="F3ED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33045" y="2078222"/>
              <a:ext cx="7807571" cy="216109"/>
            </a:xfrm>
            <a:prstGeom prst="rect">
              <a:avLst/>
            </a:prstGeom>
            <a:solidFill>
              <a:srgbClr val="F3EDE7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sz="2400" dirty="0">
                  <a:solidFill>
                    <a:srgbClr val="323542"/>
                  </a:solidFill>
                </a:rPr>
                <a:t>Dependent Clause: cannot stand alone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67213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524001" y="338445"/>
            <a:ext cx="9144001" cy="6332628"/>
            <a:chOff x="-1" y="463132"/>
            <a:chExt cx="9144001" cy="6332628"/>
          </a:xfrm>
        </p:grpSpPr>
        <p:sp>
          <p:nvSpPr>
            <p:cNvPr id="26" name="TextBox 25"/>
            <p:cNvSpPr txBox="1"/>
            <p:nvPr/>
          </p:nvSpPr>
          <p:spPr>
            <a:xfrm>
              <a:off x="-1" y="463132"/>
              <a:ext cx="9144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>
                  <a:solidFill>
                    <a:srgbClr val="323542"/>
                  </a:solidFill>
                  <a:latin typeface="Century Gothic" panose="020B0502020202020204" pitchFamily="34" charset="0"/>
                </a:rPr>
                <a:t>Clauses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477039" y="6241762"/>
              <a:ext cx="366696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>
                  <a:solidFill>
                    <a:schemeClr val="bg1"/>
                  </a:solidFill>
                  <a:latin typeface="Century Gothic" panose="020B0502020202020204" pitchFamily="34" charset="0"/>
                </a:rPr>
                <a:t>HAWKES</a:t>
              </a:r>
              <a:r>
                <a:rPr lang="en-US" sz="2800">
                  <a:solidFill>
                    <a:schemeClr val="bg1"/>
                  </a:solidFill>
                  <a:latin typeface="Century Gothic" panose="020B0502020202020204" pitchFamily="34" charset="0"/>
                </a:rPr>
                <a:t> LEARNING</a:t>
              </a: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357186" y="1262595"/>
              <a:ext cx="8429625" cy="0"/>
            </a:xfrm>
            <a:prstGeom prst="line">
              <a:avLst/>
            </a:prstGeom>
            <a:ln w="12700">
              <a:solidFill>
                <a:srgbClr val="32354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3387410" y="2672651"/>
            <a:ext cx="5443662" cy="1512699"/>
            <a:chOff x="3387410" y="1366726"/>
            <a:chExt cx="5443662" cy="1512699"/>
          </a:xfrm>
        </p:grpSpPr>
        <p:grpSp>
          <p:nvGrpSpPr>
            <p:cNvPr id="4" name="Group 24"/>
            <p:cNvGrpSpPr/>
            <p:nvPr/>
          </p:nvGrpSpPr>
          <p:grpSpPr>
            <a:xfrm>
              <a:off x="3387410" y="1366726"/>
              <a:ext cx="5443662" cy="693935"/>
              <a:chOff x="1906953" y="1849761"/>
              <a:chExt cx="5443662" cy="693935"/>
            </a:xfrm>
            <a:solidFill>
              <a:srgbClr val="386546"/>
            </a:solidFill>
          </p:grpSpPr>
          <p:sp>
            <p:nvSpPr>
              <p:cNvPr id="28" name="Rectangle 27"/>
              <p:cNvSpPr/>
              <p:nvPr/>
            </p:nvSpPr>
            <p:spPr>
              <a:xfrm>
                <a:off x="1906953" y="1849761"/>
                <a:ext cx="5443662" cy="6939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solidFill>
                    <a:srgbClr val="323542"/>
                  </a:solidFill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967835" y="1986221"/>
                <a:ext cx="5274381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</a:rPr>
                  <a:t>The boy is hungry.</a:t>
                </a:r>
              </a:p>
            </p:txBody>
          </p:sp>
        </p:grpSp>
        <p:grpSp>
          <p:nvGrpSpPr>
            <p:cNvPr id="5" name="Group 29"/>
            <p:cNvGrpSpPr/>
            <p:nvPr/>
          </p:nvGrpSpPr>
          <p:grpSpPr>
            <a:xfrm>
              <a:off x="3387410" y="2185490"/>
              <a:ext cx="5443662" cy="693935"/>
              <a:chOff x="1906953" y="2649539"/>
              <a:chExt cx="5443662" cy="693935"/>
            </a:xfrm>
            <a:solidFill>
              <a:srgbClr val="386546"/>
            </a:solidFill>
          </p:grpSpPr>
          <p:sp>
            <p:nvSpPr>
              <p:cNvPr id="31" name="Rectangle 30"/>
              <p:cNvSpPr/>
              <p:nvPr/>
            </p:nvSpPr>
            <p:spPr>
              <a:xfrm>
                <a:off x="1906953" y="2649539"/>
                <a:ext cx="5443662" cy="6939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solidFill>
                    <a:srgbClr val="323542"/>
                  </a:solidFill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1967835" y="2785999"/>
                <a:ext cx="5274381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</a:rPr>
                  <a:t>Because the boy is hungry.</a:t>
                </a:r>
              </a:p>
            </p:txBody>
          </p:sp>
        </p:grpSp>
      </p:grpSp>
      <p:pic>
        <p:nvPicPr>
          <p:cNvPr id="24" name="Picture 23" descr="138196795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740254">
            <a:off x="258222" y="1087014"/>
            <a:ext cx="2917598" cy="3637385"/>
          </a:xfrm>
          <a:prstGeom prst="rect">
            <a:avLst/>
          </a:prstGeom>
        </p:spPr>
      </p:pic>
      <p:pic>
        <p:nvPicPr>
          <p:cNvPr id="25" name="Picture 24" descr="Gerald-G-Ice-Cream-Cones-FF-Menu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92493" y="2281082"/>
            <a:ext cx="1905203" cy="391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7651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524001" y="338445"/>
            <a:ext cx="9144001" cy="6332628"/>
            <a:chOff x="-1" y="463132"/>
            <a:chExt cx="9144001" cy="6332628"/>
          </a:xfrm>
        </p:grpSpPr>
        <p:sp>
          <p:nvSpPr>
            <p:cNvPr id="26" name="TextBox 25"/>
            <p:cNvSpPr txBox="1"/>
            <p:nvPr/>
          </p:nvSpPr>
          <p:spPr>
            <a:xfrm>
              <a:off x="-1" y="463132"/>
              <a:ext cx="9144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>
                  <a:solidFill>
                    <a:srgbClr val="323542"/>
                  </a:solidFill>
                  <a:latin typeface="Century Gothic" panose="020B0502020202020204" pitchFamily="34" charset="0"/>
                </a:rPr>
                <a:t>Joining Clauses to Make Sentence Patterns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477039" y="6241762"/>
              <a:ext cx="366696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>
                  <a:solidFill>
                    <a:schemeClr val="bg1"/>
                  </a:solidFill>
                  <a:latin typeface="Century Gothic" panose="020B0502020202020204" pitchFamily="34" charset="0"/>
                </a:rPr>
                <a:t>HAWKES</a:t>
              </a:r>
              <a:r>
                <a:rPr lang="en-US" sz="2800">
                  <a:solidFill>
                    <a:schemeClr val="bg1"/>
                  </a:solidFill>
                  <a:latin typeface="Century Gothic" panose="020B0502020202020204" pitchFamily="34" charset="0"/>
                </a:rPr>
                <a:t> LEARNING</a:t>
              </a:r>
            </a:p>
          </p:txBody>
        </p:sp>
      </p:grpSp>
      <p:cxnSp>
        <p:nvCxnSpPr>
          <p:cNvPr id="55" name="Straight Connector 54"/>
          <p:cNvCxnSpPr/>
          <p:nvPr/>
        </p:nvCxnSpPr>
        <p:spPr>
          <a:xfrm>
            <a:off x="1881188" y="1137908"/>
            <a:ext cx="8429625" cy="0"/>
          </a:xfrm>
          <a:prstGeom prst="line">
            <a:avLst/>
          </a:prstGeom>
          <a:ln w="12700">
            <a:solidFill>
              <a:srgbClr val="3235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7"/>
          <p:cNvGrpSpPr/>
          <p:nvPr/>
        </p:nvGrpSpPr>
        <p:grpSpPr>
          <a:xfrm>
            <a:off x="3898776" y="1617739"/>
            <a:ext cx="2080340" cy="1617913"/>
            <a:chOff x="1149291" y="1753237"/>
            <a:chExt cx="2080340" cy="1617913"/>
          </a:xfrm>
          <a:solidFill>
            <a:srgbClr val="C7D4CB"/>
          </a:solidFill>
        </p:grpSpPr>
        <p:sp>
          <p:nvSpPr>
            <p:cNvPr id="9" name="Rectangle 8"/>
            <p:cNvSpPr/>
            <p:nvPr/>
          </p:nvSpPr>
          <p:spPr>
            <a:xfrm>
              <a:off x="1149291" y="1753237"/>
              <a:ext cx="2080340" cy="161791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357203" y="2028874"/>
              <a:ext cx="1664514" cy="1055545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200" dirty="0"/>
                <a:t>Simple Sentences</a:t>
              </a:r>
            </a:p>
          </p:txBody>
        </p:sp>
      </p:grpSp>
      <p:grpSp>
        <p:nvGrpSpPr>
          <p:cNvPr id="5" name="Group 13"/>
          <p:cNvGrpSpPr/>
          <p:nvPr/>
        </p:nvGrpSpPr>
        <p:grpSpPr>
          <a:xfrm>
            <a:off x="3898775" y="3482030"/>
            <a:ext cx="2080340" cy="1617913"/>
            <a:chOff x="1149290" y="3617528"/>
            <a:chExt cx="2080340" cy="1617913"/>
          </a:xfrm>
          <a:solidFill>
            <a:srgbClr val="C7D4CB"/>
          </a:solidFill>
        </p:grpSpPr>
        <p:sp>
          <p:nvSpPr>
            <p:cNvPr id="15" name="Rectangle 14"/>
            <p:cNvSpPr/>
            <p:nvPr/>
          </p:nvSpPr>
          <p:spPr>
            <a:xfrm>
              <a:off x="1149290" y="3617528"/>
              <a:ext cx="2080340" cy="161791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357203" y="3900687"/>
              <a:ext cx="1664514" cy="1055545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200" dirty="0"/>
                <a:t>Complex Sentences</a:t>
              </a:r>
            </a:p>
          </p:txBody>
        </p:sp>
      </p:grpSp>
      <p:grpSp>
        <p:nvGrpSpPr>
          <p:cNvPr id="6" name="Group 16"/>
          <p:cNvGrpSpPr/>
          <p:nvPr/>
        </p:nvGrpSpPr>
        <p:grpSpPr>
          <a:xfrm>
            <a:off x="6281312" y="3480015"/>
            <a:ext cx="2080340" cy="1617913"/>
            <a:chOff x="3531827" y="3615513"/>
            <a:chExt cx="2080340" cy="1617913"/>
          </a:xfrm>
          <a:solidFill>
            <a:srgbClr val="C7D4CB"/>
          </a:solidFill>
        </p:grpSpPr>
        <p:sp>
          <p:nvSpPr>
            <p:cNvPr id="18" name="Rectangle 17"/>
            <p:cNvSpPr/>
            <p:nvPr/>
          </p:nvSpPr>
          <p:spPr>
            <a:xfrm>
              <a:off x="3531827" y="3615513"/>
              <a:ext cx="2080340" cy="161791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739740" y="3641489"/>
              <a:ext cx="1664514" cy="1563377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200" dirty="0"/>
                <a:t>Compound-complex Sentences</a:t>
              </a:r>
            </a:p>
          </p:txBody>
        </p:sp>
      </p:grpSp>
      <p:grpSp>
        <p:nvGrpSpPr>
          <p:cNvPr id="7" name="Group 22"/>
          <p:cNvGrpSpPr/>
          <p:nvPr/>
        </p:nvGrpSpPr>
        <p:grpSpPr>
          <a:xfrm>
            <a:off x="6281312" y="1612192"/>
            <a:ext cx="2080340" cy="1617913"/>
            <a:chOff x="3531827" y="1747690"/>
            <a:chExt cx="2080340" cy="1617913"/>
          </a:xfrm>
          <a:solidFill>
            <a:srgbClr val="C7D4CB"/>
          </a:solidFill>
        </p:grpSpPr>
        <p:sp>
          <p:nvSpPr>
            <p:cNvPr id="24" name="Rectangle 23"/>
            <p:cNvSpPr/>
            <p:nvPr/>
          </p:nvSpPr>
          <p:spPr>
            <a:xfrm>
              <a:off x="3531827" y="1747690"/>
              <a:ext cx="2080340" cy="161791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739740" y="2023592"/>
              <a:ext cx="1664514" cy="1055545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200" dirty="0"/>
                <a:t>Compound Sentences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3954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524001" y="338445"/>
            <a:ext cx="9144001" cy="6332628"/>
            <a:chOff x="-1" y="463132"/>
            <a:chExt cx="9144001" cy="6332628"/>
          </a:xfrm>
        </p:grpSpPr>
        <p:sp>
          <p:nvSpPr>
            <p:cNvPr id="26" name="TextBox 25"/>
            <p:cNvSpPr txBox="1"/>
            <p:nvPr/>
          </p:nvSpPr>
          <p:spPr>
            <a:xfrm>
              <a:off x="-1" y="463132"/>
              <a:ext cx="9144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>
                  <a:solidFill>
                    <a:srgbClr val="323542"/>
                  </a:solidFill>
                  <a:latin typeface="Century Gothic" panose="020B0502020202020204" pitchFamily="34" charset="0"/>
                </a:rPr>
                <a:t>Combining Clauses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477039" y="6241762"/>
              <a:ext cx="366696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>
                  <a:solidFill>
                    <a:schemeClr val="bg1"/>
                  </a:solidFill>
                  <a:latin typeface="Century Gothic" panose="020B0502020202020204" pitchFamily="34" charset="0"/>
                </a:rPr>
                <a:t>HAWKES</a:t>
              </a:r>
              <a:r>
                <a:rPr lang="en-US" sz="2800">
                  <a:solidFill>
                    <a:schemeClr val="bg1"/>
                  </a:solidFill>
                  <a:latin typeface="Century Gothic" panose="020B0502020202020204" pitchFamily="34" charset="0"/>
                </a:rPr>
                <a:t> LEARNING</a:t>
              </a: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357186" y="1262595"/>
              <a:ext cx="8429625" cy="0"/>
            </a:xfrm>
            <a:prstGeom prst="line">
              <a:avLst/>
            </a:prstGeom>
            <a:ln w="12700">
              <a:solidFill>
                <a:srgbClr val="32354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22"/>
          <p:cNvGrpSpPr/>
          <p:nvPr/>
        </p:nvGrpSpPr>
        <p:grpSpPr>
          <a:xfrm>
            <a:off x="3387410" y="1849605"/>
            <a:ext cx="5443662" cy="3158791"/>
            <a:chOff x="3387410" y="1366726"/>
            <a:chExt cx="5443662" cy="3158791"/>
          </a:xfrm>
        </p:grpSpPr>
        <p:grpSp>
          <p:nvGrpSpPr>
            <p:cNvPr id="5" name="Group 24"/>
            <p:cNvGrpSpPr/>
            <p:nvPr/>
          </p:nvGrpSpPr>
          <p:grpSpPr>
            <a:xfrm>
              <a:off x="3387410" y="1366726"/>
              <a:ext cx="5443662" cy="693935"/>
              <a:chOff x="1906953" y="1849761"/>
              <a:chExt cx="5443662" cy="693935"/>
            </a:xfrm>
            <a:solidFill>
              <a:srgbClr val="386546"/>
            </a:solidFill>
          </p:grpSpPr>
          <p:sp>
            <p:nvSpPr>
              <p:cNvPr id="28" name="Rectangle 27"/>
              <p:cNvSpPr/>
              <p:nvPr/>
            </p:nvSpPr>
            <p:spPr>
              <a:xfrm>
                <a:off x="1906953" y="1849761"/>
                <a:ext cx="5443662" cy="6939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solidFill>
                    <a:srgbClr val="323542"/>
                  </a:solidFill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967835" y="1986221"/>
                <a:ext cx="5274381" cy="40011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chemeClr val="bg1"/>
                    </a:solidFill>
                  </a:rPr>
                  <a:t>Are the clauses related?</a:t>
                </a:r>
              </a:p>
            </p:txBody>
          </p:sp>
        </p:grpSp>
        <p:grpSp>
          <p:nvGrpSpPr>
            <p:cNvPr id="6" name="Group 29"/>
            <p:cNvGrpSpPr/>
            <p:nvPr/>
          </p:nvGrpSpPr>
          <p:grpSpPr>
            <a:xfrm>
              <a:off x="3387410" y="2185490"/>
              <a:ext cx="5443662" cy="693935"/>
              <a:chOff x="1906953" y="2649539"/>
              <a:chExt cx="5443662" cy="693935"/>
            </a:xfrm>
            <a:solidFill>
              <a:srgbClr val="386546"/>
            </a:solidFill>
          </p:grpSpPr>
          <p:sp>
            <p:nvSpPr>
              <p:cNvPr id="31" name="Rectangle 30"/>
              <p:cNvSpPr/>
              <p:nvPr/>
            </p:nvSpPr>
            <p:spPr>
              <a:xfrm>
                <a:off x="1906953" y="2649539"/>
                <a:ext cx="5443662" cy="6939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solidFill>
                    <a:srgbClr val="323542"/>
                  </a:solidFill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1967835" y="2785999"/>
                <a:ext cx="5274381" cy="40011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chemeClr val="bg1"/>
                    </a:solidFill>
                  </a:rPr>
                  <a:t>Are they of equal importance?</a:t>
                </a:r>
              </a:p>
            </p:txBody>
          </p:sp>
        </p:grpSp>
        <p:grpSp>
          <p:nvGrpSpPr>
            <p:cNvPr id="7" name="Group 32"/>
            <p:cNvGrpSpPr/>
            <p:nvPr/>
          </p:nvGrpSpPr>
          <p:grpSpPr>
            <a:xfrm>
              <a:off x="3387410" y="3004254"/>
              <a:ext cx="5443662" cy="693935"/>
              <a:chOff x="1906953" y="3449317"/>
              <a:chExt cx="5443662" cy="693935"/>
            </a:xfrm>
            <a:solidFill>
              <a:srgbClr val="386546"/>
            </a:solidFill>
          </p:grpSpPr>
          <p:sp>
            <p:nvSpPr>
              <p:cNvPr id="34" name="Rectangle 33"/>
              <p:cNvSpPr/>
              <p:nvPr/>
            </p:nvSpPr>
            <p:spPr>
              <a:xfrm>
                <a:off x="1906953" y="3449317"/>
                <a:ext cx="5443662" cy="6939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solidFill>
                    <a:srgbClr val="323542"/>
                  </a:solidFill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967835" y="3585777"/>
                <a:ext cx="5274381" cy="40011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chemeClr val="bg1"/>
                    </a:solidFill>
                  </a:rPr>
                  <a:t>Do they indicate comparison or contrast?</a:t>
                </a:r>
              </a:p>
            </p:txBody>
          </p:sp>
        </p:grpSp>
        <p:grpSp>
          <p:nvGrpSpPr>
            <p:cNvPr id="8" name="Group 35"/>
            <p:cNvGrpSpPr/>
            <p:nvPr/>
          </p:nvGrpSpPr>
          <p:grpSpPr>
            <a:xfrm>
              <a:off x="3387410" y="3831582"/>
              <a:ext cx="5443662" cy="693935"/>
              <a:chOff x="1906953" y="4260384"/>
              <a:chExt cx="5443662" cy="693935"/>
            </a:xfrm>
            <a:solidFill>
              <a:srgbClr val="386546"/>
            </a:solidFill>
          </p:grpSpPr>
          <p:sp>
            <p:nvSpPr>
              <p:cNvPr id="37" name="Rectangle 36"/>
              <p:cNvSpPr/>
              <p:nvPr/>
            </p:nvSpPr>
            <p:spPr>
              <a:xfrm>
                <a:off x="1906953" y="4260384"/>
                <a:ext cx="5443662" cy="6939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solidFill>
                    <a:srgbClr val="323542"/>
                  </a:solidFill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967835" y="4396844"/>
                <a:ext cx="5274381" cy="40011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chemeClr val="bg1"/>
                    </a:solidFill>
                  </a:rPr>
                  <a:t>Will combining them strengthen my idea?</a:t>
                </a:r>
              </a:p>
            </p:txBody>
          </p:sp>
        </p:grpSp>
      </p:grpSp>
      <p:pic>
        <p:nvPicPr>
          <p:cNvPr id="24" name="Picture 23" descr="Question-Gu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8339" y="3000492"/>
            <a:ext cx="2876641" cy="317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7651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524001" y="338445"/>
            <a:ext cx="9144001" cy="6332628"/>
            <a:chOff x="-1" y="463132"/>
            <a:chExt cx="9144001" cy="6332628"/>
          </a:xfrm>
        </p:grpSpPr>
        <p:sp>
          <p:nvSpPr>
            <p:cNvPr id="26" name="TextBox 25"/>
            <p:cNvSpPr txBox="1"/>
            <p:nvPr/>
          </p:nvSpPr>
          <p:spPr>
            <a:xfrm>
              <a:off x="-1" y="463132"/>
              <a:ext cx="9144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>
                  <a:solidFill>
                    <a:srgbClr val="323542"/>
                  </a:solidFill>
                  <a:latin typeface="Century Gothic" panose="020B0502020202020204" pitchFamily="34" charset="0"/>
                </a:rPr>
                <a:t>Simple Sentences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477039" y="6241762"/>
              <a:ext cx="366696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>
                  <a:solidFill>
                    <a:schemeClr val="bg1"/>
                  </a:solidFill>
                  <a:latin typeface="Century Gothic" panose="020B0502020202020204" pitchFamily="34" charset="0"/>
                </a:rPr>
                <a:t>HAWKES</a:t>
              </a:r>
              <a:r>
                <a:rPr lang="en-US" sz="2800">
                  <a:solidFill>
                    <a:schemeClr val="bg1"/>
                  </a:solidFill>
                  <a:latin typeface="Century Gothic" panose="020B0502020202020204" pitchFamily="34" charset="0"/>
                </a:rPr>
                <a:t> LEARNING</a:t>
              </a:r>
            </a:p>
          </p:txBody>
        </p:sp>
      </p:grpSp>
      <p:cxnSp>
        <p:nvCxnSpPr>
          <p:cNvPr id="55" name="Straight Connector 54"/>
          <p:cNvCxnSpPr/>
          <p:nvPr/>
        </p:nvCxnSpPr>
        <p:spPr>
          <a:xfrm>
            <a:off x="1881188" y="1137908"/>
            <a:ext cx="8429625" cy="0"/>
          </a:xfrm>
          <a:prstGeom prst="line">
            <a:avLst/>
          </a:prstGeom>
          <a:ln w="12700">
            <a:solidFill>
              <a:srgbClr val="3235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670945" y="2056981"/>
            <a:ext cx="8850110" cy="2744039"/>
            <a:chOff x="2673291" y="1612192"/>
            <a:chExt cx="6845412" cy="1623460"/>
          </a:xfrm>
        </p:grpSpPr>
        <p:grpSp>
          <p:nvGrpSpPr>
            <p:cNvPr id="4" name="Group 7"/>
            <p:cNvGrpSpPr/>
            <p:nvPr/>
          </p:nvGrpSpPr>
          <p:grpSpPr>
            <a:xfrm>
              <a:off x="2673291" y="1617739"/>
              <a:ext cx="2080340" cy="1617913"/>
              <a:chOff x="1149291" y="1753237"/>
              <a:chExt cx="2080340" cy="1617913"/>
            </a:xfrm>
            <a:solidFill>
              <a:srgbClr val="627981"/>
            </a:solidFill>
          </p:grpSpPr>
          <p:sp>
            <p:nvSpPr>
              <p:cNvPr id="9" name="Rectangle 8"/>
              <p:cNvSpPr/>
              <p:nvPr/>
            </p:nvSpPr>
            <p:spPr>
              <a:xfrm>
                <a:off x="1149291" y="1753237"/>
                <a:ext cx="2080340" cy="161791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357203" y="2037689"/>
                <a:ext cx="1664514" cy="1037915"/>
              </a:xfrm>
              <a:prstGeom prst="rect">
                <a:avLst/>
              </a:prstGeom>
              <a:grpFill/>
            </p:spPr>
            <p:txBody>
              <a:bodyPr wrap="square" rtlCol="0" anchor="ctr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bg1"/>
                    </a:solidFill>
                  </a:rPr>
                  <a:t>Subject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bg1"/>
                    </a:solidFill>
                  </a:rPr>
                  <a:t>(Person, Place, Thing, Event)</a:t>
                </a:r>
              </a:p>
            </p:txBody>
          </p:sp>
        </p:grpSp>
        <p:grpSp>
          <p:nvGrpSpPr>
            <p:cNvPr id="5" name="Group 10"/>
            <p:cNvGrpSpPr/>
            <p:nvPr/>
          </p:nvGrpSpPr>
          <p:grpSpPr>
            <a:xfrm>
              <a:off x="7438363" y="1612192"/>
              <a:ext cx="2080340" cy="1617913"/>
              <a:chOff x="5914363" y="1747690"/>
              <a:chExt cx="2080340" cy="1617913"/>
            </a:xfrm>
            <a:solidFill>
              <a:srgbClr val="627981"/>
            </a:solidFill>
          </p:grpSpPr>
          <p:sp>
            <p:nvSpPr>
              <p:cNvPr id="12" name="Rectangle 11"/>
              <p:cNvSpPr/>
              <p:nvPr/>
            </p:nvSpPr>
            <p:spPr>
              <a:xfrm>
                <a:off x="5914363" y="1747690"/>
                <a:ext cx="2080340" cy="161791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122276" y="1979830"/>
                <a:ext cx="1664514" cy="1143070"/>
              </a:xfrm>
              <a:prstGeom prst="rect">
                <a:avLst/>
              </a:prstGeom>
              <a:grpFill/>
            </p:spPr>
            <p:txBody>
              <a:bodyPr wrap="square" rtlCol="0" anchor="ctr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bg1"/>
                    </a:solidFill>
                  </a:rPr>
                  <a:t>Complete Thought</a:t>
                </a:r>
              </a:p>
            </p:txBody>
          </p:sp>
        </p:grpSp>
        <p:grpSp>
          <p:nvGrpSpPr>
            <p:cNvPr id="11" name="Group 22"/>
            <p:cNvGrpSpPr/>
            <p:nvPr/>
          </p:nvGrpSpPr>
          <p:grpSpPr>
            <a:xfrm>
              <a:off x="5055827" y="1612192"/>
              <a:ext cx="2080340" cy="1617913"/>
              <a:chOff x="3531827" y="1747690"/>
              <a:chExt cx="2080340" cy="1617913"/>
            </a:xfrm>
            <a:solidFill>
              <a:srgbClr val="627981"/>
            </a:solidFill>
          </p:grpSpPr>
          <p:sp>
            <p:nvSpPr>
              <p:cNvPr id="24" name="Rectangle 23"/>
              <p:cNvSpPr/>
              <p:nvPr/>
            </p:nvSpPr>
            <p:spPr>
              <a:xfrm>
                <a:off x="3531827" y="1747690"/>
                <a:ext cx="2080340" cy="161791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3739740" y="1868526"/>
                <a:ext cx="1664514" cy="1365677"/>
              </a:xfrm>
              <a:prstGeom prst="rect">
                <a:avLst/>
              </a:prstGeom>
              <a:grpFill/>
            </p:spPr>
            <p:txBody>
              <a:bodyPr wrap="square" rtlCol="0" anchor="ctr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bg1"/>
                    </a:solidFill>
                  </a:rPr>
                  <a:t>Predicate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bg1"/>
                    </a:solidFill>
                  </a:rPr>
                  <a:t>(What the Subject Is or Does)</a:t>
                </a: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4533898" y="2102091"/>
              <a:ext cx="677616" cy="729753"/>
            </a:xfrm>
            <a:prstGeom prst="ellipse">
              <a:avLst/>
            </a:prstGeom>
            <a:solidFill>
              <a:srgbClr val="62798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&amp;</a:t>
              </a:r>
              <a:endParaRPr lang="en-US" sz="4000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6967382" y="2107007"/>
              <a:ext cx="677616" cy="729753"/>
            </a:xfrm>
            <a:prstGeom prst="ellipse">
              <a:avLst/>
            </a:prstGeom>
            <a:solidFill>
              <a:srgbClr val="62798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&amp;</a:t>
              </a:r>
              <a:endParaRPr lang="en-US" sz="4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66281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524001" y="338445"/>
            <a:ext cx="9144001" cy="6332628"/>
            <a:chOff x="-1" y="463132"/>
            <a:chExt cx="9144001" cy="6332628"/>
          </a:xfrm>
        </p:grpSpPr>
        <p:sp>
          <p:nvSpPr>
            <p:cNvPr id="26" name="TextBox 25"/>
            <p:cNvSpPr txBox="1"/>
            <p:nvPr/>
          </p:nvSpPr>
          <p:spPr>
            <a:xfrm>
              <a:off x="-1" y="463132"/>
              <a:ext cx="9144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>
                  <a:solidFill>
                    <a:srgbClr val="323542"/>
                  </a:solidFill>
                  <a:latin typeface="Century Gothic" panose="020B0502020202020204" pitchFamily="34" charset="0"/>
                </a:rPr>
                <a:t>Simple Sentences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477039" y="6241762"/>
              <a:ext cx="366696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>
                  <a:solidFill>
                    <a:schemeClr val="bg1"/>
                  </a:solidFill>
                  <a:latin typeface="Century Gothic" panose="020B0502020202020204" pitchFamily="34" charset="0"/>
                </a:rPr>
                <a:t>HAWKES</a:t>
              </a:r>
              <a:r>
                <a:rPr lang="en-US" sz="2800">
                  <a:solidFill>
                    <a:schemeClr val="bg1"/>
                  </a:solidFill>
                  <a:latin typeface="Century Gothic" panose="020B0502020202020204" pitchFamily="34" charset="0"/>
                </a:rPr>
                <a:t> LEARNING</a:t>
              </a:r>
            </a:p>
          </p:txBody>
        </p:sp>
      </p:grpSp>
      <p:cxnSp>
        <p:nvCxnSpPr>
          <p:cNvPr id="55" name="Straight Connector 54"/>
          <p:cNvCxnSpPr/>
          <p:nvPr/>
        </p:nvCxnSpPr>
        <p:spPr>
          <a:xfrm>
            <a:off x="1881188" y="1137908"/>
            <a:ext cx="8429625" cy="0"/>
          </a:xfrm>
          <a:prstGeom prst="line">
            <a:avLst/>
          </a:prstGeom>
          <a:ln w="12700">
            <a:solidFill>
              <a:srgbClr val="3235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7"/>
          <p:cNvGrpSpPr/>
          <p:nvPr/>
        </p:nvGrpSpPr>
        <p:grpSpPr>
          <a:xfrm>
            <a:off x="2066923" y="1849761"/>
            <a:ext cx="8058154" cy="1482424"/>
            <a:chOff x="542923" y="1849761"/>
            <a:chExt cx="8058154" cy="693935"/>
          </a:xfrm>
        </p:grpSpPr>
        <p:sp>
          <p:nvSpPr>
            <p:cNvPr id="9" name="Rectangle 8"/>
            <p:cNvSpPr/>
            <p:nvPr/>
          </p:nvSpPr>
          <p:spPr>
            <a:xfrm>
              <a:off x="542923" y="1849761"/>
              <a:ext cx="8058154" cy="693935"/>
            </a:xfrm>
            <a:prstGeom prst="rect">
              <a:avLst/>
            </a:prstGeom>
            <a:solidFill>
              <a:srgbClr val="F3ED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33045" y="2049408"/>
              <a:ext cx="7807571" cy="273738"/>
            </a:xfrm>
            <a:prstGeom prst="rect">
              <a:avLst/>
            </a:prstGeom>
            <a:solidFill>
              <a:srgbClr val="F3EDE7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sz="3200" dirty="0">
                  <a:solidFill>
                    <a:srgbClr val="323542"/>
                  </a:solidFill>
                </a:rPr>
                <a:t>Ralph ate the cat treats.</a:t>
              </a:r>
            </a:p>
          </p:txBody>
        </p:sp>
      </p:grpSp>
      <p:grpSp>
        <p:nvGrpSpPr>
          <p:cNvPr id="5" name="Group 10"/>
          <p:cNvGrpSpPr/>
          <p:nvPr/>
        </p:nvGrpSpPr>
        <p:grpSpPr>
          <a:xfrm>
            <a:off x="2066923" y="3467968"/>
            <a:ext cx="8058154" cy="1482424"/>
            <a:chOff x="542923" y="1849761"/>
            <a:chExt cx="8058154" cy="693935"/>
          </a:xfrm>
        </p:grpSpPr>
        <p:sp>
          <p:nvSpPr>
            <p:cNvPr id="12" name="Rectangle 11"/>
            <p:cNvSpPr/>
            <p:nvPr/>
          </p:nvSpPr>
          <p:spPr>
            <a:xfrm>
              <a:off x="542923" y="1849761"/>
              <a:ext cx="8058154" cy="693935"/>
            </a:xfrm>
            <a:prstGeom prst="rect">
              <a:avLst/>
            </a:prstGeom>
            <a:solidFill>
              <a:srgbClr val="F3ED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33045" y="2049408"/>
              <a:ext cx="7807571" cy="273738"/>
            </a:xfrm>
            <a:prstGeom prst="rect">
              <a:avLst/>
            </a:prstGeom>
            <a:solidFill>
              <a:srgbClr val="F3EDE7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sz="3200" strike="sngStrike" dirty="0">
                  <a:solidFill>
                    <a:srgbClr val="323542"/>
                  </a:solidFill>
                </a:rPr>
                <a:t>Wesley surfs on the weekends.</a:t>
              </a:r>
            </a:p>
          </p:txBody>
        </p:sp>
      </p:grpSp>
      <p:pic>
        <p:nvPicPr>
          <p:cNvPr id="15" name="Picture 14" descr="Slurp-blac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867612">
            <a:off x="7599911" y="2215958"/>
            <a:ext cx="2469217" cy="921841"/>
          </a:xfrm>
          <a:prstGeom prst="rect">
            <a:avLst/>
          </a:prstGeom>
        </p:spPr>
      </p:pic>
      <p:pic>
        <p:nvPicPr>
          <p:cNvPr id="16" name="Picture 15" descr="Man-Surfing-Silhouett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2176" y="3569108"/>
            <a:ext cx="2211972" cy="132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2133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524001" y="338445"/>
            <a:ext cx="9144001" cy="6332628"/>
            <a:chOff x="-1" y="463132"/>
            <a:chExt cx="9144001" cy="6332628"/>
          </a:xfrm>
        </p:grpSpPr>
        <p:sp>
          <p:nvSpPr>
            <p:cNvPr id="26" name="TextBox 25"/>
            <p:cNvSpPr txBox="1"/>
            <p:nvPr/>
          </p:nvSpPr>
          <p:spPr>
            <a:xfrm>
              <a:off x="-1" y="463132"/>
              <a:ext cx="9144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>
                  <a:solidFill>
                    <a:srgbClr val="323542"/>
                  </a:solidFill>
                  <a:latin typeface="Century Gothic" panose="020B0502020202020204" pitchFamily="34" charset="0"/>
                </a:rPr>
                <a:t>Compound Sentences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477039" y="6241762"/>
              <a:ext cx="366696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>
                  <a:solidFill>
                    <a:schemeClr val="bg1"/>
                  </a:solidFill>
                  <a:latin typeface="Century Gothic" panose="020B0502020202020204" pitchFamily="34" charset="0"/>
                </a:rPr>
                <a:t>HAWKES</a:t>
              </a:r>
              <a:r>
                <a:rPr lang="en-US" sz="2800">
                  <a:solidFill>
                    <a:schemeClr val="bg1"/>
                  </a:solidFill>
                  <a:latin typeface="Century Gothic" panose="020B0502020202020204" pitchFamily="34" charset="0"/>
                </a:rPr>
                <a:t> LEARNING</a:t>
              </a:r>
            </a:p>
          </p:txBody>
        </p:sp>
      </p:grpSp>
      <p:cxnSp>
        <p:nvCxnSpPr>
          <p:cNvPr id="55" name="Straight Connector 54"/>
          <p:cNvCxnSpPr/>
          <p:nvPr/>
        </p:nvCxnSpPr>
        <p:spPr>
          <a:xfrm>
            <a:off x="1881188" y="1137908"/>
            <a:ext cx="8429625" cy="0"/>
          </a:xfrm>
          <a:prstGeom prst="line">
            <a:avLst/>
          </a:prstGeom>
          <a:ln w="12700">
            <a:solidFill>
              <a:srgbClr val="3235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2330596" y="1425380"/>
            <a:ext cx="7530809" cy="4917266"/>
            <a:chOff x="2330596" y="1513870"/>
            <a:chExt cx="7530809" cy="4917266"/>
          </a:xfrm>
        </p:grpSpPr>
        <p:grpSp>
          <p:nvGrpSpPr>
            <p:cNvPr id="4" name="Group 7"/>
            <p:cNvGrpSpPr/>
            <p:nvPr/>
          </p:nvGrpSpPr>
          <p:grpSpPr>
            <a:xfrm>
              <a:off x="2330596" y="1513870"/>
              <a:ext cx="7530809" cy="2586182"/>
              <a:chOff x="409831" y="1821206"/>
              <a:chExt cx="8312575" cy="3298655"/>
            </a:xfrm>
          </p:grpSpPr>
          <p:grpSp>
            <p:nvGrpSpPr>
              <p:cNvPr id="5" name="Group 8"/>
              <p:cNvGrpSpPr/>
              <p:nvPr/>
            </p:nvGrpSpPr>
            <p:grpSpPr>
              <a:xfrm>
                <a:off x="409831" y="1821206"/>
                <a:ext cx="8312575" cy="3298655"/>
                <a:chOff x="409831" y="1821206"/>
                <a:chExt cx="8312575" cy="3298655"/>
              </a:xfrm>
            </p:grpSpPr>
            <p:sp>
              <p:nvSpPr>
                <p:cNvPr id="16" name="Rectangle 15"/>
                <p:cNvSpPr/>
                <p:nvPr/>
              </p:nvSpPr>
              <p:spPr>
                <a:xfrm>
                  <a:off x="409831" y="1821206"/>
                  <a:ext cx="4091893" cy="3298655"/>
                </a:xfrm>
                <a:prstGeom prst="rect">
                  <a:avLst/>
                </a:prstGeom>
                <a:noFill/>
                <a:ln w="76200">
                  <a:solidFill>
                    <a:srgbClr val="CCA49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4627826" y="1821206"/>
                  <a:ext cx="4094580" cy="3298655"/>
                </a:xfrm>
                <a:prstGeom prst="rect">
                  <a:avLst/>
                </a:prstGeom>
                <a:noFill/>
                <a:ln w="76200">
                  <a:solidFill>
                    <a:srgbClr val="CCA49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Oval 21"/>
                <p:cNvSpPr/>
                <p:nvPr/>
              </p:nvSpPr>
              <p:spPr>
                <a:xfrm>
                  <a:off x="4164575" y="3058851"/>
                  <a:ext cx="800400" cy="823365"/>
                </a:xfrm>
                <a:prstGeom prst="ellipse">
                  <a:avLst/>
                </a:prstGeom>
                <a:solidFill>
                  <a:schemeClr val="bg1"/>
                </a:solidFill>
                <a:ln w="76200">
                  <a:solidFill>
                    <a:srgbClr val="CCA49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5400" b="1" dirty="0">
                      <a:solidFill>
                        <a:srgbClr val="CCA49C"/>
                      </a:solidFill>
                    </a:rPr>
                    <a:t>+</a:t>
                  </a:r>
                  <a:endParaRPr lang="en-US" sz="6000" b="1" dirty="0">
                    <a:solidFill>
                      <a:srgbClr val="CCA49C"/>
                    </a:solidFill>
                  </a:endParaRP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748359" y="2627779"/>
                <a:ext cx="3325552" cy="1469726"/>
              </a:xfrm>
              <a:prstGeom prst="rect">
                <a:avLst/>
              </a:prstGeom>
              <a:noFill/>
              <a:ln w="76200"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3200" dirty="0"/>
                  <a:t>Independent Clause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049554" y="2627778"/>
                <a:ext cx="3325552" cy="1469726"/>
              </a:xfrm>
              <a:prstGeom prst="rect">
                <a:avLst/>
              </a:prstGeom>
              <a:noFill/>
              <a:ln w="76200"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3200" dirty="0"/>
                  <a:t>Independent Clause</a:t>
                </a: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2673294" y="4807676"/>
              <a:ext cx="6845412" cy="1623460"/>
              <a:chOff x="2820775" y="4768347"/>
              <a:chExt cx="6845412" cy="1623460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2820775" y="4773894"/>
                <a:ext cx="2080340" cy="1617913"/>
                <a:chOff x="1149291" y="1753237"/>
                <a:chExt cx="2080340" cy="1617913"/>
              </a:xfrm>
              <a:solidFill>
                <a:srgbClr val="627981"/>
              </a:solidFill>
            </p:grpSpPr>
            <p:sp>
              <p:nvSpPr>
                <p:cNvPr id="18" name="Rectangle 17"/>
                <p:cNvSpPr/>
                <p:nvPr/>
              </p:nvSpPr>
              <p:spPr>
                <a:xfrm>
                  <a:off x="1149291" y="1753237"/>
                  <a:ext cx="2080340" cy="161791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1357203" y="2028874"/>
                  <a:ext cx="1664514" cy="1055545"/>
                </a:xfrm>
                <a:prstGeom prst="rect">
                  <a:avLst/>
                </a:prstGeom>
                <a:grpFill/>
              </p:spPr>
              <p:txBody>
                <a:bodyPr wrap="square" rtlCol="0" anchor="ctr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en-US" sz="2200" dirty="0">
                      <a:solidFill>
                        <a:schemeClr val="bg1"/>
                      </a:solidFill>
                    </a:rPr>
                    <a:t>Coordinating Conjunction</a:t>
                  </a:r>
                </a:p>
              </p:txBody>
            </p:sp>
          </p:grpSp>
          <p:grpSp>
            <p:nvGrpSpPr>
              <p:cNvPr id="20" name="Group 19"/>
              <p:cNvGrpSpPr/>
              <p:nvPr/>
            </p:nvGrpSpPr>
            <p:grpSpPr>
              <a:xfrm>
                <a:off x="7585847" y="4768347"/>
                <a:ext cx="2080340" cy="1617913"/>
                <a:chOff x="5914363" y="1747690"/>
                <a:chExt cx="2080340" cy="1617913"/>
              </a:xfrm>
              <a:solidFill>
                <a:srgbClr val="627981"/>
              </a:solidFill>
            </p:grpSpPr>
            <p:sp>
              <p:nvSpPr>
                <p:cNvPr id="21" name="Rectangle 20"/>
                <p:cNvSpPr/>
                <p:nvPr/>
              </p:nvSpPr>
              <p:spPr>
                <a:xfrm>
                  <a:off x="5914363" y="1747690"/>
                  <a:ext cx="2080340" cy="161791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6122276" y="2277507"/>
                  <a:ext cx="1664514" cy="547714"/>
                </a:xfrm>
                <a:prstGeom prst="rect">
                  <a:avLst/>
                </a:prstGeom>
                <a:grpFill/>
              </p:spPr>
              <p:txBody>
                <a:bodyPr wrap="square" rtlCol="0" anchor="ctr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en-US" sz="2200" dirty="0">
                      <a:solidFill>
                        <a:schemeClr val="bg1"/>
                      </a:solidFill>
                    </a:rPr>
                    <a:t>Semicolon</a:t>
                  </a:r>
                </a:p>
              </p:txBody>
            </p:sp>
          </p:grpSp>
          <p:grpSp>
            <p:nvGrpSpPr>
              <p:cNvPr id="24" name="Group 23"/>
              <p:cNvGrpSpPr/>
              <p:nvPr/>
            </p:nvGrpSpPr>
            <p:grpSpPr>
              <a:xfrm>
                <a:off x="5203311" y="4768347"/>
                <a:ext cx="2080340" cy="1617913"/>
                <a:chOff x="3531827" y="1747690"/>
                <a:chExt cx="2080340" cy="1617913"/>
              </a:xfrm>
              <a:solidFill>
                <a:srgbClr val="627981"/>
              </a:solidFill>
            </p:grpSpPr>
            <p:sp>
              <p:nvSpPr>
                <p:cNvPr id="25" name="Rectangle 24"/>
                <p:cNvSpPr/>
                <p:nvPr/>
              </p:nvSpPr>
              <p:spPr>
                <a:xfrm>
                  <a:off x="3531827" y="1747690"/>
                  <a:ext cx="2080340" cy="161791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3739740" y="2023592"/>
                  <a:ext cx="1664514" cy="1055545"/>
                </a:xfrm>
                <a:prstGeom prst="rect">
                  <a:avLst/>
                </a:prstGeom>
                <a:grpFill/>
              </p:spPr>
              <p:txBody>
                <a:bodyPr wrap="square" rtlCol="0" anchor="ctr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en-US" sz="2200" dirty="0">
                      <a:solidFill>
                        <a:schemeClr val="bg1"/>
                      </a:solidFill>
                    </a:rPr>
                    <a:t>Correlative Conjunctions</a:t>
                  </a:r>
                </a:p>
              </p:txBody>
            </p:sp>
          </p:grpSp>
        </p:grpSp>
        <p:sp>
          <p:nvSpPr>
            <p:cNvPr id="29" name="Rectangle 28"/>
            <p:cNvSpPr/>
            <p:nvPr/>
          </p:nvSpPr>
          <p:spPr>
            <a:xfrm>
              <a:off x="2631009" y="3999722"/>
              <a:ext cx="7008650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C7D4CB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Can Be Combined With: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118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524001" y="338445"/>
            <a:ext cx="9144001" cy="6332628"/>
            <a:chOff x="-1" y="463132"/>
            <a:chExt cx="9144001" cy="6332628"/>
          </a:xfrm>
        </p:grpSpPr>
        <p:sp>
          <p:nvSpPr>
            <p:cNvPr id="26" name="TextBox 25"/>
            <p:cNvSpPr txBox="1"/>
            <p:nvPr/>
          </p:nvSpPr>
          <p:spPr>
            <a:xfrm>
              <a:off x="-1" y="463132"/>
              <a:ext cx="9144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>
                  <a:solidFill>
                    <a:srgbClr val="323542"/>
                  </a:solidFill>
                  <a:latin typeface="Century Gothic" panose="020B0502020202020204" pitchFamily="34" charset="0"/>
                </a:rPr>
                <a:t>Combining Words or Sentences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477039" y="6241762"/>
              <a:ext cx="366696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>
                  <a:solidFill>
                    <a:schemeClr val="bg1"/>
                  </a:solidFill>
                  <a:latin typeface="Century Gothic" panose="020B0502020202020204" pitchFamily="34" charset="0"/>
                </a:rPr>
                <a:t>HAWKES</a:t>
              </a:r>
              <a:r>
                <a:rPr lang="en-US" sz="2800">
                  <a:solidFill>
                    <a:schemeClr val="bg1"/>
                  </a:solidFill>
                  <a:latin typeface="Century Gothic" panose="020B0502020202020204" pitchFamily="34" charset="0"/>
                </a:rPr>
                <a:t> LEARNING</a:t>
              </a:r>
            </a:p>
          </p:txBody>
        </p:sp>
      </p:grpSp>
      <p:cxnSp>
        <p:nvCxnSpPr>
          <p:cNvPr id="55" name="Straight Connector 54"/>
          <p:cNvCxnSpPr/>
          <p:nvPr/>
        </p:nvCxnSpPr>
        <p:spPr>
          <a:xfrm>
            <a:off x="1881188" y="1137908"/>
            <a:ext cx="8429625" cy="0"/>
          </a:xfrm>
          <a:prstGeom prst="line">
            <a:avLst/>
          </a:prstGeom>
          <a:ln w="12700">
            <a:solidFill>
              <a:srgbClr val="3235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7"/>
          <p:cNvGrpSpPr/>
          <p:nvPr/>
        </p:nvGrpSpPr>
        <p:grpSpPr>
          <a:xfrm>
            <a:off x="1881187" y="1612191"/>
            <a:ext cx="8429626" cy="3395744"/>
            <a:chOff x="365111" y="1821206"/>
            <a:chExt cx="8443024" cy="3298655"/>
          </a:xfrm>
          <a:solidFill>
            <a:srgbClr val="CCA49C"/>
          </a:solidFill>
        </p:grpSpPr>
        <p:grpSp>
          <p:nvGrpSpPr>
            <p:cNvPr id="5" name="Group 8"/>
            <p:cNvGrpSpPr/>
            <p:nvPr/>
          </p:nvGrpSpPr>
          <p:grpSpPr>
            <a:xfrm>
              <a:off x="365111" y="1821206"/>
              <a:ext cx="8443024" cy="3298655"/>
              <a:chOff x="365111" y="1821206"/>
              <a:chExt cx="8443024" cy="3298655"/>
            </a:xfrm>
            <a:grpFill/>
          </p:grpSpPr>
          <p:sp>
            <p:nvSpPr>
              <p:cNvPr id="16" name="Rectangle 15"/>
              <p:cNvSpPr/>
              <p:nvPr/>
            </p:nvSpPr>
            <p:spPr>
              <a:xfrm>
                <a:off x="365111" y="1821206"/>
                <a:ext cx="4175761" cy="329865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632374" y="1821206"/>
                <a:ext cx="4175761" cy="329865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748359" y="2835260"/>
              <a:ext cx="3325552" cy="1054765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8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Rhythm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49554" y="2835260"/>
              <a:ext cx="3325552" cy="1054765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8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Flow</a:t>
              </a:r>
            </a:p>
          </p:txBody>
        </p:sp>
      </p:grpSp>
      <p:sp>
        <p:nvSpPr>
          <p:cNvPr id="14" name="Oval 13"/>
          <p:cNvSpPr/>
          <p:nvPr/>
        </p:nvSpPr>
        <p:spPr>
          <a:xfrm>
            <a:off x="5726444" y="2887732"/>
            <a:ext cx="739110" cy="844663"/>
          </a:xfrm>
          <a:prstGeom prst="ellipse">
            <a:avLst/>
          </a:prstGeom>
          <a:solidFill>
            <a:srgbClr val="CCA49C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+</a:t>
            </a:r>
            <a:endParaRPr lang="en-US" sz="9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endParaRPr lang="en-US" sz="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434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524001" y="338445"/>
            <a:ext cx="9144001" cy="6332628"/>
            <a:chOff x="-1" y="463132"/>
            <a:chExt cx="9144001" cy="6332628"/>
          </a:xfrm>
        </p:grpSpPr>
        <p:sp>
          <p:nvSpPr>
            <p:cNvPr id="26" name="TextBox 25"/>
            <p:cNvSpPr txBox="1"/>
            <p:nvPr/>
          </p:nvSpPr>
          <p:spPr>
            <a:xfrm>
              <a:off x="-1" y="463132"/>
              <a:ext cx="9144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>
                  <a:solidFill>
                    <a:srgbClr val="323542"/>
                  </a:solidFill>
                  <a:latin typeface="Century Gothic" panose="020B0502020202020204" pitchFamily="34" charset="0"/>
                </a:rPr>
                <a:t>Compound Sentences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477039" y="6241762"/>
              <a:ext cx="366696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HAWKES</a:t>
              </a:r>
              <a:r>
                <a:rPr lang="en-US" sz="28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LEARNING</a:t>
              </a:r>
            </a:p>
          </p:txBody>
        </p:sp>
      </p:grpSp>
      <p:cxnSp>
        <p:nvCxnSpPr>
          <p:cNvPr id="55" name="Straight Connector 54"/>
          <p:cNvCxnSpPr/>
          <p:nvPr/>
        </p:nvCxnSpPr>
        <p:spPr>
          <a:xfrm>
            <a:off x="1881188" y="1137908"/>
            <a:ext cx="8429625" cy="0"/>
          </a:xfrm>
          <a:prstGeom prst="line">
            <a:avLst/>
          </a:prstGeom>
          <a:ln w="12700">
            <a:solidFill>
              <a:srgbClr val="3235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2066922" y="1590848"/>
            <a:ext cx="9190831" cy="3676304"/>
            <a:chOff x="2066922" y="1579037"/>
            <a:chExt cx="9190831" cy="3676304"/>
          </a:xfrm>
        </p:grpSpPr>
        <p:grpSp>
          <p:nvGrpSpPr>
            <p:cNvPr id="4" name="Group 22"/>
            <p:cNvGrpSpPr/>
            <p:nvPr/>
          </p:nvGrpSpPr>
          <p:grpSpPr>
            <a:xfrm>
              <a:off x="2066922" y="4074806"/>
              <a:ext cx="8058154" cy="1067579"/>
              <a:chOff x="542923" y="1736761"/>
              <a:chExt cx="8058154" cy="806935"/>
            </a:xfrm>
            <a:solidFill>
              <a:srgbClr val="C7D4CB"/>
            </a:solidFill>
          </p:grpSpPr>
          <p:sp>
            <p:nvSpPr>
              <p:cNvPr id="24" name="Rectangle 23"/>
              <p:cNvSpPr/>
              <p:nvPr/>
            </p:nvSpPr>
            <p:spPr>
              <a:xfrm>
                <a:off x="542923" y="1736761"/>
                <a:ext cx="8058154" cy="8069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633045" y="1986221"/>
                <a:ext cx="7807571" cy="30242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I am thrilled for her</a:t>
                </a:r>
                <a:r>
                  <a:rPr lang="en-US" sz="2000" dirty="0">
                    <a:highlight>
                      <a:srgbClr val="F2E2D2"/>
                    </a:highlight>
                  </a:rPr>
                  <a:t>; </a:t>
                </a:r>
                <a:r>
                  <a:rPr lang="en-US" sz="2000" dirty="0"/>
                  <a:t>I was honored to receive the baby shower invitation.</a:t>
                </a:r>
              </a:p>
            </p:txBody>
          </p:sp>
        </p:grpSp>
        <p:grpSp>
          <p:nvGrpSpPr>
            <p:cNvPr id="5" name="Group 30"/>
            <p:cNvGrpSpPr/>
            <p:nvPr/>
          </p:nvGrpSpPr>
          <p:grpSpPr>
            <a:xfrm>
              <a:off x="2066922" y="2828358"/>
              <a:ext cx="8058154" cy="1067579"/>
              <a:chOff x="542923" y="1736761"/>
              <a:chExt cx="8058154" cy="806935"/>
            </a:xfrm>
            <a:solidFill>
              <a:srgbClr val="C7D4CB"/>
            </a:solidFill>
          </p:grpSpPr>
          <p:sp>
            <p:nvSpPr>
              <p:cNvPr id="32" name="Rectangle 31"/>
              <p:cNvSpPr/>
              <p:nvPr/>
            </p:nvSpPr>
            <p:spPr>
              <a:xfrm>
                <a:off x="542923" y="1736761"/>
                <a:ext cx="8058154" cy="8069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633045" y="1986221"/>
                <a:ext cx="7807571" cy="30242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highlight>
                      <a:srgbClr val="F2E2D2"/>
                    </a:highlight>
                  </a:rPr>
                  <a:t>Either</a:t>
                </a:r>
                <a:r>
                  <a:rPr lang="en-US" sz="2000" dirty="0"/>
                  <a:t> you clean up the garage</a:t>
                </a:r>
                <a:r>
                  <a:rPr lang="en-US" sz="2000" dirty="0">
                    <a:highlight>
                      <a:srgbClr val="F2E2D2"/>
                    </a:highlight>
                  </a:rPr>
                  <a:t>, or </a:t>
                </a:r>
                <a:r>
                  <a:rPr lang="en-US" sz="2000" dirty="0"/>
                  <a:t>I’m donating everything in it.</a:t>
                </a:r>
              </a:p>
            </p:txBody>
          </p:sp>
        </p:grpSp>
        <p:grpSp>
          <p:nvGrpSpPr>
            <p:cNvPr id="6" name="Group 33"/>
            <p:cNvGrpSpPr/>
            <p:nvPr/>
          </p:nvGrpSpPr>
          <p:grpSpPr>
            <a:xfrm>
              <a:off x="2066922" y="1579037"/>
              <a:ext cx="8058154" cy="1067579"/>
              <a:chOff x="542923" y="1736761"/>
              <a:chExt cx="8058154" cy="806935"/>
            </a:xfrm>
            <a:solidFill>
              <a:srgbClr val="C7D4CB"/>
            </a:solidFill>
          </p:grpSpPr>
          <p:sp>
            <p:nvSpPr>
              <p:cNvPr id="35" name="Rectangle 34"/>
              <p:cNvSpPr/>
              <p:nvPr/>
            </p:nvSpPr>
            <p:spPr>
              <a:xfrm>
                <a:off x="542923" y="1736761"/>
                <a:ext cx="8058154" cy="8069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633045" y="1852449"/>
                <a:ext cx="7807571" cy="53505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The leasing office was going to raise my rent</a:t>
                </a:r>
                <a:r>
                  <a:rPr lang="en-US" sz="2000" dirty="0">
                    <a:highlight>
                      <a:srgbClr val="F2E2D2"/>
                    </a:highlight>
                  </a:rPr>
                  <a:t>, so </a:t>
                </a:r>
                <a:r>
                  <a:rPr lang="en-US" sz="2000" dirty="0"/>
                  <a:t>I moved out of that apartment complex.</a:t>
                </a:r>
              </a:p>
            </p:txBody>
          </p:sp>
        </p:grpSp>
        <p:pic>
          <p:nvPicPr>
            <p:cNvPr id="17" name="Picture 16" descr="cash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326902" y="1582993"/>
              <a:ext cx="1012653" cy="958645"/>
            </a:xfrm>
            <a:prstGeom prst="rect">
              <a:avLst/>
            </a:prstGeom>
          </p:spPr>
        </p:pic>
        <p:pic>
          <p:nvPicPr>
            <p:cNvPr id="18" name="Picture 17" descr="1354128728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79749" y="2800399"/>
              <a:ext cx="1404792" cy="1104518"/>
            </a:xfrm>
            <a:prstGeom prst="rect">
              <a:avLst/>
            </a:prstGeom>
          </p:spPr>
        </p:pic>
        <p:pic>
          <p:nvPicPr>
            <p:cNvPr id="19" name="Picture 18" descr="neocreo-Invitation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801476" y="4001729"/>
              <a:ext cx="1456277" cy="12536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089443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524001" y="338445"/>
            <a:ext cx="9144001" cy="6332628"/>
            <a:chOff x="-1" y="463132"/>
            <a:chExt cx="9144001" cy="6332628"/>
          </a:xfrm>
        </p:grpSpPr>
        <p:sp>
          <p:nvSpPr>
            <p:cNvPr id="26" name="TextBox 25"/>
            <p:cNvSpPr txBox="1"/>
            <p:nvPr/>
          </p:nvSpPr>
          <p:spPr>
            <a:xfrm>
              <a:off x="-1" y="463132"/>
              <a:ext cx="9144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>
                  <a:solidFill>
                    <a:srgbClr val="323542"/>
                  </a:solidFill>
                  <a:latin typeface="Century Gothic" panose="020B0502020202020204" pitchFamily="34" charset="0"/>
                </a:rPr>
                <a:t>Conjunctive Adverbs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477039" y="6241762"/>
              <a:ext cx="366696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>
                  <a:solidFill>
                    <a:schemeClr val="bg1"/>
                  </a:solidFill>
                  <a:latin typeface="Century Gothic" panose="020B0502020202020204" pitchFamily="34" charset="0"/>
                </a:rPr>
                <a:t>HAWKES</a:t>
              </a:r>
              <a:r>
                <a:rPr lang="en-US" sz="2800">
                  <a:solidFill>
                    <a:schemeClr val="bg1"/>
                  </a:solidFill>
                  <a:latin typeface="Century Gothic" panose="020B0502020202020204" pitchFamily="34" charset="0"/>
                </a:rPr>
                <a:t> LEARNING</a:t>
              </a:r>
            </a:p>
          </p:txBody>
        </p:sp>
      </p:grpSp>
      <p:cxnSp>
        <p:nvCxnSpPr>
          <p:cNvPr id="55" name="Straight Connector 54"/>
          <p:cNvCxnSpPr/>
          <p:nvPr/>
        </p:nvCxnSpPr>
        <p:spPr>
          <a:xfrm>
            <a:off x="1881188" y="1137908"/>
            <a:ext cx="8429625" cy="0"/>
          </a:xfrm>
          <a:prstGeom prst="line">
            <a:avLst/>
          </a:prstGeom>
          <a:ln w="12700">
            <a:solidFill>
              <a:srgbClr val="3235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7"/>
          <p:cNvGrpSpPr/>
          <p:nvPr/>
        </p:nvGrpSpPr>
        <p:grpSpPr>
          <a:xfrm>
            <a:off x="2066922" y="1815872"/>
            <a:ext cx="8058154" cy="3148959"/>
            <a:chOff x="542923" y="1849761"/>
            <a:chExt cx="8058154" cy="693935"/>
          </a:xfrm>
        </p:grpSpPr>
        <p:sp>
          <p:nvSpPr>
            <p:cNvPr id="9" name="Rectangle 8"/>
            <p:cNvSpPr/>
            <p:nvPr/>
          </p:nvSpPr>
          <p:spPr>
            <a:xfrm>
              <a:off x="542923" y="1849761"/>
              <a:ext cx="8058154" cy="693935"/>
            </a:xfrm>
            <a:prstGeom prst="rect">
              <a:avLst/>
            </a:prstGeom>
            <a:solidFill>
              <a:srgbClr val="F3ED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33045" y="2013322"/>
              <a:ext cx="7807571" cy="345905"/>
            </a:xfrm>
            <a:prstGeom prst="rect">
              <a:avLst/>
            </a:prstGeom>
            <a:solidFill>
              <a:srgbClr val="F3EDE7"/>
            </a:solidFill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dirty="0">
                  <a:solidFill>
                    <a:srgbClr val="323542"/>
                  </a:solidFill>
                </a:rPr>
                <a:t>I was thrilled for her; </a:t>
              </a:r>
              <a:r>
                <a:rPr lang="en-US" sz="3200" u="sng" dirty="0">
                  <a:solidFill>
                    <a:srgbClr val="323542"/>
                  </a:solidFill>
                </a:rPr>
                <a:t>therefore</a:t>
              </a:r>
              <a:r>
                <a:rPr lang="en-US" sz="3200" dirty="0">
                  <a:solidFill>
                    <a:srgbClr val="323542"/>
                  </a:solidFill>
                </a:rPr>
                <a:t>, I was honored to receive the baby shower invitation.</a:t>
              </a:r>
            </a:p>
          </p:txBody>
        </p:sp>
      </p:grpSp>
      <p:pic>
        <p:nvPicPr>
          <p:cNvPr id="12" name="Picture 11" descr="neocreo-Invita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8315" y="3830106"/>
            <a:ext cx="2626498" cy="226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6763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524001" y="338445"/>
            <a:ext cx="9144001" cy="6332628"/>
            <a:chOff x="-1" y="463132"/>
            <a:chExt cx="9144001" cy="6332628"/>
          </a:xfrm>
        </p:grpSpPr>
        <p:sp>
          <p:nvSpPr>
            <p:cNvPr id="26" name="TextBox 25"/>
            <p:cNvSpPr txBox="1"/>
            <p:nvPr/>
          </p:nvSpPr>
          <p:spPr>
            <a:xfrm>
              <a:off x="-1" y="463132"/>
              <a:ext cx="9144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>
                  <a:solidFill>
                    <a:srgbClr val="323542"/>
                  </a:solidFill>
                  <a:latin typeface="Century Gothic" panose="020B0502020202020204" pitchFamily="34" charset="0"/>
                </a:rPr>
                <a:t>Conjunctive Adverbs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477039" y="6241762"/>
              <a:ext cx="366696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>
                  <a:solidFill>
                    <a:schemeClr val="bg1"/>
                  </a:solidFill>
                  <a:latin typeface="Century Gothic" panose="020B0502020202020204" pitchFamily="34" charset="0"/>
                </a:rPr>
                <a:t>HAWKES</a:t>
              </a:r>
              <a:r>
                <a:rPr lang="en-US" sz="2800">
                  <a:solidFill>
                    <a:schemeClr val="bg1"/>
                  </a:solidFill>
                  <a:latin typeface="Century Gothic" panose="020B0502020202020204" pitchFamily="34" charset="0"/>
                </a:rPr>
                <a:t> LEARNING</a:t>
              </a:r>
            </a:p>
          </p:txBody>
        </p:sp>
      </p:grpSp>
      <p:cxnSp>
        <p:nvCxnSpPr>
          <p:cNvPr id="55" name="Straight Connector 54"/>
          <p:cNvCxnSpPr/>
          <p:nvPr/>
        </p:nvCxnSpPr>
        <p:spPr>
          <a:xfrm>
            <a:off x="1881188" y="1137908"/>
            <a:ext cx="8429625" cy="0"/>
          </a:xfrm>
          <a:prstGeom prst="line">
            <a:avLst/>
          </a:prstGeom>
          <a:ln w="12700">
            <a:solidFill>
              <a:srgbClr val="3235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1507278" y="1685125"/>
            <a:ext cx="9177444" cy="3487751"/>
            <a:chOff x="1863498" y="1685125"/>
            <a:chExt cx="9177444" cy="3487751"/>
          </a:xfrm>
        </p:grpSpPr>
        <p:grpSp>
          <p:nvGrpSpPr>
            <p:cNvPr id="36" name="Group 35"/>
            <p:cNvGrpSpPr/>
            <p:nvPr/>
          </p:nvGrpSpPr>
          <p:grpSpPr>
            <a:xfrm>
              <a:off x="1863498" y="1685125"/>
              <a:ext cx="4462877" cy="3487751"/>
              <a:chOff x="1863498" y="1523702"/>
              <a:chExt cx="4462877" cy="3487751"/>
            </a:xfrm>
          </p:grpSpPr>
          <p:grpSp>
            <p:nvGrpSpPr>
              <p:cNvPr id="4" name="Group 7"/>
              <p:cNvGrpSpPr/>
              <p:nvPr/>
            </p:nvGrpSpPr>
            <p:grpSpPr>
              <a:xfrm>
                <a:off x="1863499" y="1529249"/>
                <a:ext cx="2080340" cy="1617913"/>
                <a:chOff x="1149291" y="1753237"/>
                <a:chExt cx="2080340" cy="1617913"/>
              </a:xfrm>
              <a:solidFill>
                <a:srgbClr val="C7D4CB"/>
              </a:solidFill>
            </p:grpSpPr>
            <p:sp>
              <p:nvSpPr>
                <p:cNvPr id="9" name="Rectangle 8"/>
                <p:cNvSpPr/>
                <p:nvPr/>
              </p:nvSpPr>
              <p:spPr>
                <a:xfrm>
                  <a:off x="1149291" y="1753237"/>
                  <a:ext cx="2080340" cy="161791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1357203" y="2282789"/>
                  <a:ext cx="1664514" cy="547714"/>
                </a:xfrm>
                <a:prstGeom prst="rect">
                  <a:avLst/>
                </a:prstGeom>
                <a:grpFill/>
              </p:spPr>
              <p:txBody>
                <a:bodyPr wrap="square" rtlCol="0" anchor="ctr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en-US" sz="2200" dirty="0"/>
                    <a:t>finally</a:t>
                  </a:r>
                </a:p>
              </p:txBody>
            </p:sp>
          </p:grpSp>
          <p:grpSp>
            <p:nvGrpSpPr>
              <p:cNvPr id="5" name="Group 13"/>
              <p:cNvGrpSpPr/>
              <p:nvPr/>
            </p:nvGrpSpPr>
            <p:grpSpPr>
              <a:xfrm>
                <a:off x="1863498" y="3393540"/>
                <a:ext cx="2080340" cy="1617913"/>
                <a:chOff x="1149290" y="3617528"/>
                <a:chExt cx="2080340" cy="1617913"/>
              </a:xfrm>
              <a:solidFill>
                <a:srgbClr val="C7D4CB"/>
              </a:solidFill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1149290" y="3617528"/>
                  <a:ext cx="2080340" cy="161791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1357203" y="4154602"/>
                  <a:ext cx="1664514" cy="547714"/>
                </a:xfrm>
                <a:prstGeom prst="rect">
                  <a:avLst/>
                </a:prstGeom>
                <a:grpFill/>
              </p:spPr>
              <p:txBody>
                <a:bodyPr wrap="square" rtlCol="0" anchor="ctr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en-US" sz="2200" dirty="0"/>
                    <a:t>meanwhile</a:t>
                  </a:r>
                </a:p>
              </p:txBody>
            </p:sp>
          </p:grpSp>
          <p:grpSp>
            <p:nvGrpSpPr>
              <p:cNvPr id="6" name="Group 16"/>
              <p:cNvGrpSpPr/>
              <p:nvPr/>
            </p:nvGrpSpPr>
            <p:grpSpPr>
              <a:xfrm>
                <a:off x="4246035" y="3391525"/>
                <a:ext cx="2080340" cy="1617913"/>
                <a:chOff x="3531827" y="3615513"/>
                <a:chExt cx="2080340" cy="1617913"/>
              </a:xfrm>
              <a:solidFill>
                <a:srgbClr val="C7D4CB"/>
              </a:solidFill>
            </p:grpSpPr>
            <p:sp>
              <p:nvSpPr>
                <p:cNvPr id="18" name="Rectangle 17"/>
                <p:cNvSpPr/>
                <p:nvPr/>
              </p:nvSpPr>
              <p:spPr>
                <a:xfrm>
                  <a:off x="3531827" y="3615513"/>
                  <a:ext cx="2080340" cy="161791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3739740" y="4149320"/>
                  <a:ext cx="1664514" cy="547714"/>
                </a:xfrm>
                <a:prstGeom prst="rect">
                  <a:avLst/>
                </a:prstGeom>
                <a:grpFill/>
              </p:spPr>
              <p:txBody>
                <a:bodyPr wrap="square" rtlCol="0" anchor="ctr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en-US" sz="2200" dirty="0"/>
                    <a:t>moreover</a:t>
                  </a:r>
                </a:p>
              </p:txBody>
            </p:sp>
          </p:grpSp>
          <p:grpSp>
            <p:nvGrpSpPr>
              <p:cNvPr id="7" name="Group 22"/>
              <p:cNvGrpSpPr/>
              <p:nvPr/>
            </p:nvGrpSpPr>
            <p:grpSpPr>
              <a:xfrm>
                <a:off x="4246035" y="1523702"/>
                <a:ext cx="2080340" cy="1617913"/>
                <a:chOff x="3531827" y="1747690"/>
                <a:chExt cx="2080340" cy="1617913"/>
              </a:xfrm>
              <a:solidFill>
                <a:srgbClr val="C7D4CB"/>
              </a:solidFill>
            </p:grpSpPr>
            <p:sp>
              <p:nvSpPr>
                <p:cNvPr id="24" name="Rectangle 23"/>
                <p:cNvSpPr/>
                <p:nvPr/>
              </p:nvSpPr>
              <p:spPr>
                <a:xfrm>
                  <a:off x="3531827" y="1747690"/>
                  <a:ext cx="2080340" cy="161791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3739740" y="2277507"/>
                  <a:ext cx="1664514" cy="547714"/>
                </a:xfrm>
                <a:prstGeom prst="rect">
                  <a:avLst/>
                </a:prstGeom>
                <a:grpFill/>
              </p:spPr>
              <p:txBody>
                <a:bodyPr wrap="square" rtlCol="0" anchor="ctr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en-US" sz="2200" dirty="0"/>
                    <a:t>furthermore</a:t>
                  </a:r>
                </a:p>
              </p:txBody>
            </p:sp>
          </p:grpSp>
        </p:grpSp>
        <p:grpSp>
          <p:nvGrpSpPr>
            <p:cNvPr id="37" name="Group 36"/>
            <p:cNvGrpSpPr/>
            <p:nvPr/>
          </p:nvGrpSpPr>
          <p:grpSpPr>
            <a:xfrm>
              <a:off x="6578065" y="1685125"/>
              <a:ext cx="4462877" cy="3487751"/>
              <a:chOff x="6578065" y="1528618"/>
              <a:chExt cx="4462877" cy="3487751"/>
            </a:xfrm>
          </p:grpSpPr>
          <p:grpSp>
            <p:nvGrpSpPr>
              <p:cNvPr id="21" name="Group 7"/>
              <p:cNvGrpSpPr/>
              <p:nvPr/>
            </p:nvGrpSpPr>
            <p:grpSpPr>
              <a:xfrm>
                <a:off x="6578066" y="1534165"/>
                <a:ext cx="2080340" cy="1617913"/>
                <a:chOff x="1149291" y="1753237"/>
                <a:chExt cx="2080340" cy="1617913"/>
              </a:xfrm>
              <a:solidFill>
                <a:srgbClr val="C7D4CB"/>
              </a:solidFill>
            </p:grpSpPr>
            <p:sp>
              <p:nvSpPr>
                <p:cNvPr id="22" name="Rectangle 21"/>
                <p:cNvSpPr/>
                <p:nvPr/>
              </p:nvSpPr>
              <p:spPr>
                <a:xfrm>
                  <a:off x="1149291" y="1753237"/>
                  <a:ext cx="2080340" cy="161791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1357203" y="2282789"/>
                  <a:ext cx="1664514" cy="547714"/>
                </a:xfrm>
                <a:prstGeom prst="rect">
                  <a:avLst/>
                </a:prstGeom>
                <a:grpFill/>
              </p:spPr>
              <p:txBody>
                <a:bodyPr wrap="square" rtlCol="0" anchor="ctr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en-US" sz="2200" dirty="0"/>
                    <a:t>however</a:t>
                  </a:r>
                </a:p>
              </p:txBody>
            </p:sp>
          </p:grpSp>
          <p:grpSp>
            <p:nvGrpSpPr>
              <p:cNvPr id="27" name="Group 13"/>
              <p:cNvGrpSpPr/>
              <p:nvPr/>
            </p:nvGrpSpPr>
            <p:grpSpPr>
              <a:xfrm>
                <a:off x="6578065" y="3398456"/>
                <a:ext cx="2080340" cy="1617913"/>
                <a:chOff x="1149290" y="3617528"/>
                <a:chExt cx="2080340" cy="1617913"/>
              </a:xfrm>
              <a:solidFill>
                <a:srgbClr val="C7D4CB"/>
              </a:solidFill>
            </p:grpSpPr>
            <p:sp>
              <p:nvSpPr>
                <p:cNvPr id="28" name="Rectangle 27"/>
                <p:cNvSpPr/>
                <p:nvPr/>
              </p:nvSpPr>
              <p:spPr>
                <a:xfrm>
                  <a:off x="1149290" y="3617528"/>
                  <a:ext cx="2080340" cy="161791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1357203" y="4154602"/>
                  <a:ext cx="1664514" cy="547714"/>
                </a:xfrm>
                <a:prstGeom prst="rect">
                  <a:avLst/>
                </a:prstGeom>
                <a:grpFill/>
              </p:spPr>
              <p:txBody>
                <a:bodyPr wrap="square" rtlCol="0" anchor="ctr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en-US" sz="2200" dirty="0"/>
                    <a:t>nevertheless</a:t>
                  </a:r>
                </a:p>
              </p:txBody>
            </p:sp>
          </p:grpSp>
          <p:grpSp>
            <p:nvGrpSpPr>
              <p:cNvPr id="30" name="Group 16"/>
              <p:cNvGrpSpPr/>
              <p:nvPr/>
            </p:nvGrpSpPr>
            <p:grpSpPr>
              <a:xfrm>
                <a:off x="8960602" y="3396441"/>
                <a:ext cx="2080340" cy="1617913"/>
                <a:chOff x="3531827" y="3615513"/>
                <a:chExt cx="2080340" cy="1617913"/>
              </a:xfrm>
              <a:solidFill>
                <a:srgbClr val="C7D4CB"/>
              </a:solidFill>
            </p:grpSpPr>
            <p:sp>
              <p:nvSpPr>
                <p:cNvPr id="31" name="Rectangle 30"/>
                <p:cNvSpPr/>
                <p:nvPr/>
              </p:nvSpPr>
              <p:spPr>
                <a:xfrm>
                  <a:off x="3531827" y="3615513"/>
                  <a:ext cx="2080340" cy="161791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>
                <a:xfrm>
                  <a:off x="3739740" y="4149320"/>
                  <a:ext cx="1664514" cy="547714"/>
                </a:xfrm>
                <a:prstGeom prst="rect">
                  <a:avLst/>
                </a:prstGeom>
                <a:grpFill/>
              </p:spPr>
              <p:txBody>
                <a:bodyPr wrap="square" rtlCol="0" anchor="ctr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en-US" sz="2200" dirty="0"/>
                    <a:t>therefore</a:t>
                  </a:r>
                </a:p>
              </p:txBody>
            </p:sp>
          </p:grpSp>
          <p:grpSp>
            <p:nvGrpSpPr>
              <p:cNvPr id="33" name="Group 22"/>
              <p:cNvGrpSpPr/>
              <p:nvPr/>
            </p:nvGrpSpPr>
            <p:grpSpPr>
              <a:xfrm>
                <a:off x="8960602" y="1528618"/>
                <a:ext cx="2080340" cy="1617913"/>
                <a:chOff x="3531827" y="1747690"/>
                <a:chExt cx="2080340" cy="1617913"/>
              </a:xfrm>
              <a:solidFill>
                <a:srgbClr val="C7D4CB"/>
              </a:solidFill>
            </p:grpSpPr>
            <p:sp>
              <p:nvSpPr>
                <p:cNvPr id="34" name="Rectangle 33"/>
                <p:cNvSpPr/>
                <p:nvPr/>
              </p:nvSpPr>
              <p:spPr>
                <a:xfrm>
                  <a:off x="3531827" y="1747690"/>
                  <a:ext cx="2080340" cy="161791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3739740" y="2277507"/>
                  <a:ext cx="1664514" cy="547714"/>
                </a:xfrm>
                <a:prstGeom prst="rect">
                  <a:avLst/>
                </a:prstGeom>
                <a:grpFill/>
              </p:spPr>
              <p:txBody>
                <a:bodyPr wrap="square" rtlCol="0" anchor="ctr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en-US" sz="2200" dirty="0"/>
                    <a:t>indeed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0339548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524001" y="338445"/>
            <a:ext cx="9144001" cy="6332628"/>
            <a:chOff x="-1" y="463132"/>
            <a:chExt cx="9144001" cy="6332628"/>
          </a:xfrm>
        </p:grpSpPr>
        <p:sp>
          <p:nvSpPr>
            <p:cNvPr id="26" name="TextBox 25"/>
            <p:cNvSpPr txBox="1"/>
            <p:nvPr/>
          </p:nvSpPr>
          <p:spPr>
            <a:xfrm>
              <a:off x="-1" y="463132"/>
              <a:ext cx="9144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>
                  <a:solidFill>
                    <a:srgbClr val="323542"/>
                  </a:solidFill>
                  <a:latin typeface="Century Gothic" panose="020B0502020202020204" pitchFamily="34" charset="0"/>
                </a:rPr>
                <a:t>Complex Sentences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477039" y="6241762"/>
              <a:ext cx="366696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>
                  <a:solidFill>
                    <a:schemeClr val="bg1"/>
                  </a:solidFill>
                  <a:latin typeface="Century Gothic" panose="020B0502020202020204" pitchFamily="34" charset="0"/>
                </a:rPr>
                <a:t>HAWKES</a:t>
              </a:r>
              <a:r>
                <a:rPr lang="en-US" sz="2800">
                  <a:solidFill>
                    <a:schemeClr val="bg1"/>
                  </a:solidFill>
                  <a:latin typeface="Century Gothic" panose="020B0502020202020204" pitchFamily="34" charset="0"/>
                </a:rPr>
                <a:t> LEARNING</a:t>
              </a:r>
            </a:p>
          </p:txBody>
        </p:sp>
      </p:grpSp>
      <p:cxnSp>
        <p:nvCxnSpPr>
          <p:cNvPr id="55" name="Straight Connector 54"/>
          <p:cNvCxnSpPr/>
          <p:nvPr/>
        </p:nvCxnSpPr>
        <p:spPr>
          <a:xfrm>
            <a:off x="1881188" y="1137908"/>
            <a:ext cx="8429625" cy="0"/>
          </a:xfrm>
          <a:prstGeom prst="line">
            <a:avLst/>
          </a:prstGeom>
          <a:ln w="12700">
            <a:solidFill>
              <a:srgbClr val="3235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29"/>
          <p:cNvGrpSpPr/>
          <p:nvPr/>
        </p:nvGrpSpPr>
        <p:grpSpPr>
          <a:xfrm>
            <a:off x="2330596" y="1425380"/>
            <a:ext cx="7530809" cy="5118197"/>
            <a:chOff x="2330596" y="1513870"/>
            <a:chExt cx="7530809" cy="5118197"/>
          </a:xfrm>
        </p:grpSpPr>
        <p:grpSp>
          <p:nvGrpSpPr>
            <p:cNvPr id="5" name="Group 7"/>
            <p:cNvGrpSpPr/>
            <p:nvPr/>
          </p:nvGrpSpPr>
          <p:grpSpPr>
            <a:xfrm>
              <a:off x="2330596" y="1513870"/>
              <a:ext cx="7530809" cy="2586182"/>
              <a:chOff x="409831" y="1821206"/>
              <a:chExt cx="8312575" cy="3298655"/>
            </a:xfrm>
          </p:grpSpPr>
          <p:grpSp>
            <p:nvGrpSpPr>
              <p:cNvPr id="6" name="Group 8"/>
              <p:cNvGrpSpPr/>
              <p:nvPr/>
            </p:nvGrpSpPr>
            <p:grpSpPr>
              <a:xfrm>
                <a:off x="409831" y="1821206"/>
                <a:ext cx="8312575" cy="3298655"/>
                <a:chOff x="409831" y="1821206"/>
                <a:chExt cx="8312575" cy="3298655"/>
              </a:xfrm>
            </p:grpSpPr>
            <p:sp>
              <p:nvSpPr>
                <p:cNvPr id="16" name="Rectangle 15"/>
                <p:cNvSpPr/>
                <p:nvPr/>
              </p:nvSpPr>
              <p:spPr>
                <a:xfrm>
                  <a:off x="409831" y="1821206"/>
                  <a:ext cx="4091893" cy="3298655"/>
                </a:xfrm>
                <a:prstGeom prst="rect">
                  <a:avLst/>
                </a:prstGeom>
                <a:noFill/>
                <a:ln w="76200">
                  <a:solidFill>
                    <a:srgbClr val="CCA49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4627826" y="1821206"/>
                  <a:ext cx="4094580" cy="3298655"/>
                </a:xfrm>
                <a:prstGeom prst="rect">
                  <a:avLst/>
                </a:prstGeom>
                <a:noFill/>
                <a:ln w="76200">
                  <a:solidFill>
                    <a:srgbClr val="CCA49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Oval 21"/>
                <p:cNvSpPr/>
                <p:nvPr/>
              </p:nvSpPr>
              <p:spPr>
                <a:xfrm>
                  <a:off x="4164575" y="3058851"/>
                  <a:ext cx="800400" cy="823365"/>
                </a:xfrm>
                <a:prstGeom prst="ellipse">
                  <a:avLst/>
                </a:prstGeom>
                <a:solidFill>
                  <a:schemeClr val="bg1"/>
                </a:solidFill>
                <a:ln w="76200">
                  <a:solidFill>
                    <a:srgbClr val="CCA49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5400" b="1" dirty="0">
                      <a:solidFill>
                        <a:srgbClr val="CCA49C"/>
                      </a:solidFill>
                    </a:rPr>
                    <a:t>+</a:t>
                  </a:r>
                  <a:endParaRPr lang="en-US" sz="6000" b="1" dirty="0">
                    <a:solidFill>
                      <a:srgbClr val="CCA49C"/>
                    </a:solidFill>
                  </a:endParaRP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748359" y="2627779"/>
                <a:ext cx="3325552" cy="1469726"/>
              </a:xfrm>
              <a:prstGeom prst="rect">
                <a:avLst/>
              </a:prstGeom>
              <a:noFill/>
              <a:ln w="76200"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3200" dirty="0"/>
                  <a:t>Independent Clause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049554" y="2361596"/>
                <a:ext cx="3325553" cy="2002089"/>
              </a:xfrm>
              <a:prstGeom prst="rect">
                <a:avLst/>
              </a:prstGeom>
              <a:noFill/>
              <a:ln w="76200"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3200" dirty="0"/>
                  <a:t>Dependent Clause</a:t>
                </a:r>
              </a:p>
            </p:txBody>
          </p:sp>
        </p:grpSp>
        <p:grpSp>
          <p:nvGrpSpPr>
            <p:cNvPr id="10" name="Group 23"/>
            <p:cNvGrpSpPr/>
            <p:nvPr/>
          </p:nvGrpSpPr>
          <p:grpSpPr>
            <a:xfrm>
              <a:off x="4863077" y="5014154"/>
              <a:ext cx="2465847" cy="1617913"/>
              <a:chOff x="3339074" y="1954168"/>
              <a:chExt cx="2465847" cy="1617913"/>
            </a:xfrm>
            <a:solidFill>
              <a:srgbClr val="627981"/>
            </a:solidFill>
          </p:grpSpPr>
          <p:sp>
            <p:nvSpPr>
              <p:cNvPr id="25" name="Rectangle 24"/>
              <p:cNvSpPr/>
              <p:nvPr/>
            </p:nvSpPr>
            <p:spPr>
              <a:xfrm>
                <a:off x="3339074" y="1954168"/>
                <a:ext cx="2465847" cy="161791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3615094" y="2115353"/>
                <a:ext cx="1933470" cy="1107996"/>
              </a:xfrm>
              <a:prstGeom prst="rect">
                <a:avLst/>
              </a:prstGeom>
              <a:grpFill/>
            </p:spPr>
            <p:txBody>
              <a:bodyPr wrap="square" rtlCol="0" anchor="ctr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200" dirty="0">
                    <a:solidFill>
                      <a:schemeClr val="bg1"/>
                    </a:solidFill>
                  </a:rPr>
                  <a:t>Subordinating Conjunctions</a:t>
                </a:r>
              </a:p>
            </p:txBody>
          </p:sp>
        </p:grpSp>
        <p:sp>
          <p:nvSpPr>
            <p:cNvPr id="29" name="Rectangle 28"/>
            <p:cNvSpPr/>
            <p:nvPr/>
          </p:nvSpPr>
          <p:spPr>
            <a:xfrm>
              <a:off x="2631009" y="4098044"/>
              <a:ext cx="700865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Can Be Combined With: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1184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524001" y="338445"/>
            <a:ext cx="9144001" cy="6332628"/>
            <a:chOff x="-1" y="463132"/>
            <a:chExt cx="9144001" cy="6332628"/>
          </a:xfrm>
        </p:grpSpPr>
        <p:sp>
          <p:nvSpPr>
            <p:cNvPr id="26" name="TextBox 25"/>
            <p:cNvSpPr txBox="1"/>
            <p:nvPr/>
          </p:nvSpPr>
          <p:spPr>
            <a:xfrm>
              <a:off x="-1" y="463132"/>
              <a:ext cx="9144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>
                  <a:solidFill>
                    <a:srgbClr val="323542"/>
                  </a:solidFill>
                  <a:latin typeface="Century Gothic" panose="020B0502020202020204" pitchFamily="34" charset="0"/>
                </a:rPr>
                <a:t>Subordinating Conjunctions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477039" y="6241762"/>
              <a:ext cx="366696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>
                  <a:solidFill>
                    <a:schemeClr val="bg1"/>
                  </a:solidFill>
                  <a:latin typeface="Century Gothic" panose="020B0502020202020204" pitchFamily="34" charset="0"/>
                </a:rPr>
                <a:t>HAWKES</a:t>
              </a:r>
              <a:r>
                <a:rPr lang="en-US" sz="2800">
                  <a:solidFill>
                    <a:schemeClr val="bg1"/>
                  </a:solidFill>
                  <a:latin typeface="Century Gothic" panose="020B0502020202020204" pitchFamily="34" charset="0"/>
                </a:rPr>
                <a:t> LEARNING</a:t>
              </a:r>
            </a:p>
          </p:txBody>
        </p:sp>
      </p:grpSp>
      <p:cxnSp>
        <p:nvCxnSpPr>
          <p:cNvPr id="55" name="Straight Connector 54"/>
          <p:cNvCxnSpPr/>
          <p:nvPr/>
        </p:nvCxnSpPr>
        <p:spPr>
          <a:xfrm>
            <a:off x="1881188" y="1137908"/>
            <a:ext cx="8429625" cy="0"/>
          </a:xfrm>
          <a:prstGeom prst="line">
            <a:avLst/>
          </a:prstGeom>
          <a:ln w="12700">
            <a:solidFill>
              <a:srgbClr val="3235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7"/>
          <p:cNvGrpSpPr/>
          <p:nvPr/>
        </p:nvGrpSpPr>
        <p:grpSpPr>
          <a:xfrm>
            <a:off x="1507278" y="1685125"/>
            <a:ext cx="9177444" cy="3487751"/>
            <a:chOff x="1863498" y="1685125"/>
            <a:chExt cx="9177444" cy="3487751"/>
          </a:xfrm>
        </p:grpSpPr>
        <p:grpSp>
          <p:nvGrpSpPr>
            <p:cNvPr id="5" name="Group 35"/>
            <p:cNvGrpSpPr/>
            <p:nvPr/>
          </p:nvGrpSpPr>
          <p:grpSpPr>
            <a:xfrm>
              <a:off x="1863498" y="1685125"/>
              <a:ext cx="4462877" cy="3487751"/>
              <a:chOff x="1863498" y="1523702"/>
              <a:chExt cx="4462877" cy="3487751"/>
            </a:xfrm>
          </p:grpSpPr>
          <p:grpSp>
            <p:nvGrpSpPr>
              <p:cNvPr id="6" name="Group 7"/>
              <p:cNvGrpSpPr/>
              <p:nvPr/>
            </p:nvGrpSpPr>
            <p:grpSpPr>
              <a:xfrm>
                <a:off x="1863499" y="1529249"/>
                <a:ext cx="2080340" cy="1617913"/>
                <a:chOff x="1149291" y="1753237"/>
                <a:chExt cx="2080340" cy="1617913"/>
              </a:xfrm>
              <a:solidFill>
                <a:srgbClr val="C7D4CB"/>
              </a:solidFill>
            </p:grpSpPr>
            <p:sp>
              <p:nvSpPr>
                <p:cNvPr id="9" name="Rectangle 8"/>
                <p:cNvSpPr/>
                <p:nvPr/>
              </p:nvSpPr>
              <p:spPr>
                <a:xfrm>
                  <a:off x="1149291" y="1753237"/>
                  <a:ext cx="2080340" cy="161791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1357203" y="2282789"/>
                  <a:ext cx="1664514" cy="547714"/>
                </a:xfrm>
                <a:prstGeom prst="rect">
                  <a:avLst/>
                </a:prstGeom>
                <a:grpFill/>
              </p:spPr>
              <p:txBody>
                <a:bodyPr wrap="square" rtlCol="0" anchor="ctr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en-US" sz="2200" dirty="0"/>
                    <a:t>after</a:t>
                  </a:r>
                </a:p>
              </p:txBody>
            </p:sp>
          </p:grpSp>
          <p:grpSp>
            <p:nvGrpSpPr>
              <p:cNvPr id="7" name="Group 13"/>
              <p:cNvGrpSpPr/>
              <p:nvPr/>
            </p:nvGrpSpPr>
            <p:grpSpPr>
              <a:xfrm>
                <a:off x="1863498" y="3393540"/>
                <a:ext cx="2080340" cy="1617913"/>
                <a:chOff x="1149290" y="3617528"/>
                <a:chExt cx="2080340" cy="1617913"/>
              </a:xfrm>
              <a:solidFill>
                <a:srgbClr val="C7D4CB"/>
              </a:solidFill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1149290" y="3617528"/>
                  <a:ext cx="2080340" cy="161791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1357203" y="4154602"/>
                  <a:ext cx="1664514" cy="547714"/>
                </a:xfrm>
                <a:prstGeom prst="rect">
                  <a:avLst/>
                </a:prstGeom>
                <a:grpFill/>
              </p:spPr>
              <p:txBody>
                <a:bodyPr wrap="square" rtlCol="0" anchor="ctr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en-US" sz="2200" dirty="0"/>
                    <a:t>even though</a:t>
                  </a:r>
                </a:p>
              </p:txBody>
            </p:sp>
          </p:grpSp>
          <p:grpSp>
            <p:nvGrpSpPr>
              <p:cNvPr id="8" name="Group 16"/>
              <p:cNvGrpSpPr/>
              <p:nvPr/>
            </p:nvGrpSpPr>
            <p:grpSpPr>
              <a:xfrm>
                <a:off x="4246035" y="3391525"/>
                <a:ext cx="2080340" cy="1617913"/>
                <a:chOff x="3531827" y="3615513"/>
                <a:chExt cx="2080340" cy="1617913"/>
              </a:xfrm>
              <a:solidFill>
                <a:srgbClr val="C7D4CB"/>
              </a:solidFill>
            </p:grpSpPr>
            <p:sp>
              <p:nvSpPr>
                <p:cNvPr id="18" name="Rectangle 17"/>
                <p:cNvSpPr/>
                <p:nvPr/>
              </p:nvSpPr>
              <p:spPr>
                <a:xfrm>
                  <a:off x="3531827" y="3615513"/>
                  <a:ext cx="2080340" cy="161791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3739740" y="4149320"/>
                  <a:ext cx="1664514" cy="547714"/>
                </a:xfrm>
                <a:prstGeom prst="rect">
                  <a:avLst/>
                </a:prstGeom>
                <a:grpFill/>
              </p:spPr>
              <p:txBody>
                <a:bodyPr wrap="square" rtlCol="0" anchor="ctr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en-US" sz="2200" dirty="0"/>
                    <a:t>if</a:t>
                  </a:r>
                </a:p>
              </p:txBody>
            </p:sp>
          </p:grpSp>
          <p:grpSp>
            <p:nvGrpSpPr>
              <p:cNvPr id="11" name="Group 22"/>
              <p:cNvGrpSpPr/>
              <p:nvPr/>
            </p:nvGrpSpPr>
            <p:grpSpPr>
              <a:xfrm>
                <a:off x="4246035" y="1523702"/>
                <a:ext cx="2080340" cy="1617913"/>
                <a:chOff x="3531827" y="1747690"/>
                <a:chExt cx="2080340" cy="1617913"/>
              </a:xfrm>
              <a:solidFill>
                <a:srgbClr val="C7D4CB"/>
              </a:solidFill>
            </p:grpSpPr>
            <p:sp>
              <p:nvSpPr>
                <p:cNvPr id="24" name="Rectangle 23"/>
                <p:cNvSpPr/>
                <p:nvPr/>
              </p:nvSpPr>
              <p:spPr>
                <a:xfrm>
                  <a:off x="3531827" y="1747690"/>
                  <a:ext cx="2080340" cy="161791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3739740" y="2277507"/>
                  <a:ext cx="1664514" cy="547714"/>
                </a:xfrm>
                <a:prstGeom prst="rect">
                  <a:avLst/>
                </a:prstGeom>
                <a:grpFill/>
              </p:spPr>
              <p:txBody>
                <a:bodyPr wrap="square" rtlCol="0" anchor="ctr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en-US" sz="2200" dirty="0"/>
                    <a:t>although</a:t>
                  </a:r>
                </a:p>
              </p:txBody>
            </p:sp>
          </p:grpSp>
        </p:grpSp>
        <p:grpSp>
          <p:nvGrpSpPr>
            <p:cNvPr id="12" name="Group 36"/>
            <p:cNvGrpSpPr/>
            <p:nvPr/>
          </p:nvGrpSpPr>
          <p:grpSpPr>
            <a:xfrm>
              <a:off x="6578065" y="1685125"/>
              <a:ext cx="4462877" cy="3487751"/>
              <a:chOff x="6578065" y="1528618"/>
              <a:chExt cx="4462877" cy="3487751"/>
            </a:xfrm>
          </p:grpSpPr>
          <p:grpSp>
            <p:nvGrpSpPr>
              <p:cNvPr id="13" name="Group 7"/>
              <p:cNvGrpSpPr/>
              <p:nvPr/>
            </p:nvGrpSpPr>
            <p:grpSpPr>
              <a:xfrm>
                <a:off x="6578066" y="1534165"/>
                <a:ext cx="2080340" cy="1617913"/>
                <a:chOff x="1149291" y="1753237"/>
                <a:chExt cx="2080340" cy="1617913"/>
              </a:xfrm>
              <a:solidFill>
                <a:srgbClr val="C7D4CB"/>
              </a:solidFill>
            </p:grpSpPr>
            <p:sp>
              <p:nvSpPr>
                <p:cNvPr id="22" name="Rectangle 21"/>
                <p:cNvSpPr/>
                <p:nvPr/>
              </p:nvSpPr>
              <p:spPr>
                <a:xfrm>
                  <a:off x="1149291" y="1753237"/>
                  <a:ext cx="2080340" cy="161791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1357203" y="2282789"/>
                  <a:ext cx="1664514" cy="547714"/>
                </a:xfrm>
                <a:prstGeom prst="rect">
                  <a:avLst/>
                </a:prstGeom>
                <a:grpFill/>
              </p:spPr>
              <p:txBody>
                <a:bodyPr wrap="square" rtlCol="0" anchor="ctr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en-US" sz="2200" dirty="0"/>
                    <a:t>as</a:t>
                  </a:r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>
                <a:off x="6578065" y="3398456"/>
                <a:ext cx="2080340" cy="1617913"/>
                <a:chOff x="1149290" y="3617528"/>
                <a:chExt cx="2080340" cy="1617913"/>
              </a:xfrm>
              <a:solidFill>
                <a:srgbClr val="C7D4CB"/>
              </a:solidFill>
            </p:grpSpPr>
            <p:sp>
              <p:nvSpPr>
                <p:cNvPr id="28" name="Rectangle 27"/>
                <p:cNvSpPr/>
                <p:nvPr/>
              </p:nvSpPr>
              <p:spPr>
                <a:xfrm>
                  <a:off x="1149290" y="3617528"/>
                  <a:ext cx="2080340" cy="161791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1357203" y="4154602"/>
                  <a:ext cx="1664514" cy="547714"/>
                </a:xfrm>
                <a:prstGeom prst="rect">
                  <a:avLst/>
                </a:prstGeom>
                <a:grpFill/>
              </p:spPr>
              <p:txBody>
                <a:bodyPr wrap="square" rtlCol="0" anchor="ctr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en-US" sz="2200" dirty="0"/>
                    <a:t>when</a:t>
                  </a:r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8960602" y="3396441"/>
                <a:ext cx="2080340" cy="1617913"/>
                <a:chOff x="3531827" y="3615513"/>
                <a:chExt cx="2080340" cy="1617913"/>
              </a:xfrm>
              <a:solidFill>
                <a:srgbClr val="C7D4CB"/>
              </a:solidFill>
            </p:grpSpPr>
            <p:sp>
              <p:nvSpPr>
                <p:cNvPr id="31" name="Rectangle 30"/>
                <p:cNvSpPr/>
                <p:nvPr/>
              </p:nvSpPr>
              <p:spPr>
                <a:xfrm>
                  <a:off x="3531827" y="3615513"/>
                  <a:ext cx="2080340" cy="161791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>
                <a:xfrm>
                  <a:off x="3739740" y="4149320"/>
                  <a:ext cx="1664514" cy="547714"/>
                </a:xfrm>
                <a:prstGeom prst="rect">
                  <a:avLst/>
                </a:prstGeom>
                <a:grpFill/>
              </p:spPr>
              <p:txBody>
                <a:bodyPr wrap="square" rtlCol="0" anchor="ctr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en-US" sz="2200" dirty="0"/>
                    <a:t>while</a:t>
                  </a:r>
                </a:p>
              </p:txBody>
            </p:sp>
          </p:grpSp>
          <p:grpSp>
            <p:nvGrpSpPr>
              <p:cNvPr id="20" name="Group 22"/>
              <p:cNvGrpSpPr/>
              <p:nvPr/>
            </p:nvGrpSpPr>
            <p:grpSpPr>
              <a:xfrm>
                <a:off x="8960602" y="1528618"/>
                <a:ext cx="2080340" cy="1617913"/>
                <a:chOff x="3531827" y="1747690"/>
                <a:chExt cx="2080340" cy="1617913"/>
              </a:xfrm>
              <a:solidFill>
                <a:srgbClr val="C7D4CB"/>
              </a:solidFill>
            </p:grpSpPr>
            <p:sp>
              <p:nvSpPr>
                <p:cNvPr id="34" name="Rectangle 33"/>
                <p:cNvSpPr/>
                <p:nvPr/>
              </p:nvSpPr>
              <p:spPr>
                <a:xfrm>
                  <a:off x="3531827" y="1747690"/>
                  <a:ext cx="2080340" cy="161791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3739740" y="2277507"/>
                  <a:ext cx="1664514" cy="547714"/>
                </a:xfrm>
                <a:prstGeom prst="rect">
                  <a:avLst/>
                </a:prstGeom>
                <a:grpFill/>
              </p:spPr>
              <p:txBody>
                <a:bodyPr wrap="square" rtlCol="0" anchor="ctr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en-US" sz="2200" dirty="0"/>
                    <a:t>because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0339548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524001" y="338445"/>
            <a:ext cx="9144001" cy="6332628"/>
            <a:chOff x="-1" y="463132"/>
            <a:chExt cx="9144001" cy="6332628"/>
          </a:xfrm>
        </p:grpSpPr>
        <p:sp>
          <p:nvSpPr>
            <p:cNvPr id="26" name="TextBox 25"/>
            <p:cNvSpPr txBox="1"/>
            <p:nvPr/>
          </p:nvSpPr>
          <p:spPr>
            <a:xfrm>
              <a:off x="-1" y="463132"/>
              <a:ext cx="9144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>
                  <a:solidFill>
                    <a:srgbClr val="323542"/>
                  </a:solidFill>
                  <a:latin typeface="Century Gothic" panose="020B0502020202020204" pitchFamily="34" charset="0"/>
                </a:rPr>
                <a:t>Comma Rules for Complex Sentences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477039" y="6241762"/>
              <a:ext cx="366696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>
                  <a:solidFill>
                    <a:schemeClr val="bg1"/>
                  </a:solidFill>
                  <a:latin typeface="Century Gothic" panose="020B0502020202020204" pitchFamily="34" charset="0"/>
                </a:rPr>
                <a:t>HAWKES</a:t>
              </a:r>
              <a:r>
                <a:rPr lang="en-US" sz="2800">
                  <a:solidFill>
                    <a:schemeClr val="bg1"/>
                  </a:solidFill>
                  <a:latin typeface="Century Gothic" panose="020B0502020202020204" pitchFamily="34" charset="0"/>
                </a:rPr>
                <a:t> LEARNING</a:t>
              </a:r>
            </a:p>
          </p:txBody>
        </p:sp>
      </p:grpSp>
      <p:cxnSp>
        <p:nvCxnSpPr>
          <p:cNvPr id="55" name="Straight Connector 54"/>
          <p:cNvCxnSpPr/>
          <p:nvPr/>
        </p:nvCxnSpPr>
        <p:spPr>
          <a:xfrm>
            <a:off x="1881188" y="1137908"/>
            <a:ext cx="8429625" cy="0"/>
          </a:xfrm>
          <a:prstGeom prst="line">
            <a:avLst/>
          </a:prstGeom>
          <a:ln w="12700">
            <a:solidFill>
              <a:srgbClr val="3235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7"/>
          <p:cNvGrpSpPr/>
          <p:nvPr/>
        </p:nvGrpSpPr>
        <p:grpSpPr>
          <a:xfrm>
            <a:off x="2066923" y="1849761"/>
            <a:ext cx="8058154" cy="1482424"/>
            <a:chOff x="542923" y="1849761"/>
            <a:chExt cx="8058154" cy="693935"/>
          </a:xfrm>
          <a:solidFill>
            <a:srgbClr val="386546"/>
          </a:solidFill>
        </p:grpSpPr>
        <p:sp>
          <p:nvSpPr>
            <p:cNvPr id="9" name="Rectangle 8"/>
            <p:cNvSpPr/>
            <p:nvPr/>
          </p:nvSpPr>
          <p:spPr>
            <a:xfrm>
              <a:off x="542923" y="1849761"/>
              <a:ext cx="8058154" cy="69393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33045" y="1991779"/>
              <a:ext cx="7807571" cy="388997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Because of his military experience, he is qualified for the position.</a:t>
              </a:r>
            </a:p>
          </p:txBody>
        </p:sp>
      </p:grpSp>
      <p:grpSp>
        <p:nvGrpSpPr>
          <p:cNvPr id="5" name="Group 10"/>
          <p:cNvGrpSpPr/>
          <p:nvPr/>
        </p:nvGrpSpPr>
        <p:grpSpPr>
          <a:xfrm>
            <a:off x="2066923" y="3467968"/>
            <a:ext cx="8058154" cy="1482424"/>
            <a:chOff x="542923" y="1849761"/>
            <a:chExt cx="8058154" cy="693935"/>
          </a:xfrm>
          <a:solidFill>
            <a:srgbClr val="386546"/>
          </a:solidFill>
        </p:grpSpPr>
        <p:sp>
          <p:nvSpPr>
            <p:cNvPr id="12" name="Rectangle 11"/>
            <p:cNvSpPr/>
            <p:nvPr/>
          </p:nvSpPr>
          <p:spPr>
            <a:xfrm>
              <a:off x="542923" y="1849761"/>
              <a:ext cx="8058154" cy="69393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33045" y="1991779"/>
              <a:ext cx="7807571" cy="388997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Don’t mention your promotion until your coworkers know about it.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2251587" y="2212258"/>
            <a:ext cx="4237703" cy="363794"/>
          </a:xfrm>
          <a:prstGeom prst="rect">
            <a:avLst/>
          </a:prstGeom>
          <a:solidFill>
            <a:schemeClr val="accent1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115665" y="3839497"/>
            <a:ext cx="3313470" cy="363794"/>
          </a:xfrm>
          <a:prstGeom prst="rect">
            <a:avLst/>
          </a:prstGeom>
          <a:solidFill>
            <a:schemeClr val="accent1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241755" y="4188542"/>
            <a:ext cx="1032387" cy="363794"/>
          </a:xfrm>
          <a:prstGeom prst="rect">
            <a:avLst/>
          </a:prstGeom>
          <a:solidFill>
            <a:schemeClr val="accent1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Military-Dog-Tag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22653" y="1907457"/>
            <a:ext cx="2158122" cy="1858683"/>
          </a:xfrm>
          <a:prstGeom prst="rect">
            <a:avLst/>
          </a:prstGeom>
        </p:spPr>
      </p:pic>
      <p:pic>
        <p:nvPicPr>
          <p:cNvPr id="19" name="Picture 18" descr="shhhhhma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4568" y="3608438"/>
            <a:ext cx="1098591" cy="205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2133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524001" y="338445"/>
            <a:ext cx="9144001" cy="6332628"/>
            <a:chOff x="-1" y="463132"/>
            <a:chExt cx="9144001" cy="6332628"/>
          </a:xfrm>
        </p:grpSpPr>
        <p:sp>
          <p:nvSpPr>
            <p:cNvPr id="26" name="TextBox 25"/>
            <p:cNvSpPr txBox="1"/>
            <p:nvPr/>
          </p:nvSpPr>
          <p:spPr>
            <a:xfrm>
              <a:off x="-1" y="463132"/>
              <a:ext cx="9144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>
                  <a:solidFill>
                    <a:srgbClr val="323542"/>
                  </a:solidFill>
                  <a:latin typeface="Century Gothic" panose="020B0502020202020204" pitchFamily="34" charset="0"/>
                </a:rPr>
                <a:t>Compound-Complex Sentences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477039" y="6241762"/>
              <a:ext cx="366696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>
                  <a:solidFill>
                    <a:schemeClr val="bg1"/>
                  </a:solidFill>
                  <a:latin typeface="Century Gothic" panose="020B0502020202020204" pitchFamily="34" charset="0"/>
                </a:rPr>
                <a:t>HAWKES</a:t>
              </a:r>
              <a:r>
                <a:rPr lang="en-US" sz="2800">
                  <a:solidFill>
                    <a:schemeClr val="bg1"/>
                  </a:solidFill>
                  <a:latin typeface="Century Gothic" panose="020B0502020202020204" pitchFamily="34" charset="0"/>
                </a:rPr>
                <a:t> LEARNING</a:t>
              </a:r>
            </a:p>
          </p:txBody>
        </p:sp>
      </p:grpSp>
      <p:cxnSp>
        <p:nvCxnSpPr>
          <p:cNvPr id="55" name="Straight Connector 54"/>
          <p:cNvCxnSpPr/>
          <p:nvPr/>
        </p:nvCxnSpPr>
        <p:spPr>
          <a:xfrm>
            <a:off x="1881188" y="1137908"/>
            <a:ext cx="8429625" cy="0"/>
          </a:xfrm>
          <a:prstGeom prst="line">
            <a:avLst/>
          </a:prstGeom>
          <a:ln w="12700">
            <a:solidFill>
              <a:srgbClr val="3235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29"/>
          <p:cNvGrpSpPr/>
          <p:nvPr/>
        </p:nvGrpSpPr>
        <p:grpSpPr>
          <a:xfrm>
            <a:off x="1670945" y="2056981"/>
            <a:ext cx="8850110" cy="2744039"/>
            <a:chOff x="2673291" y="1612192"/>
            <a:chExt cx="6845412" cy="1623460"/>
          </a:xfrm>
        </p:grpSpPr>
        <p:grpSp>
          <p:nvGrpSpPr>
            <p:cNvPr id="5" name="Group 7"/>
            <p:cNvGrpSpPr/>
            <p:nvPr/>
          </p:nvGrpSpPr>
          <p:grpSpPr>
            <a:xfrm>
              <a:off x="2673291" y="1617739"/>
              <a:ext cx="2080340" cy="1617913"/>
              <a:chOff x="1149291" y="1753237"/>
              <a:chExt cx="2080340" cy="1617913"/>
            </a:xfrm>
            <a:solidFill>
              <a:srgbClr val="627981"/>
            </a:solidFill>
          </p:grpSpPr>
          <p:sp>
            <p:nvSpPr>
              <p:cNvPr id="9" name="Rectangle 8"/>
              <p:cNvSpPr/>
              <p:nvPr/>
            </p:nvSpPr>
            <p:spPr>
              <a:xfrm>
                <a:off x="1149291" y="1753237"/>
                <a:ext cx="2080340" cy="161791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357203" y="2218508"/>
                <a:ext cx="1664514" cy="676276"/>
              </a:xfrm>
              <a:prstGeom prst="rect">
                <a:avLst/>
              </a:prstGeom>
              <a:grpFill/>
            </p:spPr>
            <p:txBody>
              <a:bodyPr wrap="square" rtlCol="0" anchor="ctr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bg1"/>
                    </a:solidFill>
                  </a:rPr>
                  <a:t>Independent Clause</a:t>
                </a:r>
              </a:p>
            </p:txBody>
          </p:sp>
        </p:grpSp>
        <p:grpSp>
          <p:nvGrpSpPr>
            <p:cNvPr id="6" name="Group 10"/>
            <p:cNvGrpSpPr/>
            <p:nvPr/>
          </p:nvGrpSpPr>
          <p:grpSpPr>
            <a:xfrm>
              <a:off x="7438363" y="1612192"/>
              <a:ext cx="2080340" cy="1617913"/>
              <a:chOff x="5914363" y="1747690"/>
              <a:chExt cx="2080340" cy="1617913"/>
            </a:xfrm>
            <a:solidFill>
              <a:srgbClr val="627981"/>
            </a:solidFill>
          </p:grpSpPr>
          <p:sp>
            <p:nvSpPr>
              <p:cNvPr id="12" name="Rectangle 11"/>
              <p:cNvSpPr/>
              <p:nvPr/>
            </p:nvSpPr>
            <p:spPr>
              <a:xfrm>
                <a:off x="5914363" y="1747690"/>
                <a:ext cx="2080340" cy="161791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122276" y="2213227"/>
                <a:ext cx="1664514" cy="676276"/>
              </a:xfrm>
              <a:prstGeom prst="rect">
                <a:avLst/>
              </a:prstGeom>
              <a:grpFill/>
            </p:spPr>
            <p:txBody>
              <a:bodyPr wrap="square" rtlCol="0" anchor="ctr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bg1"/>
                    </a:solidFill>
                  </a:rPr>
                  <a:t>Dependent Clause</a:t>
                </a:r>
              </a:p>
            </p:txBody>
          </p:sp>
        </p:grpSp>
        <p:grpSp>
          <p:nvGrpSpPr>
            <p:cNvPr id="7" name="Group 22"/>
            <p:cNvGrpSpPr/>
            <p:nvPr/>
          </p:nvGrpSpPr>
          <p:grpSpPr>
            <a:xfrm>
              <a:off x="5055827" y="1612192"/>
              <a:ext cx="2080340" cy="1617913"/>
              <a:chOff x="3531827" y="1747690"/>
              <a:chExt cx="2080340" cy="1617913"/>
            </a:xfrm>
            <a:solidFill>
              <a:srgbClr val="627981"/>
            </a:solidFill>
          </p:grpSpPr>
          <p:sp>
            <p:nvSpPr>
              <p:cNvPr id="24" name="Rectangle 23"/>
              <p:cNvSpPr/>
              <p:nvPr/>
            </p:nvSpPr>
            <p:spPr>
              <a:xfrm>
                <a:off x="3531827" y="1747690"/>
                <a:ext cx="2080340" cy="161791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3739740" y="2213226"/>
                <a:ext cx="1664514" cy="676276"/>
              </a:xfrm>
              <a:prstGeom prst="rect">
                <a:avLst/>
              </a:prstGeom>
              <a:grpFill/>
            </p:spPr>
            <p:txBody>
              <a:bodyPr wrap="square" rtlCol="0" anchor="ctr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bg1"/>
                    </a:solidFill>
                  </a:rPr>
                  <a:t>Independent Clause</a:t>
                </a: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4533898" y="2102091"/>
              <a:ext cx="677616" cy="729753"/>
            </a:xfrm>
            <a:prstGeom prst="ellipse">
              <a:avLst/>
            </a:prstGeom>
            <a:solidFill>
              <a:srgbClr val="62798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+</a:t>
              </a:r>
              <a:endParaRPr lang="en-US" sz="4000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6967382" y="2107007"/>
              <a:ext cx="677616" cy="729753"/>
            </a:xfrm>
            <a:prstGeom prst="ellipse">
              <a:avLst/>
            </a:prstGeom>
            <a:solidFill>
              <a:srgbClr val="62798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+</a:t>
              </a:r>
              <a:endParaRPr lang="en-US" sz="4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66281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524001" y="338445"/>
            <a:ext cx="9144001" cy="6332628"/>
            <a:chOff x="-1" y="463132"/>
            <a:chExt cx="9144001" cy="6332628"/>
          </a:xfrm>
        </p:grpSpPr>
        <p:sp>
          <p:nvSpPr>
            <p:cNvPr id="26" name="TextBox 25"/>
            <p:cNvSpPr txBox="1"/>
            <p:nvPr/>
          </p:nvSpPr>
          <p:spPr>
            <a:xfrm>
              <a:off x="-1" y="463132"/>
              <a:ext cx="9144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>
                  <a:solidFill>
                    <a:srgbClr val="323542"/>
                  </a:solidFill>
                  <a:latin typeface="Century Gothic" panose="020B0502020202020204" pitchFamily="34" charset="0"/>
                </a:rPr>
                <a:t>Compound-Complex Sentences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477039" y="6241762"/>
              <a:ext cx="366696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>
                  <a:solidFill>
                    <a:schemeClr val="bg1"/>
                  </a:solidFill>
                  <a:latin typeface="Century Gothic" panose="020B0502020202020204" pitchFamily="34" charset="0"/>
                </a:rPr>
                <a:t>HAWKES</a:t>
              </a:r>
              <a:r>
                <a:rPr lang="en-US" sz="2800">
                  <a:solidFill>
                    <a:schemeClr val="bg1"/>
                  </a:solidFill>
                  <a:latin typeface="Century Gothic" panose="020B0502020202020204" pitchFamily="34" charset="0"/>
                </a:rPr>
                <a:t> LEARNING</a:t>
              </a:r>
            </a:p>
          </p:txBody>
        </p:sp>
      </p:grpSp>
      <p:cxnSp>
        <p:nvCxnSpPr>
          <p:cNvPr id="55" name="Straight Connector 54"/>
          <p:cNvCxnSpPr/>
          <p:nvPr/>
        </p:nvCxnSpPr>
        <p:spPr>
          <a:xfrm>
            <a:off x="1881188" y="1137908"/>
            <a:ext cx="8429625" cy="0"/>
          </a:xfrm>
          <a:prstGeom prst="line">
            <a:avLst/>
          </a:prstGeom>
          <a:ln w="12700">
            <a:solidFill>
              <a:srgbClr val="3235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7"/>
          <p:cNvGrpSpPr/>
          <p:nvPr/>
        </p:nvGrpSpPr>
        <p:grpSpPr>
          <a:xfrm>
            <a:off x="2066923" y="1849761"/>
            <a:ext cx="8058154" cy="1482424"/>
            <a:chOff x="542923" y="1849761"/>
            <a:chExt cx="8058154" cy="693935"/>
          </a:xfrm>
          <a:solidFill>
            <a:srgbClr val="386546"/>
          </a:solidFill>
        </p:grpSpPr>
        <p:sp>
          <p:nvSpPr>
            <p:cNvPr id="9" name="Rectangle 8"/>
            <p:cNvSpPr/>
            <p:nvPr/>
          </p:nvSpPr>
          <p:spPr>
            <a:xfrm>
              <a:off x="542923" y="1849761"/>
              <a:ext cx="8058154" cy="69393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33045" y="1991779"/>
              <a:ext cx="7807571" cy="388997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Even though he was tired, Quincy knew he had to finish the marathon</a:t>
              </a:r>
              <a:r>
                <a:rPr lang="en-US" sz="2400" u="sng" dirty="0">
                  <a:solidFill>
                    <a:schemeClr val="bg1"/>
                  </a:solidFill>
                </a:rPr>
                <a:t>, so </a:t>
              </a:r>
              <a:r>
                <a:rPr lang="en-US" sz="2400" dirty="0">
                  <a:solidFill>
                    <a:schemeClr val="bg1"/>
                  </a:solidFill>
                </a:rPr>
                <a:t>he caught up to his running mates.</a:t>
              </a:r>
            </a:p>
          </p:txBody>
        </p:sp>
      </p:grpSp>
      <p:grpSp>
        <p:nvGrpSpPr>
          <p:cNvPr id="5" name="Group 10"/>
          <p:cNvGrpSpPr/>
          <p:nvPr/>
        </p:nvGrpSpPr>
        <p:grpSpPr>
          <a:xfrm>
            <a:off x="2066923" y="3467968"/>
            <a:ext cx="8058154" cy="1482424"/>
            <a:chOff x="542923" y="1849761"/>
            <a:chExt cx="8058154" cy="693935"/>
          </a:xfrm>
          <a:solidFill>
            <a:srgbClr val="386546"/>
          </a:solidFill>
        </p:grpSpPr>
        <p:sp>
          <p:nvSpPr>
            <p:cNvPr id="12" name="Rectangle 11"/>
            <p:cNvSpPr/>
            <p:nvPr/>
          </p:nvSpPr>
          <p:spPr>
            <a:xfrm>
              <a:off x="542923" y="1849761"/>
              <a:ext cx="8058154" cy="69393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33045" y="1905335"/>
              <a:ext cx="7807571" cy="561884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Although considered “unsinkable,” the Titanic struck an iceberg</a:t>
              </a:r>
              <a:r>
                <a:rPr lang="en-US" sz="2400" u="sng" dirty="0">
                  <a:solidFill>
                    <a:schemeClr val="bg1"/>
                  </a:solidFill>
                </a:rPr>
                <a:t>, and </a:t>
              </a:r>
              <a:r>
                <a:rPr lang="en-US" sz="2400" dirty="0">
                  <a:solidFill>
                    <a:schemeClr val="bg1"/>
                  </a:solidFill>
                </a:rPr>
                <a:t>it sank to the bottom of the Atlantic Ocean in 1912.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2251588" y="2212258"/>
            <a:ext cx="3195484" cy="363794"/>
          </a:xfrm>
          <a:prstGeom prst="rect">
            <a:avLst/>
          </a:prstGeom>
          <a:solidFill>
            <a:schemeClr val="accent1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22091" y="3633020"/>
            <a:ext cx="4286864" cy="363794"/>
          </a:xfrm>
          <a:prstGeom prst="rect">
            <a:avLst/>
          </a:prstGeom>
          <a:solidFill>
            <a:schemeClr val="accent1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Male-Runner-Silhouet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93345" y="1779575"/>
            <a:ext cx="886166" cy="1528980"/>
          </a:xfrm>
          <a:prstGeom prst="rect">
            <a:avLst/>
          </a:prstGeom>
        </p:spPr>
      </p:pic>
      <p:pic>
        <p:nvPicPr>
          <p:cNvPr id="21" name="Picture 20" descr="SteamLin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70422" y="3156154"/>
            <a:ext cx="1905446" cy="212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2133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A7E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1859169" y="2729726"/>
            <a:ext cx="842962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524000" y="1410227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HAWKES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LEARNING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108" y="3050910"/>
            <a:ext cx="60960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179" y="3050910"/>
            <a:ext cx="609600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122" y="3050910"/>
            <a:ext cx="609600" cy="609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65" y="305091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033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524001" y="338445"/>
            <a:ext cx="9144001" cy="6332628"/>
            <a:chOff x="-1" y="463132"/>
            <a:chExt cx="9144001" cy="6332628"/>
          </a:xfrm>
        </p:grpSpPr>
        <p:sp>
          <p:nvSpPr>
            <p:cNvPr id="26" name="TextBox 25"/>
            <p:cNvSpPr txBox="1"/>
            <p:nvPr/>
          </p:nvSpPr>
          <p:spPr>
            <a:xfrm>
              <a:off x="-1" y="463132"/>
              <a:ext cx="9144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>
                  <a:solidFill>
                    <a:srgbClr val="323542"/>
                  </a:solidFill>
                  <a:latin typeface="Century Gothic" panose="020B0502020202020204" pitchFamily="34" charset="0"/>
                </a:rPr>
                <a:t>Combining Words or Sentences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477039" y="6241762"/>
              <a:ext cx="366696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>
                  <a:solidFill>
                    <a:schemeClr val="bg1"/>
                  </a:solidFill>
                  <a:latin typeface="Century Gothic" panose="020B0502020202020204" pitchFamily="34" charset="0"/>
                </a:rPr>
                <a:t>HAWKES</a:t>
              </a:r>
              <a:r>
                <a:rPr lang="en-US" sz="2800">
                  <a:solidFill>
                    <a:schemeClr val="bg1"/>
                  </a:solidFill>
                  <a:latin typeface="Century Gothic" panose="020B0502020202020204" pitchFamily="34" charset="0"/>
                </a:rPr>
                <a:t> LEARNING</a:t>
              </a:r>
            </a:p>
          </p:txBody>
        </p:sp>
      </p:grpSp>
      <p:cxnSp>
        <p:nvCxnSpPr>
          <p:cNvPr id="55" name="Straight Connector 54"/>
          <p:cNvCxnSpPr/>
          <p:nvPr/>
        </p:nvCxnSpPr>
        <p:spPr>
          <a:xfrm>
            <a:off x="1881188" y="1137908"/>
            <a:ext cx="8429625" cy="0"/>
          </a:xfrm>
          <a:prstGeom prst="line">
            <a:avLst/>
          </a:prstGeom>
          <a:ln w="12700">
            <a:solidFill>
              <a:srgbClr val="3235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2066922" y="2107639"/>
            <a:ext cx="8089802" cy="2642723"/>
            <a:chOff x="2066922" y="1267328"/>
            <a:chExt cx="8089802" cy="2642723"/>
          </a:xfrm>
        </p:grpSpPr>
        <p:grpSp>
          <p:nvGrpSpPr>
            <p:cNvPr id="5" name="Group 30"/>
            <p:cNvGrpSpPr/>
            <p:nvPr/>
          </p:nvGrpSpPr>
          <p:grpSpPr>
            <a:xfrm>
              <a:off x="2066922" y="2828358"/>
              <a:ext cx="8058154" cy="1067579"/>
              <a:chOff x="542923" y="1736761"/>
              <a:chExt cx="8058154" cy="806935"/>
            </a:xfrm>
            <a:solidFill>
              <a:srgbClr val="C7D4CB"/>
            </a:solidFill>
          </p:grpSpPr>
          <p:sp>
            <p:nvSpPr>
              <p:cNvPr id="32" name="Rectangle 31"/>
              <p:cNvSpPr/>
              <p:nvPr/>
            </p:nvSpPr>
            <p:spPr>
              <a:xfrm>
                <a:off x="542923" y="1736761"/>
                <a:ext cx="8058154" cy="8069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633045" y="1986221"/>
                <a:ext cx="7807571" cy="44200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How to Combine Sentences</a:t>
                </a:r>
              </a:p>
            </p:txBody>
          </p:sp>
        </p:grpSp>
        <p:grpSp>
          <p:nvGrpSpPr>
            <p:cNvPr id="6" name="Group 33"/>
            <p:cNvGrpSpPr/>
            <p:nvPr/>
          </p:nvGrpSpPr>
          <p:grpSpPr>
            <a:xfrm>
              <a:off x="2066922" y="1579037"/>
              <a:ext cx="8058154" cy="1067579"/>
              <a:chOff x="542923" y="1736761"/>
              <a:chExt cx="8058154" cy="806935"/>
            </a:xfrm>
            <a:solidFill>
              <a:srgbClr val="C7D4CB"/>
            </a:solidFill>
          </p:grpSpPr>
          <p:sp>
            <p:nvSpPr>
              <p:cNvPr id="35" name="Rectangle 34"/>
              <p:cNvSpPr/>
              <p:nvPr/>
            </p:nvSpPr>
            <p:spPr>
              <a:xfrm>
                <a:off x="542923" y="1736761"/>
                <a:ext cx="8058154" cy="8069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633045" y="1986221"/>
                <a:ext cx="7807571" cy="44200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How to Combine Words</a:t>
                </a:r>
              </a:p>
            </p:txBody>
          </p:sp>
        </p:grpSp>
        <p:pic>
          <p:nvPicPr>
            <p:cNvPr id="19" name="Picture 18" descr="Gears in Head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0800000" flipV="1">
              <a:off x="7934633" y="1267328"/>
              <a:ext cx="2222091" cy="26427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08944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524001" y="338445"/>
            <a:ext cx="9144001" cy="6332628"/>
            <a:chOff x="-1" y="463132"/>
            <a:chExt cx="9144001" cy="6332628"/>
          </a:xfrm>
        </p:grpSpPr>
        <p:sp>
          <p:nvSpPr>
            <p:cNvPr id="26" name="TextBox 25"/>
            <p:cNvSpPr txBox="1"/>
            <p:nvPr/>
          </p:nvSpPr>
          <p:spPr>
            <a:xfrm>
              <a:off x="-1" y="463132"/>
              <a:ext cx="9144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>
                  <a:solidFill>
                    <a:srgbClr val="323542"/>
                  </a:solidFill>
                  <a:latin typeface="Century Gothic" panose="020B0502020202020204" pitchFamily="34" charset="0"/>
                </a:rPr>
                <a:t>Combining Words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477039" y="6241762"/>
              <a:ext cx="366696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>
                  <a:solidFill>
                    <a:schemeClr val="bg1"/>
                  </a:solidFill>
                  <a:latin typeface="Century Gothic" panose="020B0502020202020204" pitchFamily="34" charset="0"/>
                </a:rPr>
                <a:t>HAWKES</a:t>
              </a:r>
              <a:r>
                <a:rPr lang="en-US" sz="2800">
                  <a:solidFill>
                    <a:schemeClr val="bg1"/>
                  </a:solidFill>
                  <a:latin typeface="Century Gothic" panose="020B0502020202020204" pitchFamily="34" charset="0"/>
                </a:rPr>
                <a:t> LEARNING</a:t>
              </a:r>
            </a:p>
          </p:txBody>
        </p:sp>
      </p:grpSp>
      <p:cxnSp>
        <p:nvCxnSpPr>
          <p:cNvPr id="55" name="Straight Connector 54"/>
          <p:cNvCxnSpPr/>
          <p:nvPr/>
        </p:nvCxnSpPr>
        <p:spPr>
          <a:xfrm>
            <a:off x="1881188" y="1137908"/>
            <a:ext cx="8429625" cy="0"/>
          </a:xfrm>
          <a:prstGeom prst="line">
            <a:avLst/>
          </a:prstGeom>
          <a:ln w="12700">
            <a:solidFill>
              <a:srgbClr val="3235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7"/>
          <p:cNvGrpSpPr/>
          <p:nvPr/>
        </p:nvGrpSpPr>
        <p:grpSpPr>
          <a:xfrm>
            <a:off x="2066923" y="1849761"/>
            <a:ext cx="8058154" cy="1482424"/>
            <a:chOff x="542923" y="1849761"/>
            <a:chExt cx="8058154" cy="693935"/>
          </a:xfrm>
        </p:grpSpPr>
        <p:sp>
          <p:nvSpPr>
            <p:cNvPr id="9" name="Rectangle 8"/>
            <p:cNvSpPr/>
            <p:nvPr/>
          </p:nvSpPr>
          <p:spPr>
            <a:xfrm>
              <a:off x="542923" y="1849761"/>
              <a:ext cx="8058154" cy="693935"/>
            </a:xfrm>
            <a:prstGeom prst="rect">
              <a:avLst/>
            </a:prstGeom>
            <a:solidFill>
              <a:srgbClr val="F3ED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33045" y="1905335"/>
              <a:ext cx="7807571" cy="561884"/>
            </a:xfrm>
            <a:prstGeom prst="rect">
              <a:avLst/>
            </a:prstGeom>
            <a:solidFill>
              <a:srgbClr val="F3EDE7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sz="2400" dirty="0">
                  <a:solidFill>
                    <a:srgbClr val="323542"/>
                  </a:solidFill>
                </a:rPr>
                <a:t>Samantha cooked on her day off.</a:t>
              </a:r>
            </a:p>
            <a:p>
              <a:endParaRPr lang="en-US" sz="2400" dirty="0">
                <a:solidFill>
                  <a:srgbClr val="323542"/>
                </a:solidFill>
              </a:endParaRPr>
            </a:p>
            <a:p>
              <a:r>
                <a:rPr lang="en-US" sz="2400" dirty="0">
                  <a:solidFill>
                    <a:srgbClr val="323542"/>
                  </a:solidFill>
                </a:rPr>
                <a:t>Samantha cooked </a:t>
              </a:r>
              <a:r>
                <a:rPr lang="en-US" sz="2400" u="sng" dirty="0">
                  <a:solidFill>
                    <a:srgbClr val="323542"/>
                  </a:solidFill>
                </a:rPr>
                <a:t>and cleaned</a:t>
              </a:r>
              <a:r>
                <a:rPr lang="en-US" sz="2400" dirty="0">
                  <a:solidFill>
                    <a:srgbClr val="323542"/>
                  </a:solidFill>
                </a:rPr>
                <a:t> on her day off.</a:t>
              </a:r>
            </a:p>
          </p:txBody>
        </p:sp>
      </p:grpSp>
      <p:grpSp>
        <p:nvGrpSpPr>
          <p:cNvPr id="5" name="Group 10"/>
          <p:cNvGrpSpPr/>
          <p:nvPr/>
        </p:nvGrpSpPr>
        <p:grpSpPr>
          <a:xfrm>
            <a:off x="2066923" y="3467968"/>
            <a:ext cx="8058154" cy="1482424"/>
            <a:chOff x="542923" y="1849761"/>
            <a:chExt cx="8058154" cy="693935"/>
          </a:xfrm>
        </p:grpSpPr>
        <p:sp>
          <p:nvSpPr>
            <p:cNvPr id="12" name="Rectangle 11"/>
            <p:cNvSpPr/>
            <p:nvPr/>
          </p:nvSpPr>
          <p:spPr>
            <a:xfrm>
              <a:off x="542923" y="1849761"/>
              <a:ext cx="8058154" cy="693935"/>
            </a:xfrm>
            <a:prstGeom prst="rect">
              <a:avLst/>
            </a:prstGeom>
            <a:solidFill>
              <a:srgbClr val="F3ED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33045" y="1905335"/>
              <a:ext cx="7807571" cy="561884"/>
            </a:xfrm>
            <a:prstGeom prst="rect">
              <a:avLst/>
            </a:prstGeom>
            <a:solidFill>
              <a:srgbClr val="F3EDE7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sz="2400" dirty="0" err="1">
                  <a:solidFill>
                    <a:srgbClr val="323542"/>
                  </a:solidFill>
                </a:rPr>
                <a:t>LeBron</a:t>
              </a:r>
              <a:r>
                <a:rPr lang="en-US" sz="2400" dirty="0">
                  <a:solidFill>
                    <a:srgbClr val="323542"/>
                  </a:solidFill>
                </a:rPr>
                <a:t> James played well in the finals.</a:t>
              </a:r>
            </a:p>
            <a:p>
              <a:endParaRPr lang="en-US" sz="2400" dirty="0">
                <a:solidFill>
                  <a:srgbClr val="323542"/>
                </a:solidFill>
              </a:endParaRPr>
            </a:p>
            <a:p>
              <a:r>
                <a:rPr lang="en-US" sz="2400" dirty="0">
                  <a:solidFill>
                    <a:srgbClr val="323542"/>
                  </a:solidFill>
                </a:rPr>
                <a:t>LeBron James </a:t>
              </a:r>
              <a:r>
                <a:rPr lang="en-US" sz="2400" u="sng" dirty="0">
                  <a:solidFill>
                    <a:srgbClr val="323542"/>
                  </a:solidFill>
                </a:rPr>
                <a:t>and Steph Curry</a:t>
              </a:r>
              <a:r>
                <a:rPr lang="en-US" sz="2400" dirty="0">
                  <a:solidFill>
                    <a:srgbClr val="323542"/>
                  </a:solidFill>
                </a:rPr>
                <a:t> played well in the finals.</a:t>
              </a:r>
            </a:p>
          </p:txBody>
        </p:sp>
      </p:grpSp>
      <p:pic>
        <p:nvPicPr>
          <p:cNvPr id="15" name="Picture 14" descr="13814866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61420" y="3699345"/>
            <a:ext cx="1206392" cy="1206392"/>
          </a:xfrm>
          <a:prstGeom prst="rect">
            <a:avLst/>
          </a:prstGeom>
        </p:spPr>
      </p:pic>
      <p:pic>
        <p:nvPicPr>
          <p:cNvPr id="17" name="Picture 16" descr="cooking-pa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61420" y="2059126"/>
            <a:ext cx="1975502" cy="96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213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524001" y="338445"/>
            <a:ext cx="9144001" cy="6332628"/>
            <a:chOff x="-1" y="463132"/>
            <a:chExt cx="9144001" cy="6332628"/>
          </a:xfrm>
        </p:grpSpPr>
        <p:sp>
          <p:nvSpPr>
            <p:cNvPr id="26" name="TextBox 25"/>
            <p:cNvSpPr txBox="1"/>
            <p:nvPr/>
          </p:nvSpPr>
          <p:spPr>
            <a:xfrm>
              <a:off x="-1" y="463132"/>
              <a:ext cx="9144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>
                  <a:solidFill>
                    <a:srgbClr val="323542"/>
                  </a:solidFill>
                  <a:latin typeface="Century Gothic" panose="020B0502020202020204" pitchFamily="34" charset="0"/>
                </a:rPr>
                <a:t>Coordinating Conjunctions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477039" y="6241762"/>
              <a:ext cx="366696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>
                  <a:solidFill>
                    <a:schemeClr val="bg1"/>
                  </a:solidFill>
                  <a:latin typeface="Century Gothic" panose="020B0502020202020204" pitchFamily="34" charset="0"/>
                </a:rPr>
                <a:t>HAWKES</a:t>
              </a:r>
              <a:r>
                <a:rPr lang="en-US" sz="2800">
                  <a:solidFill>
                    <a:schemeClr val="bg1"/>
                  </a:solidFill>
                  <a:latin typeface="Century Gothic" panose="020B0502020202020204" pitchFamily="34" charset="0"/>
                </a:rPr>
                <a:t> LEARNING</a:t>
              </a:r>
            </a:p>
          </p:txBody>
        </p:sp>
      </p:grpSp>
      <p:cxnSp>
        <p:nvCxnSpPr>
          <p:cNvPr id="55" name="Straight Connector 54"/>
          <p:cNvCxnSpPr/>
          <p:nvPr/>
        </p:nvCxnSpPr>
        <p:spPr>
          <a:xfrm>
            <a:off x="1881188" y="1137908"/>
            <a:ext cx="8429625" cy="0"/>
          </a:xfrm>
          <a:prstGeom prst="line">
            <a:avLst/>
          </a:prstGeom>
          <a:ln w="12700">
            <a:solidFill>
              <a:srgbClr val="3235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197510" y="1567240"/>
            <a:ext cx="7807571" cy="4549835"/>
          </a:xfrm>
          <a:prstGeom prst="rect">
            <a:avLst/>
          </a:prstGeom>
          <a:solidFill>
            <a:srgbClr val="386546"/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u="sng" dirty="0">
                <a:solidFill>
                  <a:schemeClr val="bg1"/>
                </a:solidFill>
              </a:rPr>
              <a:t>F</a:t>
            </a:r>
            <a:r>
              <a:rPr lang="en-US" sz="2800" dirty="0">
                <a:solidFill>
                  <a:schemeClr val="bg1"/>
                </a:solidFill>
              </a:rPr>
              <a:t>or</a:t>
            </a:r>
          </a:p>
          <a:p>
            <a:pPr algn="ctr">
              <a:lnSpc>
                <a:spcPct val="150000"/>
              </a:lnSpc>
            </a:pPr>
            <a:r>
              <a:rPr lang="en-US" sz="2800" u="sng" dirty="0">
                <a:solidFill>
                  <a:schemeClr val="bg1"/>
                </a:solidFill>
              </a:rPr>
              <a:t>A</a:t>
            </a:r>
            <a:r>
              <a:rPr lang="en-US" sz="2800" dirty="0">
                <a:solidFill>
                  <a:schemeClr val="bg1"/>
                </a:solidFill>
              </a:rPr>
              <a:t>nd</a:t>
            </a:r>
          </a:p>
          <a:p>
            <a:pPr algn="ctr">
              <a:lnSpc>
                <a:spcPct val="150000"/>
              </a:lnSpc>
            </a:pPr>
            <a:r>
              <a:rPr lang="en-US" sz="2800" u="sng" dirty="0">
                <a:solidFill>
                  <a:schemeClr val="bg1"/>
                </a:solidFill>
              </a:rPr>
              <a:t>N</a:t>
            </a:r>
            <a:r>
              <a:rPr lang="en-US" sz="2800" dirty="0">
                <a:solidFill>
                  <a:schemeClr val="bg1"/>
                </a:solidFill>
              </a:rPr>
              <a:t>or</a:t>
            </a:r>
          </a:p>
          <a:p>
            <a:pPr algn="ctr">
              <a:lnSpc>
                <a:spcPct val="150000"/>
              </a:lnSpc>
            </a:pPr>
            <a:r>
              <a:rPr lang="en-US" sz="2800" u="sng" dirty="0">
                <a:solidFill>
                  <a:schemeClr val="bg1"/>
                </a:solidFill>
              </a:rPr>
              <a:t>B</a:t>
            </a:r>
            <a:r>
              <a:rPr lang="en-US" sz="2800" dirty="0">
                <a:solidFill>
                  <a:schemeClr val="bg1"/>
                </a:solidFill>
              </a:rPr>
              <a:t>ut</a:t>
            </a:r>
          </a:p>
          <a:p>
            <a:pPr algn="ctr">
              <a:lnSpc>
                <a:spcPct val="150000"/>
              </a:lnSpc>
            </a:pPr>
            <a:r>
              <a:rPr lang="en-US" sz="2800" u="sng" dirty="0">
                <a:solidFill>
                  <a:schemeClr val="bg1"/>
                </a:solidFill>
              </a:rPr>
              <a:t>O</a:t>
            </a:r>
            <a:r>
              <a:rPr lang="en-US" sz="2800" dirty="0">
                <a:solidFill>
                  <a:schemeClr val="bg1"/>
                </a:solidFill>
              </a:rPr>
              <a:t>r</a:t>
            </a:r>
          </a:p>
          <a:p>
            <a:pPr algn="ctr">
              <a:lnSpc>
                <a:spcPct val="150000"/>
              </a:lnSpc>
            </a:pPr>
            <a:r>
              <a:rPr lang="en-US" sz="2800" u="sng" dirty="0">
                <a:solidFill>
                  <a:schemeClr val="bg1"/>
                </a:solidFill>
              </a:rPr>
              <a:t>Y</a:t>
            </a:r>
            <a:r>
              <a:rPr lang="en-US" sz="2800" dirty="0">
                <a:solidFill>
                  <a:schemeClr val="bg1"/>
                </a:solidFill>
              </a:rPr>
              <a:t>et</a:t>
            </a:r>
          </a:p>
          <a:p>
            <a:pPr algn="ctr">
              <a:lnSpc>
                <a:spcPct val="150000"/>
              </a:lnSpc>
            </a:pPr>
            <a:r>
              <a:rPr lang="en-US" sz="2800" u="sng" dirty="0">
                <a:solidFill>
                  <a:schemeClr val="bg1"/>
                </a:solidFill>
              </a:rPr>
              <a:t>S</a:t>
            </a:r>
            <a:r>
              <a:rPr lang="en-US" sz="2800" dirty="0">
                <a:solidFill>
                  <a:schemeClr val="bg1"/>
                </a:solidFill>
              </a:rPr>
              <a:t>o</a:t>
            </a:r>
          </a:p>
        </p:txBody>
      </p:sp>
      <p:pic>
        <p:nvPicPr>
          <p:cNvPr id="12" name="Picture 11" descr="139271443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0210" y="3564447"/>
            <a:ext cx="1570119" cy="2272790"/>
          </a:xfrm>
          <a:prstGeom prst="rect">
            <a:avLst/>
          </a:prstGeom>
        </p:spPr>
      </p:pic>
      <p:pic>
        <p:nvPicPr>
          <p:cNvPr id="13" name="Picture 12" descr="139271443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08932" y="2022516"/>
            <a:ext cx="2785558" cy="403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676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524001" y="338445"/>
            <a:ext cx="9144001" cy="6332628"/>
            <a:chOff x="-1" y="463132"/>
            <a:chExt cx="9144001" cy="6332628"/>
          </a:xfrm>
        </p:grpSpPr>
        <p:sp>
          <p:nvSpPr>
            <p:cNvPr id="26" name="TextBox 25"/>
            <p:cNvSpPr txBox="1"/>
            <p:nvPr/>
          </p:nvSpPr>
          <p:spPr>
            <a:xfrm>
              <a:off x="-1" y="463132"/>
              <a:ext cx="9144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>
                  <a:solidFill>
                    <a:srgbClr val="323542"/>
                  </a:solidFill>
                  <a:latin typeface="Century Gothic" panose="020B0502020202020204" pitchFamily="34" charset="0"/>
                </a:rPr>
                <a:t>Combining Words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477039" y="6241762"/>
              <a:ext cx="366696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>
                  <a:solidFill>
                    <a:schemeClr val="bg1"/>
                  </a:solidFill>
                  <a:latin typeface="Century Gothic" panose="020B0502020202020204" pitchFamily="34" charset="0"/>
                </a:rPr>
                <a:t>HAWKES</a:t>
              </a:r>
              <a:r>
                <a:rPr lang="en-US" sz="2800">
                  <a:solidFill>
                    <a:schemeClr val="bg1"/>
                  </a:solidFill>
                  <a:latin typeface="Century Gothic" panose="020B0502020202020204" pitchFamily="34" charset="0"/>
                </a:rPr>
                <a:t> LEARNING</a:t>
              </a:r>
            </a:p>
          </p:txBody>
        </p:sp>
      </p:grpSp>
      <p:cxnSp>
        <p:nvCxnSpPr>
          <p:cNvPr id="55" name="Straight Connector 54"/>
          <p:cNvCxnSpPr/>
          <p:nvPr/>
        </p:nvCxnSpPr>
        <p:spPr>
          <a:xfrm>
            <a:off x="1881188" y="1137908"/>
            <a:ext cx="8429625" cy="0"/>
          </a:xfrm>
          <a:prstGeom prst="line">
            <a:avLst/>
          </a:prstGeom>
          <a:ln w="12700">
            <a:solidFill>
              <a:srgbClr val="3235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7"/>
          <p:cNvGrpSpPr/>
          <p:nvPr/>
        </p:nvGrpSpPr>
        <p:grpSpPr>
          <a:xfrm>
            <a:off x="2066922" y="1580912"/>
            <a:ext cx="8058154" cy="806935"/>
            <a:chOff x="542923" y="1736761"/>
            <a:chExt cx="8058154" cy="806935"/>
          </a:xfrm>
          <a:solidFill>
            <a:srgbClr val="627981"/>
          </a:solidFill>
        </p:grpSpPr>
        <p:sp>
          <p:nvSpPr>
            <p:cNvPr id="9" name="Rectangle 8"/>
            <p:cNvSpPr/>
            <p:nvPr/>
          </p:nvSpPr>
          <p:spPr>
            <a:xfrm>
              <a:off x="542923" y="1736761"/>
              <a:ext cx="8058154" cy="80693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33045" y="1986221"/>
              <a:ext cx="7807571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Nouns: </a:t>
              </a:r>
              <a:r>
                <a:rPr lang="en-US" sz="2000" dirty="0" err="1">
                  <a:solidFill>
                    <a:schemeClr val="bg1"/>
                  </a:solidFill>
                </a:rPr>
                <a:t>Loggins</a:t>
              </a:r>
              <a:r>
                <a:rPr lang="en-US" sz="2000" dirty="0">
                  <a:solidFill>
                    <a:schemeClr val="bg1"/>
                  </a:solidFill>
                </a:rPr>
                <a:t> and Messina were once a popular folk-rock act.</a:t>
              </a:r>
            </a:p>
          </p:txBody>
        </p:sp>
      </p:grpSp>
      <p:grpSp>
        <p:nvGrpSpPr>
          <p:cNvPr id="5" name="Group 19"/>
          <p:cNvGrpSpPr/>
          <p:nvPr/>
        </p:nvGrpSpPr>
        <p:grpSpPr>
          <a:xfrm>
            <a:off x="2066922" y="2472264"/>
            <a:ext cx="8058154" cy="806935"/>
            <a:chOff x="542923" y="1736761"/>
            <a:chExt cx="8058154" cy="806935"/>
          </a:xfrm>
          <a:solidFill>
            <a:srgbClr val="627981"/>
          </a:solidFill>
        </p:grpSpPr>
        <p:sp>
          <p:nvSpPr>
            <p:cNvPr id="21" name="Rectangle 20"/>
            <p:cNvSpPr/>
            <p:nvPr/>
          </p:nvSpPr>
          <p:spPr>
            <a:xfrm>
              <a:off x="542923" y="1736761"/>
              <a:ext cx="8058154" cy="80693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33045" y="1986221"/>
              <a:ext cx="7807571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Adjectives: That pretzel was salty and delicious.</a:t>
              </a:r>
            </a:p>
          </p:txBody>
        </p:sp>
      </p:grpSp>
      <p:grpSp>
        <p:nvGrpSpPr>
          <p:cNvPr id="6" name="Group 22"/>
          <p:cNvGrpSpPr/>
          <p:nvPr/>
        </p:nvGrpSpPr>
        <p:grpSpPr>
          <a:xfrm>
            <a:off x="2066922" y="3361170"/>
            <a:ext cx="8058154" cy="806935"/>
            <a:chOff x="542923" y="1736761"/>
            <a:chExt cx="8058154" cy="806935"/>
          </a:xfrm>
          <a:solidFill>
            <a:srgbClr val="627981"/>
          </a:solidFill>
        </p:grpSpPr>
        <p:sp>
          <p:nvSpPr>
            <p:cNvPr id="24" name="Rectangle 23"/>
            <p:cNvSpPr/>
            <p:nvPr/>
          </p:nvSpPr>
          <p:spPr>
            <a:xfrm>
              <a:off x="542923" y="1736761"/>
              <a:ext cx="8058154" cy="80693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33045" y="1986221"/>
              <a:ext cx="7807571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Adverbs: The tsunami struck Indonesia suddenly and unexpectedly.</a:t>
              </a:r>
            </a:p>
          </p:txBody>
        </p:sp>
      </p:grpSp>
      <p:grpSp>
        <p:nvGrpSpPr>
          <p:cNvPr id="7" name="Group 26"/>
          <p:cNvGrpSpPr/>
          <p:nvPr/>
        </p:nvGrpSpPr>
        <p:grpSpPr>
          <a:xfrm>
            <a:off x="2066922" y="4250116"/>
            <a:ext cx="8058154" cy="806935"/>
            <a:chOff x="542923" y="1736761"/>
            <a:chExt cx="8058154" cy="806935"/>
          </a:xfrm>
          <a:solidFill>
            <a:srgbClr val="627981"/>
          </a:solidFill>
        </p:grpSpPr>
        <p:sp>
          <p:nvSpPr>
            <p:cNvPr id="28" name="Rectangle 27"/>
            <p:cNvSpPr/>
            <p:nvPr/>
          </p:nvSpPr>
          <p:spPr>
            <a:xfrm>
              <a:off x="542923" y="1736761"/>
              <a:ext cx="8058154" cy="80693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33045" y="1986221"/>
              <a:ext cx="7807571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Verbs: Dental hygienists clean and inspect patients’ teeth.</a:t>
              </a:r>
            </a:p>
          </p:txBody>
        </p:sp>
      </p:grpSp>
      <p:pic>
        <p:nvPicPr>
          <p:cNvPr id="27" name="Picture 26" descr="papapishu-guitar-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78257" y="744203"/>
            <a:ext cx="612995" cy="1640120"/>
          </a:xfrm>
          <a:prstGeom prst="rect">
            <a:avLst/>
          </a:prstGeom>
        </p:spPr>
      </p:pic>
      <p:pic>
        <p:nvPicPr>
          <p:cNvPr id="30" name="Picture 29" descr="pitr-Pretzel-ic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05037" y="2359742"/>
            <a:ext cx="1031240" cy="1031240"/>
          </a:xfrm>
          <a:prstGeom prst="rect">
            <a:avLst/>
          </a:prstGeom>
        </p:spPr>
      </p:pic>
      <p:pic>
        <p:nvPicPr>
          <p:cNvPr id="31" name="Picture 30" descr="oceanwave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02995" y="3392129"/>
            <a:ext cx="914399" cy="757069"/>
          </a:xfrm>
          <a:prstGeom prst="rect">
            <a:avLst/>
          </a:prstGeom>
        </p:spPr>
      </p:pic>
      <p:pic>
        <p:nvPicPr>
          <p:cNvPr id="32" name="Picture 31" descr="tooth1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40345" y="4179450"/>
            <a:ext cx="988558" cy="869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614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524001" y="338445"/>
            <a:ext cx="9144001" cy="6332628"/>
            <a:chOff x="-1" y="463132"/>
            <a:chExt cx="9144001" cy="6332628"/>
          </a:xfrm>
        </p:grpSpPr>
        <p:sp>
          <p:nvSpPr>
            <p:cNvPr id="26" name="TextBox 25"/>
            <p:cNvSpPr txBox="1"/>
            <p:nvPr/>
          </p:nvSpPr>
          <p:spPr>
            <a:xfrm>
              <a:off x="-1" y="463132"/>
              <a:ext cx="9144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>
                  <a:solidFill>
                    <a:srgbClr val="323542"/>
                  </a:solidFill>
                  <a:latin typeface="Century Gothic" panose="020B0502020202020204" pitchFamily="34" charset="0"/>
                </a:rPr>
                <a:t>Joining for Importance and Relevance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477039" y="6241762"/>
              <a:ext cx="366696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>
                  <a:solidFill>
                    <a:schemeClr val="bg1"/>
                  </a:solidFill>
                  <a:latin typeface="Century Gothic" panose="020B0502020202020204" pitchFamily="34" charset="0"/>
                </a:rPr>
                <a:t>HAWKES</a:t>
              </a:r>
              <a:r>
                <a:rPr lang="en-US" sz="2800">
                  <a:solidFill>
                    <a:schemeClr val="bg1"/>
                  </a:solidFill>
                  <a:latin typeface="Century Gothic" panose="020B0502020202020204" pitchFamily="34" charset="0"/>
                </a:rPr>
                <a:t> LEARNING</a:t>
              </a:r>
            </a:p>
          </p:txBody>
        </p:sp>
      </p:grpSp>
      <p:cxnSp>
        <p:nvCxnSpPr>
          <p:cNvPr id="55" name="Straight Connector 54"/>
          <p:cNvCxnSpPr/>
          <p:nvPr/>
        </p:nvCxnSpPr>
        <p:spPr>
          <a:xfrm>
            <a:off x="1881188" y="1137908"/>
            <a:ext cx="8429625" cy="0"/>
          </a:xfrm>
          <a:prstGeom prst="line">
            <a:avLst/>
          </a:prstGeom>
          <a:ln w="12700">
            <a:solidFill>
              <a:srgbClr val="3235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7"/>
          <p:cNvGrpSpPr/>
          <p:nvPr/>
        </p:nvGrpSpPr>
        <p:grpSpPr>
          <a:xfrm>
            <a:off x="2066923" y="1849761"/>
            <a:ext cx="8058154" cy="1482424"/>
            <a:chOff x="542923" y="1849761"/>
            <a:chExt cx="8058154" cy="693935"/>
          </a:xfrm>
        </p:grpSpPr>
        <p:sp>
          <p:nvSpPr>
            <p:cNvPr id="9" name="Rectangle 8"/>
            <p:cNvSpPr/>
            <p:nvPr/>
          </p:nvSpPr>
          <p:spPr>
            <a:xfrm>
              <a:off x="542923" y="1849761"/>
              <a:ext cx="8058154" cy="693935"/>
            </a:xfrm>
            <a:prstGeom prst="rect">
              <a:avLst/>
            </a:prstGeom>
            <a:solidFill>
              <a:srgbClr val="F3ED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33045" y="2092629"/>
              <a:ext cx="7807571" cy="187295"/>
            </a:xfrm>
            <a:prstGeom prst="rect">
              <a:avLst/>
            </a:prstGeom>
            <a:solidFill>
              <a:srgbClr val="F3EDE7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sz="2000" dirty="0">
                  <a:solidFill>
                    <a:srgbClr val="323542"/>
                  </a:solidFill>
                </a:rPr>
                <a:t>Janelle’s qualifications indicate that she has a master’s degree and a dog.</a:t>
              </a:r>
            </a:p>
          </p:txBody>
        </p:sp>
      </p:grpSp>
      <p:grpSp>
        <p:nvGrpSpPr>
          <p:cNvPr id="5" name="Group 10"/>
          <p:cNvGrpSpPr/>
          <p:nvPr/>
        </p:nvGrpSpPr>
        <p:grpSpPr>
          <a:xfrm>
            <a:off x="2066923" y="3467968"/>
            <a:ext cx="8058154" cy="1482424"/>
            <a:chOff x="542923" y="1849761"/>
            <a:chExt cx="8058154" cy="693935"/>
          </a:xfrm>
        </p:grpSpPr>
        <p:sp>
          <p:nvSpPr>
            <p:cNvPr id="12" name="Rectangle 11"/>
            <p:cNvSpPr/>
            <p:nvPr/>
          </p:nvSpPr>
          <p:spPr>
            <a:xfrm>
              <a:off x="542923" y="1849761"/>
              <a:ext cx="8058154" cy="693935"/>
            </a:xfrm>
            <a:prstGeom prst="rect">
              <a:avLst/>
            </a:prstGeom>
            <a:solidFill>
              <a:srgbClr val="F3ED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33045" y="2020593"/>
              <a:ext cx="7807571" cy="331367"/>
            </a:xfrm>
            <a:prstGeom prst="rect">
              <a:avLst/>
            </a:prstGeom>
            <a:solidFill>
              <a:srgbClr val="F3EDE7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sz="2000" dirty="0">
                  <a:solidFill>
                    <a:srgbClr val="323542"/>
                  </a:solidFill>
                </a:rPr>
                <a:t>Janelle’s qualifications indicate that she has a master’s degree and a teaching certification.</a:t>
              </a:r>
            </a:p>
          </p:txBody>
        </p:sp>
      </p:grpSp>
      <p:pic>
        <p:nvPicPr>
          <p:cNvPr id="15" name="Picture 14" descr="BenBois-Degre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981" y="1909206"/>
            <a:ext cx="1814471" cy="3019923"/>
          </a:xfrm>
          <a:prstGeom prst="rect">
            <a:avLst/>
          </a:prstGeom>
        </p:spPr>
      </p:pic>
      <p:pic>
        <p:nvPicPr>
          <p:cNvPr id="16" name="Picture 15" descr="Gerald-G-Dog-Simple-Drawing-1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70775" y="1848465"/>
            <a:ext cx="1749047" cy="1814051"/>
          </a:xfrm>
          <a:prstGeom prst="rect">
            <a:avLst/>
          </a:prstGeom>
        </p:spPr>
      </p:pic>
      <p:pic>
        <p:nvPicPr>
          <p:cNvPr id="17" name="Picture 16" descr="BenBois-Degre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778980">
            <a:off x="10197949" y="4266186"/>
            <a:ext cx="1278524" cy="212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213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524001" y="338445"/>
            <a:ext cx="9144001" cy="6332628"/>
            <a:chOff x="-1" y="463132"/>
            <a:chExt cx="9144001" cy="6332628"/>
          </a:xfrm>
        </p:grpSpPr>
        <p:sp>
          <p:nvSpPr>
            <p:cNvPr id="26" name="TextBox 25"/>
            <p:cNvSpPr txBox="1"/>
            <p:nvPr/>
          </p:nvSpPr>
          <p:spPr>
            <a:xfrm>
              <a:off x="-1" y="463132"/>
              <a:ext cx="9144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>
                  <a:solidFill>
                    <a:srgbClr val="323542"/>
                  </a:solidFill>
                  <a:latin typeface="Century Gothic" panose="020B0502020202020204" pitchFamily="34" charset="0"/>
                </a:rPr>
                <a:t>Combining to Compare and Contrast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477039" y="6241762"/>
              <a:ext cx="366696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>
                  <a:solidFill>
                    <a:schemeClr val="bg1"/>
                  </a:solidFill>
                  <a:latin typeface="Century Gothic" panose="020B0502020202020204" pitchFamily="34" charset="0"/>
                </a:rPr>
                <a:t>HAWKES</a:t>
              </a:r>
              <a:r>
                <a:rPr lang="en-US" sz="2800">
                  <a:solidFill>
                    <a:schemeClr val="bg1"/>
                  </a:solidFill>
                  <a:latin typeface="Century Gothic" panose="020B0502020202020204" pitchFamily="34" charset="0"/>
                </a:rPr>
                <a:t> LEARNING</a:t>
              </a:r>
            </a:p>
          </p:txBody>
        </p:sp>
      </p:grpSp>
      <p:cxnSp>
        <p:nvCxnSpPr>
          <p:cNvPr id="55" name="Straight Connector 54"/>
          <p:cNvCxnSpPr/>
          <p:nvPr/>
        </p:nvCxnSpPr>
        <p:spPr>
          <a:xfrm>
            <a:off x="1881188" y="1137908"/>
            <a:ext cx="8429625" cy="0"/>
          </a:xfrm>
          <a:prstGeom prst="line">
            <a:avLst/>
          </a:prstGeom>
          <a:ln w="12700">
            <a:solidFill>
              <a:srgbClr val="3235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22"/>
          <p:cNvGrpSpPr/>
          <p:nvPr/>
        </p:nvGrpSpPr>
        <p:grpSpPr>
          <a:xfrm>
            <a:off x="2066922" y="4074806"/>
            <a:ext cx="8058154" cy="1067579"/>
            <a:chOff x="542923" y="1736761"/>
            <a:chExt cx="8058154" cy="806935"/>
          </a:xfrm>
          <a:solidFill>
            <a:srgbClr val="C7D4CB"/>
          </a:solidFill>
        </p:grpSpPr>
        <p:sp>
          <p:nvSpPr>
            <p:cNvPr id="24" name="Rectangle 23"/>
            <p:cNvSpPr/>
            <p:nvPr/>
          </p:nvSpPr>
          <p:spPr>
            <a:xfrm>
              <a:off x="542923" y="1736761"/>
              <a:ext cx="8058154" cy="80693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33045" y="1986221"/>
              <a:ext cx="7807571" cy="30242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000" strike="sngStrike" dirty="0" err="1"/>
                <a:t>Demetria</a:t>
              </a:r>
              <a:r>
                <a:rPr lang="en-US" sz="2000" strike="sngStrike" dirty="0"/>
                <a:t> is the point of contact for all </a:t>
              </a:r>
              <a:r>
                <a:rPr lang="en-US" sz="2000" u="sng" strike="sngStrike" dirty="0"/>
                <a:t>current and retired </a:t>
              </a:r>
              <a:r>
                <a:rPr lang="en-US" sz="2000" strike="sngStrike" dirty="0"/>
                <a:t>employees.</a:t>
              </a:r>
            </a:p>
          </p:txBody>
        </p:sp>
      </p:grpSp>
      <p:grpSp>
        <p:nvGrpSpPr>
          <p:cNvPr id="5" name="Group 30"/>
          <p:cNvGrpSpPr/>
          <p:nvPr/>
        </p:nvGrpSpPr>
        <p:grpSpPr>
          <a:xfrm>
            <a:off x="2066922" y="2828358"/>
            <a:ext cx="8058154" cy="1067579"/>
            <a:chOff x="542923" y="1736761"/>
            <a:chExt cx="8058154" cy="806935"/>
          </a:xfrm>
          <a:solidFill>
            <a:srgbClr val="C7D4CB"/>
          </a:solidFill>
        </p:grpSpPr>
        <p:sp>
          <p:nvSpPr>
            <p:cNvPr id="32" name="Rectangle 31"/>
            <p:cNvSpPr/>
            <p:nvPr/>
          </p:nvSpPr>
          <p:spPr>
            <a:xfrm>
              <a:off x="542923" y="1736761"/>
              <a:ext cx="8058154" cy="80693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33045" y="1986221"/>
              <a:ext cx="7807571" cy="30242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Johnson dribbles the ball </a:t>
              </a:r>
              <a:r>
                <a:rPr lang="en-US" sz="2000" u="sng" dirty="0"/>
                <a:t>gracefully and powerfully</a:t>
              </a:r>
              <a:r>
                <a:rPr lang="en-US" sz="2000" dirty="0"/>
                <a:t>.</a:t>
              </a:r>
            </a:p>
          </p:txBody>
        </p:sp>
      </p:grpSp>
      <p:grpSp>
        <p:nvGrpSpPr>
          <p:cNvPr id="6" name="Group 33"/>
          <p:cNvGrpSpPr/>
          <p:nvPr/>
        </p:nvGrpSpPr>
        <p:grpSpPr>
          <a:xfrm>
            <a:off x="2066922" y="1579037"/>
            <a:ext cx="8058154" cy="1067579"/>
            <a:chOff x="542923" y="1736761"/>
            <a:chExt cx="8058154" cy="806935"/>
          </a:xfrm>
          <a:solidFill>
            <a:srgbClr val="C7D4CB"/>
          </a:solidFill>
        </p:grpSpPr>
        <p:sp>
          <p:nvSpPr>
            <p:cNvPr id="35" name="Rectangle 34"/>
            <p:cNvSpPr/>
            <p:nvPr/>
          </p:nvSpPr>
          <p:spPr>
            <a:xfrm>
              <a:off x="542923" y="1736761"/>
              <a:ext cx="8058154" cy="80693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33045" y="1986221"/>
              <a:ext cx="7807571" cy="30242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000" u="sng" strike="sngStrike" dirty="0"/>
                <a:t>Morning and night</a:t>
              </a:r>
              <a:r>
                <a:rPr lang="en-US" sz="2000" strike="sngStrike" dirty="0"/>
                <a:t>, the elderly couple sits together on the porch.</a:t>
              </a:r>
            </a:p>
          </p:txBody>
        </p:sp>
      </p:grpSp>
      <p:pic>
        <p:nvPicPr>
          <p:cNvPr id="18" name="Picture 17" descr="Girl-And-Boy-Sitting-On-Bench-Silhouet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4168" y="1592825"/>
            <a:ext cx="1535473" cy="1037303"/>
          </a:xfrm>
          <a:prstGeom prst="rect">
            <a:avLst/>
          </a:prstGeom>
        </p:spPr>
      </p:pic>
      <p:pic>
        <p:nvPicPr>
          <p:cNvPr id="19" name="Picture 18" descr="basketball_baske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9053593" y="2841521"/>
            <a:ext cx="1066469" cy="1199403"/>
          </a:xfrm>
          <a:prstGeom prst="rect">
            <a:avLst/>
          </a:prstGeom>
        </p:spPr>
      </p:pic>
      <p:pic>
        <p:nvPicPr>
          <p:cNvPr id="20" name="Picture 19" descr="business-peop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17824" y="3844412"/>
            <a:ext cx="1257816" cy="163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944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524001" y="338445"/>
            <a:ext cx="9144001" cy="6332628"/>
            <a:chOff x="-1" y="463132"/>
            <a:chExt cx="9144001" cy="6332628"/>
          </a:xfrm>
        </p:grpSpPr>
        <p:sp>
          <p:nvSpPr>
            <p:cNvPr id="26" name="TextBox 25"/>
            <p:cNvSpPr txBox="1"/>
            <p:nvPr/>
          </p:nvSpPr>
          <p:spPr>
            <a:xfrm>
              <a:off x="-1" y="463132"/>
              <a:ext cx="9144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>
                  <a:solidFill>
                    <a:srgbClr val="323542"/>
                  </a:solidFill>
                  <a:latin typeface="Century Gothic" panose="020B0502020202020204" pitchFamily="34" charset="0"/>
                </a:rPr>
                <a:t>Combining Words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477039" y="6241762"/>
              <a:ext cx="366696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>
                  <a:solidFill>
                    <a:schemeClr val="bg1"/>
                  </a:solidFill>
                  <a:latin typeface="Century Gothic" panose="020B0502020202020204" pitchFamily="34" charset="0"/>
                </a:rPr>
                <a:t>HAWKES</a:t>
              </a:r>
              <a:r>
                <a:rPr lang="en-US" sz="2800">
                  <a:solidFill>
                    <a:schemeClr val="bg1"/>
                  </a:solidFill>
                  <a:latin typeface="Century Gothic" panose="020B0502020202020204" pitchFamily="34" charset="0"/>
                </a:rPr>
                <a:t> LEARNING</a:t>
              </a: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357186" y="1262595"/>
              <a:ext cx="8429625" cy="0"/>
            </a:xfrm>
            <a:prstGeom prst="line">
              <a:avLst/>
            </a:prstGeom>
            <a:ln w="12700">
              <a:solidFill>
                <a:srgbClr val="32354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2846230" y="1757962"/>
            <a:ext cx="6499540" cy="3248127"/>
            <a:chOff x="3387410" y="1366726"/>
            <a:chExt cx="5443662" cy="3158791"/>
          </a:xfrm>
        </p:grpSpPr>
        <p:grpSp>
          <p:nvGrpSpPr>
            <p:cNvPr id="4" name="Group 24"/>
            <p:cNvGrpSpPr/>
            <p:nvPr/>
          </p:nvGrpSpPr>
          <p:grpSpPr>
            <a:xfrm>
              <a:off x="3387410" y="1366726"/>
              <a:ext cx="5443662" cy="693935"/>
              <a:chOff x="1906953" y="1849761"/>
              <a:chExt cx="5443662" cy="693935"/>
            </a:xfrm>
            <a:solidFill>
              <a:srgbClr val="386546"/>
            </a:solidFill>
          </p:grpSpPr>
          <p:sp>
            <p:nvSpPr>
              <p:cNvPr id="28" name="Rectangle 27"/>
              <p:cNvSpPr/>
              <p:nvPr/>
            </p:nvSpPr>
            <p:spPr>
              <a:xfrm>
                <a:off x="1906953" y="1849761"/>
                <a:ext cx="5443662" cy="6939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solidFill>
                    <a:srgbClr val="323542"/>
                  </a:solidFill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967835" y="1986221"/>
                <a:ext cx="5274381" cy="44896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</a:rPr>
                  <a:t>Are the ideas related?</a:t>
                </a:r>
              </a:p>
            </p:txBody>
          </p:sp>
        </p:grpSp>
        <p:grpSp>
          <p:nvGrpSpPr>
            <p:cNvPr id="5" name="Group 29"/>
            <p:cNvGrpSpPr/>
            <p:nvPr/>
          </p:nvGrpSpPr>
          <p:grpSpPr>
            <a:xfrm>
              <a:off x="3387410" y="2185490"/>
              <a:ext cx="5443662" cy="693935"/>
              <a:chOff x="1906953" y="2649539"/>
              <a:chExt cx="5443662" cy="693935"/>
            </a:xfrm>
            <a:solidFill>
              <a:srgbClr val="386546"/>
            </a:solidFill>
          </p:grpSpPr>
          <p:sp>
            <p:nvSpPr>
              <p:cNvPr id="31" name="Rectangle 30"/>
              <p:cNvSpPr/>
              <p:nvPr/>
            </p:nvSpPr>
            <p:spPr>
              <a:xfrm>
                <a:off x="1906953" y="2649539"/>
                <a:ext cx="5443662" cy="6939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solidFill>
                    <a:srgbClr val="323542"/>
                  </a:solidFill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1967835" y="2785999"/>
                <a:ext cx="5274381" cy="44896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</a:rPr>
                  <a:t>Are they of equal importance?</a:t>
                </a:r>
              </a:p>
            </p:txBody>
          </p:sp>
        </p:grpSp>
        <p:grpSp>
          <p:nvGrpSpPr>
            <p:cNvPr id="6" name="Group 32"/>
            <p:cNvGrpSpPr/>
            <p:nvPr/>
          </p:nvGrpSpPr>
          <p:grpSpPr>
            <a:xfrm>
              <a:off x="3387410" y="3004254"/>
              <a:ext cx="5443662" cy="693935"/>
              <a:chOff x="1906953" y="3449317"/>
              <a:chExt cx="5443662" cy="693935"/>
            </a:xfrm>
            <a:solidFill>
              <a:srgbClr val="386546"/>
            </a:solidFill>
          </p:grpSpPr>
          <p:sp>
            <p:nvSpPr>
              <p:cNvPr id="34" name="Rectangle 33"/>
              <p:cNvSpPr/>
              <p:nvPr/>
            </p:nvSpPr>
            <p:spPr>
              <a:xfrm>
                <a:off x="1906953" y="3449317"/>
                <a:ext cx="5443662" cy="6939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solidFill>
                    <a:srgbClr val="323542"/>
                  </a:solidFill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967835" y="3585777"/>
                <a:ext cx="5274381" cy="44896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</a:rPr>
                  <a:t>Do they indicate comparison or contrast?</a:t>
                </a:r>
              </a:p>
            </p:txBody>
          </p:sp>
        </p:grpSp>
        <p:grpSp>
          <p:nvGrpSpPr>
            <p:cNvPr id="7" name="Group 35"/>
            <p:cNvGrpSpPr/>
            <p:nvPr/>
          </p:nvGrpSpPr>
          <p:grpSpPr>
            <a:xfrm>
              <a:off x="3387410" y="3831582"/>
              <a:ext cx="5443662" cy="693935"/>
              <a:chOff x="1906953" y="4260384"/>
              <a:chExt cx="5443662" cy="693935"/>
            </a:xfrm>
            <a:solidFill>
              <a:srgbClr val="386546"/>
            </a:solidFill>
          </p:grpSpPr>
          <p:sp>
            <p:nvSpPr>
              <p:cNvPr id="37" name="Rectangle 36"/>
              <p:cNvSpPr/>
              <p:nvPr/>
            </p:nvSpPr>
            <p:spPr>
              <a:xfrm>
                <a:off x="1906953" y="4260384"/>
                <a:ext cx="5443662" cy="6939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solidFill>
                    <a:srgbClr val="323542"/>
                  </a:solidFill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967835" y="4396844"/>
                <a:ext cx="5274381" cy="44896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</a:rPr>
                  <a:t>Will combining them strengthen my idea?</a:t>
                </a:r>
              </a:p>
            </p:txBody>
          </p:sp>
        </p:grpSp>
      </p:grpSp>
      <p:pic>
        <p:nvPicPr>
          <p:cNvPr id="24" name="Picture 23" descr="Question-Gu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218" y="3177575"/>
            <a:ext cx="2271703" cy="251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765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664</Words>
  <Application>Microsoft Office PowerPoint</Application>
  <PresentationFormat>Widescreen</PresentationFormat>
  <Paragraphs>161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Century Gothic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Caitlin Edahl</dc:creator>
  <cp:lastModifiedBy>Sarah Quinn</cp:lastModifiedBy>
  <cp:revision>24</cp:revision>
  <dcterms:created xsi:type="dcterms:W3CDTF">2017-06-16T13:06:21Z</dcterms:created>
  <dcterms:modified xsi:type="dcterms:W3CDTF">2019-02-18T15:48:13Z</dcterms:modified>
</cp:coreProperties>
</file>