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3" r:id="rId3"/>
    <p:sldId id="259" r:id="rId4"/>
    <p:sldId id="262" r:id="rId5"/>
    <p:sldId id="261" r:id="rId6"/>
    <p:sldId id="264" r:id="rId7"/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F6B"/>
    <a:srgbClr val="61A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A297F-5665-4C47-8340-DFB6CC96CAF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8AF8-670C-7242-B8EB-853C7B59ED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8495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Inclusive Language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814382" y="2061786"/>
            <a:ext cx="3590349" cy="1328563"/>
            <a:chOff x="3122341" y="2334277"/>
            <a:chExt cx="2620537" cy="3717840"/>
          </a:xfrm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“he or she”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480567"/>
            <a:ext cx="2728090" cy="1846659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3800" b="1" dirty="0">
                <a:solidFill>
                  <a:srgbClr val="355F6B"/>
                </a:solidFill>
              </a:rPr>
              <a:t>Incorporate Both Genders</a:t>
            </a:r>
          </a:p>
        </p:txBody>
      </p:sp>
    </p:spTree>
    <p:extLst>
      <p:ext uri="{BB962C8B-B14F-4D97-AF65-F5344CB8AC3E}">
        <p14:creationId xmlns:p14="http://schemas.microsoft.com/office/powerpoint/2010/main" val="2849305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814382" y="2061786"/>
            <a:ext cx="3590349" cy="1328563"/>
            <a:chOff x="3122341" y="2334277"/>
            <a:chExt cx="2620537" cy="3717840"/>
          </a:xfrm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“he or she”</a:t>
              </a:r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814386" y="3529337"/>
            <a:ext cx="3590349" cy="1328563"/>
            <a:chOff x="3122341" y="2334277"/>
            <a:chExt cx="2620537" cy="3717840"/>
          </a:xfrm>
        </p:grpSpPr>
        <p:sp>
          <p:nvSpPr>
            <p:cNvPr id="2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“they”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480567"/>
            <a:ext cx="2728090" cy="1846659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3800" b="1" dirty="0">
                <a:solidFill>
                  <a:srgbClr val="355F6B"/>
                </a:solidFill>
              </a:rPr>
              <a:t>Incorporate Both Genders</a:t>
            </a:r>
          </a:p>
        </p:txBody>
      </p:sp>
    </p:spTree>
    <p:extLst>
      <p:ext uri="{BB962C8B-B14F-4D97-AF65-F5344CB8AC3E}">
        <p14:creationId xmlns:p14="http://schemas.microsoft.com/office/powerpoint/2010/main" val="2849305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24704" y="1555277"/>
            <a:ext cx="3894590" cy="906037"/>
          </a:xfrm>
          <a:prstGeom prst="rect">
            <a:avLst/>
          </a:prstGeom>
          <a:solidFill>
            <a:srgbClr val="355F6B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1471914" y="3345364"/>
            <a:ext cx="6200172" cy="1703012"/>
            <a:chOff x="2234414" y="3468029"/>
            <a:chExt cx="6200172" cy="1703012"/>
          </a:xfrm>
        </p:grpSpPr>
        <p:grpSp>
          <p:nvGrpSpPr>
            <p:cNvPr id="3" name="Group 15"/>
            <p:cNvGrpSpPr/>
            <p:nvPr/>
          </p:nvGrpSpPr>
          <p:grpSpPr>
            <a:xfrm>
              <a:off x="5894832" y="3476055"/>
              <a:ext cx="2539754" cy="1694986"/>
              <a:chOff x="5544807" y="3561081"/>
              <a:chExt cx="1486590" cy="1504455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5544807" y="3561081"/>
                <a:ext cx="1486590" cy="1504455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730619" y="4087532"/>
                <a:ext cx="1116076" cy="409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ECECEC"/>
                    </a:solidFill>
                  </a:rPr>
                  <a:t>Stereotypes</a:t>
                </a: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2234414" y="3468029"/>
              <a:ext cx="2539754" cy="1694986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34414" y="4069177"/>
              <a:ext cx="25397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ECECEC"/>
                  </a:solidFill>
                </a:rPr>
                <a:t>Generalizations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007663" y="1778330"/>
            <a:ext cx="312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Exclusive Language</a:t>
            </a:r>
          </a:p>
        </p:txBody>
      </p:sp>
      <p:sp>
        <p:nvSpPr>
          <p:cNvPr id="36" name="Up Arrow 35"/>
          <p:cNvSpPr/>
          <p:nvPr/>
        </p:nvSpPr>
        <p:spPr>
          <a:xfrm rot="19432014" flipV="1">
            <a:off x="6010330" y="2489572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2167986" flipH="1" flipV="1">
            <a:off x="2835751" y="2484945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9" name="TextBox 28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Ethnicity or Culture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478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24704" y="1555277"/>
            <a:ext cx="3894590" cy="906037"/>
          </a:xfrm>
          <a:prstGeom prst="rect">
            <a:avLst/>
          </a:prstGeom>
          <a:solidFill>
            <a:srgbClr val="355F6B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1471914" y="3345364"/>
            <a:ext cx="6200172" cy="1703012"/>
            <a:chOff x="2234414" y="3468029"/>
            <a:chExt cx="6200172" cy="1703012"/>
          </a:xfrm>
        </p:grpSpPr>
        <p:grpSp>
          <p:nvGrpSpPr>
            <p:cNvPr id="3" name="Group 15"/>
            <p:cNvGrpSpPr/>
            <p:nvPr/>
          </p:nvGrpSpPr>
          <p:grpSpPr>
            <a:xfrm>
              <a:off x="5894832" y="3476055"/>
              <a:ext cx="2539754" cy="1694986"/>
              <a:chOff x="5544807" y="3561081"/>
              <a:chExt cx="1486590" cy="1504455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5544807" y="3561081"/>
                <a:ext cx="1486590" cy="1504455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730619" y="4087532"/>
                <a:ext cx="1116076" cy="409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ECECEC"/>
                    </a:solidFill>
                  </a:rPr>
                  <a:t>Stereotypes</a:t>
                </a: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2234414" y="3468029"/>
              <a:ext cx="2539754" cy="1694986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34414" y="4069177"/>
              <a:ext cx="25397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ECECEC"/>
                  </a:solidFill>
                </a:rPr>
                <a:t>Generalizations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007663" y="1778330"/>
            <a:ext cx="312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Exclusive Language</a:t>
            </a:r>
          </a:p>
        </p:txBody>
      </p:sp>
      <p:sp>
        <p:nvSpPr>
          <p:cNvPr id="36" name="Up Arrow 35"/>
          <p:cNvSpPr/>
          <p:nvPr/>
        </p:nvSpPr>
        <p:spPr>
          <a:xfrm rot="19432014" flipV="1">
            <a:off x="6010330" y="2489572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2167986" flipH="1" flipV="1">
            <a:off x="2835751" y="2484945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9" name="TextBox 28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Ethnicity or Culture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64547" y="3367127"/>
            <a:ext cx="583978" cy="614436"/>
          </a:xfrm>
          <a:prstGeom prst="rect">
            <a:avLst/>
          </a:prstGeom>
          <a:solidFill>
            <a:srgbClr val="345F6B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52016" y="3398487"/>
            <a:ext cx="583978" cy="614436"/>
          </a:xfrm>
          <a:prstGeom prst="rect">
            <a:avLst/>
          </a:prstGeom>
          <a:solidFill>
            <a:srgbClr val="345F6B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51478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and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Address with the correct terms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Keep the person first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and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Address with the correct terms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Keep the person first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FFAFB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5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and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Address with the correct terms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Keep the person first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FFAFB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5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rgbClr val="FFAFB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5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Physical and Mental 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039926" y="1705557"/>
            <a:ext cx="7283215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7356" y="1642171"/>
              <a:ext cx="7220491" cy="3471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rgbClr val="FFFFFF"/>
                  </a:solidFill>
                </a:rPr>
                <a:t>“a young man with autism”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96879" y="1461818"/>
              <a:ext cx="7752622" cy="63306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“a student who takes special education classes”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Sexual Orientation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58429" y="1874867"/>
            <a:ext cx="7627139" cy="1155610"/>
            <a:chOff x="868275" y="1732233"/>
            <a:chExt cx="7627139" cy="1155610"/>
          </a:xfrm>
          <a:solidFill>
            <a:srgbClr val="5A7E83"/>
          </a:solidFill>
        </p:grpSpPr>
        <p:sp>
          <p:nvSpPr>
            <p:cNvPr id="24" name="TextBox 23"/>
            <p:cNvSpPr txBox="1"/>
            <p:nvPr/>
          </p:nvSpPr>
          <p:spPr>
            <a:xfrm>
              <a:off x="868275" y="1732233"/>
              <a:ext cx="7627139" cy="11556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72271" y="2020757"/>
              <a:ext cx="57964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Use only if relevant </a:t>
              </a:r>
            </a:p>
          </p:txBody>
        </p:sp>
      </p:grpSp>
      <p:sp>
        <p:nvSpPr>
          <p:cNvPr id="15" name="Pentagon 14"/>
          <p:cNvSpPr/>
          <p:nvPr/>
        </p:nvSpPr>
        <p:spPr>
          <a:xfrm>
            <a:off x="1145188" y="3493926"/>
            <a:ext cx="3103459" cy="1141869"/>
          </a:xfrm>
          <a:prstGeom prst="homePlate">
            <a:avLst/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“husband or wife”</a:t>
            </a:r>
          </a:p>
        </p:txBody>
      </p:sp>
      <p:sp>
        <p:nvSpPr>
          <p:cNvPr id="16" name="Pentagon 15"/>
          <p:cNvSpPr/>
          <p:nvPr/>
        </p:nvSpPr>
        <p:spPr>
          <a:xfrm>
            <a:off x="4923290" y="3493926"/>
            <a:ext cx="3103675" cy="1141869"/>
          </a:xfrm>
          <a:prstGeom prst="homePlate">
            <a:avLst/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“spouse or partner”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Inclusive Language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83544" y="1617738"/>
            <a:ext cx="3127248" cy="1617913"/>
            <a:chOff x="158059" y="1753237"/>
            <a:chExt cx="3127248" cy="1617913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65389"/>
              <a:ext cx="254215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Gender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1383544" y="3480014"/>
            <a:ext cx="3127248" cy="1617913"/>
            <a:chOff x="1149290" y="3617528"/>
            <a:chExt cx="2080340" cy="1617913"/>
          </a:xfrm>
          <a:solidFill>
            <a:srgbClr val="60919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126994"/>
              <a:ext cx="2080340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Physical or Mental Ability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4757312" y="3480014"/>
            <a:ext cx="3127248" cy="1617913"/>
            <a:chOff x="3531827" y="3615513"/>
            <a:chExt cx="2080340" cy="1617913"/>
          </a:xfrm>
          <a:solidFill>
            <a:srgbClr val="60919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37202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Sexual Orientation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4757312" y="1612191"/>
            <a:ext cx="3127248" cy="1617913"/>
            <a:chOff x="3531827" y="1747690"/>
            <a:chExt cx="2080340" cy="1617913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65389"/>
              <a:ext cx="208033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Ethnicity or Culture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5A7E83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3015203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Exclusive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6" y="3044900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Inclusive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166856" y="2950382"/>
            <a:ext cx="810287" cy="905018"/>
          </a:xfrm>
          <a:prstGeom prst="ellipse">
            <a:avLst/>
          </a:prstGeom>
          <a:solidFill>
            <a:srgbClr val="5A7E8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5930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Language Use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64411" y="2886482"/>
            <a:ext cx="2754687" cy="1276185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Words or phrases that are disrespectful or limiting.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324901" y="2886481"/>
            <a:ext cx="2754687" cy="1276185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Words or phrases that are respectful of people’s differences. </a:t>
            </a:r>
          </a:p>
        </p:txBody>
      </p:sp>
    </p:spTree>
    <p:extLst>
      <p:ext uri="{BB962C8B-B14F-4D97-AF65-F5344CB8AC3E}">
        <p14:creationId xmlns:p14="http://schemas.microsoft.com/office/powerpoint/2010/main" val="986374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Inclusive Language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83544" y="1617738"/>
            <a:ext cx="3127248" cy="1617913"/>
            <a:chOff x="158059" y="1753237"/>
            <a:chExt cx="3127248" cy="1617913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65389"/>
              <a:ext cx="254215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Gender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1383544" y="3480014"/>
            <a:ext cx="3127248" cy="1617913"/>
            <a:chOff x="1149290" y="3617528"/>
            <a:chExt cx="2080340" cy="1617913"/>
          </a:xfrm>
          <a:solidFill>
            <a:srgbClr val="60919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126994"/>
              <a:ext cx="2080340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Physical or Mental Ability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4757312" y="3480014"/>
            <a:ext cx="3127248" cy="1617913"/>
            <a:chOff x="3531827" y="3615513"/>
            <a:chExt cx="2080340" cy="1617913"/>
          </a:xfrm>
          <a:solidFill>
            <a:srgbClr val="60919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37202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Sexual Orientation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4757312" y="1612191"/>
            <a:ext cx="3127248" cy="1617913"/>
            <a:chOff x="3531827" y="1747690"/>
            <a:chExt cx="2080340" cy="1617913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65389"/>
              <a:ext cx="208033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Ethnicity or Culture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Gender-Specific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61A3A9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1303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Refer only to one gender</a:t>
              </a:r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effectLst/>
              </a:rPr>
              <a:t>limiting</a:t>
            </a: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Gender-Specific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61A3A9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1303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Refer only to one gender</a:t>
              </a:r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effectLst/>
              </a:rPr>
              <a:t>limiting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164575" y="3393149"/>
            <a:ext cx="3308314" cy="1524623"/>
          </a:xfrm>
          <a:prstGeom prst="rect">
            <a:avLst/>
          </a:prstGeom>
          <a:solidFill>
            <a:srgbClr val="61A3A9"/>
          </a:solidFill>
          <a:ln w="57150">
            <a:solidFill>
              <a:srgbClr val="34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“</a:t>
            </a:r>
            <a:r>
              <a:rPr lang="en-US" sz="2800" i="1" dirty="0">
                <a:solidFill>
                  <a:srgbClr val="FFFFFF"/>
                </a:solidFill>
              </a:rPr>
              <a:t>man</a:t>
            </a:r>
            <a:r>
              <a:rPr lang="en-US" sz="2800" dirty="0">
                <a:solidFill>
                  <a:srgbClr val="FFFFFF"/>
                </a:solidFill>
              </a:rPr>
              <a:t>kind”</a:t>
            </a: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4" y="3577447"/>
            <a:ext cx="4950072" cy="1093742"/>
          </a:xfrm>
          <a:prstGeom prst="rect">
            <a:avLst/>
          </a:prstGeom>
          <a:solidFill>
            <a:srgbClr val="709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Gender-Neutral Words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86898" y="1943733"/>
            <a:ext cx="23702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Credibility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13542" y="1646865"/>
            <a:ext cx="4516916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4" y="2515983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  <a:scene3d>
            <a:camera prst="orthographicFront">
              <a:rot lat="21599992" lon="0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735932" y="1744846"/>
            <a:ext cx="3672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“humankind”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39894" y="3794276"/>
            <a:ext cx="40699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More appropriate</a:t>
            </a:r>
          </a:p>
        </p:txBody>
      </p:sp>
    </p:spTree>
    <p:extLst>
      <p:ext uri="{BB962C8B-B14F-4D97-AF65-F5344CB8AC3E}">
        <p14:creationId xmlns:p14="http://schemas.microsoft.com/office/powerpoint/2010/main" val="64362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564466"/>
            <a:ext cx="7466309" cy="1065920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Rename person, place, object or thing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7478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564466"/>
            <a:ext cx="7466309" cy="1065920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Rename person, place, object or thing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66081" y="3091276"/>
            <a:ext cx="66993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“When a </a:t>
            </a:r>
            <a:r>
              <a:rPr lang="en-US" sz="2200" dirty="0">
                <a:solidFill>
                  <a:srgbClr val="000000"/>
                </a:solidFill>
              </a:rPr>
              <a:t>person </a:t>
            </a:r>
            <a:r>
              <a:rPr lang="en-US" sz="2200" dirty="0"/>
              <a:t>needs to make a phone call, he excuses himself from the room.” </a:t>
            </a:r>
          </a:p>
        </p:txBody>
      </p:sp>
    </p:spTree>
    <p:extLst>
      <p:ext uri="{BB962C8B-B14F-4D97-AF65-F5344CB8AC3E}">
        <p14:creationId xmlns:p14="http://schemas.microsoft.com/office/powerpoint/2010/main" val="2973458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564466"/>
            <a:ext cx="7466309" cy="1065920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707856"/>
              <a:ext cx="6893106" cy="32619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Rename person, place, object or thing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25343" y="3059916"/>
            <a:ext cx="7466309" cy="1449951"/>
            <a:chOff x="763117" y="2913651"/>
            <a:chExt cx="7466309" cy="1449951"/>
          </a:xfrm>
        </p:grpSpPr>
        <p:sp>
          <p:nvSpPr>
            <p:cNvPr id="28" name="Rounded Rectangle 27"/>
            <p:cNvSpPr/>
            <p:nvPr/>
          </p:nvSpPr>
          <p:spPr>
            <a:xfrm>
              <a:off x="2085613" y="2913652"/>
              <a:ext cx="893627" cy="436833"/>
            </a:xfrm>
            <a:prstGeom prst="roundRect">
              <a:avLst/>
            </a:prstGeom>
            <a:solidFill>
              <a:srgbClr val="61A3A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6131807" y="2913651"/>
              <a:ext cx="421944" cy="436834"/>
            </a:xfrm>
            <a:prstGeom prst="roundRect">
              <a:avLst/>
            </a:prstGeom>
            <a:solidFill>
              <a:srgbClr val="61A3A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3117" y="3932715"/>
              <a:ext cx="746630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2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66081" y="3075596"/>
            <a:ext cx="66993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“When a </a:t>
            </a:r>
            <a:r>
              <a:rPr lang="en-US" sz="2200" dirty="0">
                <a:solidFill>
                  <a:srgbClr val="FFFFFF"/>
                </a:solidFill>
              </a:rPr>
              <a:t>person </a:t>
            </a:r>
            <a:r>
              <a:rPr lang="en-US" sz="2200" dirty="0"/>
              <a:t>needs to make a phone call, </a:t>
            </a:r>
            <a:r>
              <a:rPr lang="en-US" sz="2200" dirty="0">
                <a:solidFill>
                  <a:srgbClr val="FFFFFF"/>
                </a:solidFill>
              </a:rPr>
              <a:t>he </a:t>
            </a:r>
            <a:r>
              <a:rPr lang="en-US" sz="2200" dirty="0"/>
              <a:t>excuses himself from the room.” </a:t>
            </a:r>
          </a:p>
        </p:txBody>
      </p:sp>
    </p:spTree>
    <p:extLst>
      <p:ext uri="{BB962C8B-B14F-4D97-AF65-F5344CB8AC3E}">
        <p14:creationId xmlns:p14="http://schemas.microsoft.com/office/powerpoint/2010/main" val="297345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293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Century Gothic</vt:lpstr>
      <vt:lpstr>Zapf Dingbats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10</cp:revision>
  <cp:lastPrinted>2015-07-24T23:40:06Z</cp:lastPrinted>
  <dcterms:created xsi:type="dcterms:W3CDTF">2015-07-24T23:20:20Z</dcterms:created>
  <dcterms:modified xsi:type="dcterms:W3CDTF">2018-05-04T19:32:13Z</dcterms:modified>
</cp:coreProperties>
</file>