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79" r:id="rId5"/>
    <p:sldId id="258" r:id="rId6"/>
    <p:sldId id="280" r:id="rId7"/>
    <p:sldId id="281" r:id="rId8"/>
    <p:sldId id="273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4317" y="2618119"/>
            <a:ext cx="9883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Tools for Purposeful Research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Research Tools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Research Timelines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Research Records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Research Methods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chemeClr val="bg2">
              <a:lumMod val="90000"/>
            </a:schemeClr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400" dirty="0"/>
                <a:t>Field Research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chemeClr val="bg2">
              <a:lumMod val="90000"/>
            </a:schemeClr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400" dirty="0"/>
                <a:t>Internet Searches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chemeClr val="bg2">
              <a:lumMod val="90000"/>
            </a:schemeClr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400" dirty="0"/>
                <a:t>Library Catalogs and Databases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2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Records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Research Notes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Source information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Date of access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Summary, paraphrases, or quotes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386B90-71A5-4495-A2D7-2D26739F34D3}"/>
              </a:ext>
            </a:extLst>
          </p:cNvPr>
          <p:cNvSpPr txBox="1"/>
          <p:nvPr/>
        </p:nvSpPr>
        <p:spPr>
          <a:xfrm>
            <a:off x="3387531" y="4596469"/>
            <a:ext cx="5274381" cy="400110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23542"/>
                </a:solidFill>
              </a:rPr>
              <a:t>Additional notes or ideas 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Records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292446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Research Journal – no set format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021053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u="sng" dirty="0">
                  <a:solidFill>
                    <a:srgbClr val="323542"/>
                  </a:solidFill>
                </a:rPr>
                <a:t>April 9</a:t>
              </a:r>
              <a:r>
                <a:rPr lang="en-US" sz="2000" u="sng" baseline="30000" dirty="0">
                  <a:solidFill>
                    <a:srgbClr val="323542"/>
                  </a:solidFill>
                </a:rPr>
                <a:t>th</a:t>
              </a:r>
              <a:r>
                <a:rPr lang="en-US" sz="2000" u="sng" dirty="0">
                  <a:solidFill>
                    <a:srgbClr val="323542"/>
                  </a:solidFill>
                </a:rPr>
                <a:t> 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2753872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3858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i="1" dirty="0">
                  <a:solidFill>
                    <a:srgbClr val="323542"/>
                  </a:solidFill>
                </a:rPr>
                <a:t>Food advertisements targeting children and adolescents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464918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3858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i="1" dirty="0">
                  <a:solidFill>
                    <a:srgbClr val="323542"/>
                  </a:solidFill>
                </a:rPr>
                <a:t>Strategies for appealing to this age group?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167101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386B90-71A5-4495-A2D7-2D26739F34D3}"/>
              </a:ext>
            </a:extLst>
          </p:cNvPr>
          <p:cNvSpPr txBox="1"/>
          <p:nvPr/>
        </p:nvSpPr>
        <p:spPr>
          <a:xfrm>
            <a:off x="3387531" y="4271483"/>
            <a:ext cx="527438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u="sng" dirty="0">
                <a:solidFill>
                  <a:srgbClr val="323542"/>
                </a:solidFill>
              </a:rPr>
              <a:t>April 10</a:t>
            </a:r>
            <a:r>
              <a:rPr lang="en-US" sz="2000" u="sng" baseline="30000" dirty="0">
                <a:solidFill>
                  <a:srgbClr val="323542"/>
                </a:solidFill>
              </a:rPr>
              <a:t>th</a:t>
            </a:r>
            <a:r>
              <a:rPr lang="en-US" sz="2000" u="sng" dirty="0">
                <a:solidFill>
                  <a:srgbClr val="323542"/>
                </a:solidFill>
              </a:rPr>
              <a:t> 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639F9C7-9C51-4045-9E61-1C9256AE765E}"/>
              </a:ext>
            </a:extLst>
          </p:cNvPr>
          <p:cNvGrpSpPr/>
          <p:nvPr/>
        </p:nvGrpSpPr>
        <p:grpSpPr>
          <a:xfrm>
            <a:off x="3302890" y="4891977"/>
            <a:ext cx="5443662" cy="608874"/>
            <a:chOff x="1906953" y="1849761"/>
            <a:chExt cx="5443662" cy="69393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C929D37-1DAE-428E-A2CA-4DDA40C7B2B8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21E2B94-0F7C-404F-B802-0D8E0848B419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B666A75E-0DA7-4491-A92B-BC1AE79E2FDE}"/>
              </a:ext>
            </a:extLst>
          </p:cNvPr>
          <p:cNvSpPr txBox="1"/>
          <p:nvPr/>
        </p:nvSpPr>
        <p:spPr>
          <a:xfrm>
            <a:off x="3387531" y="5037536"/>
            <a:ext cx="527438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323542"/>
                </a:solidFill>
              </a:rPr>
              <a:t>Relevant laws or policies?</a:t>
            </a:r>
          </a:p>
        </p:txBody>
      </p:sp>
    </p:spTree>
    <p:extLst>
      <p:ext uri="{BB962C8B-B14F-4D97-AF65-F5344CB8AC3E}">
        <p14:creationId xmlns:p14="http://schemas.microsoft.com/office/powerpoint/2010/main" val="32837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Records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323542"/>
                  </a:solidFill>
                </a:rPr>
                <a:t>Working Bibliography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Running list of sources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First stage of your works-cited page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323542"/>
                  </a:solidFill>
                </a:rPr>
                <a:t>Arrange sources in any order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1"/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386B90-71A5-4495-A2D7-2D26739F34D3}"/>
              </a:ext>
            </a:extLst>
          </p:cNvPr>
          <p:cNvSpPr txBox="1"/>
          <p:nvPr/>
        </p:nvSpPr>
        <p:spPr>
          <a:xfrm>
            <a:off x="3387531" y="4596469"/>
            <a:ext cx="5274381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23542"/>
                </a:solidFill>
              </a:rPr>
              <a:t>Numbering sources is helpful</a:t>
            </a:r>
          </a:p>
        </p:txBody>
      </p:sp>
    </p:spTree>
    <p:extLst>
      <p:ext uri="{BB962C8B-B14F-4D97-AF65-F5344CB8AC3E}">
        <p14:creationId xmlns:p14="http://schemas.microsoft.com/office/powerpoint/2010/main" val="52647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97102"/>
              <a:ext cx="3325552" cy="213108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Use a planner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97102"/>
              <a:ext cx="3325552" cy="213108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Schedule extra time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122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4</cp:revision>
  <dcterms:created xsi:type="dcterms:W3CDTF">2017-06-16T13:06:21Z</dcterms:created>
  <dcterms:modified xsi:type="dcterms:W3CDTF">2019-07-25T19:26:51Z</dcterms:modified>
</cp:coreProperties>
</file>