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9"/>
  </p:notesMasterIdLst>
  <p:sldIdLst>
    <p:sldId id="257" r:id="rId5"/>
    <p:sldId id="258" r:id="rId6"/>
    <p:sldId id="269" r:id="rId7"/>
    <p:sldId id="259" r:id="rId8"/>
    <p:sldId id="260" r:id="rId9"/>
    <p:sldId id="277" r:id="rId10"/>
    <p:sldId id="285" r:id="rId11"/>
    <p:sldId id="278" r:id="rId12"/>
    <p:sldId id="272" r:id="rId13"/>
    <p:sldId id="291" r:id="rId14"/>
    <p:sldId id="294" r:id="rId15"/>
    <p:sldId id="295" r:id="rId16"/>
    <p:sldId id="286" r:id="rId17"/>
    <p:sldId id="297" r:id="rId18"/>
    <p:sldId id="298" r:id="rId19"/>
    <p:sldId id="377" r:id="rId20"/>
    <p:sldId id="299" r:id="rId21"/>
    <p:sldId id="280" r:id="rId22"/>
    <p:sldId id="378" r:id="rId23"/>
    <p:sldId id="379" r:id="rId24"/>
    <p:sldId id="380" r:id="rId25"/>
    <p:sldId id="381" r:id="rId26"/>
    <p:sldId id="382" r:id="rId27"/>
    <p:sldId id="26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CCA49C"/>
    <a:srgbClr val="627981"/>
    <a:srgbClr val="386546"/>
    <a:srgbClr val="F3E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8615" autoAdjust="0"/>
  </p:normalViewPr>
  <p:slideViewPr>
    <p:cSldViewPr>
      <p:cViewPr varScale="1">
        <p:scale>
          <a:sx n="106" d="100"/>
          <a:sy n="106" d="100"/>
        </p:scale>
        <p:origin x="11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EDEAC-D2A4-4073-834F-79DE226053EE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F8C23-969C-42BE-9B7A-B05B6D68B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4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34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99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24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91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518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71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92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94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83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8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8C23-969C-42BE-9B7A-B05B6D68B26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95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6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4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1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674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59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48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34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980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641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179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8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32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4520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939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930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819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360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7942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2597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9621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7877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1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82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0030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7944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994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502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3273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2794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655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3725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296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83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57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2287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663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0632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014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6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3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4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82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3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22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2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Pronouns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5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7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5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42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199" y="3274317"/>
            <a:ext cx="8329612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2E2D2"/>
                </a:highlight>
              </a:rPr>
              <a:t>Somebody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left a box of cookies on the teacher’s desk.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2E2D2"/>
                </a:highlight>
              </a:rPr>
              <a:t>All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are welcome.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BE2DD7-84A8-4B0C-A710-1CA514AB46AF}"/>
              </a:ext>
            </a:extLst>
          </p:cNvPr>
          <p:cNvSpPr/>
          <p:nvPr/>
        </p:nvSpPr>
        <p:spPr>
          <a:xfrm>
            <a:off x="457199" y="1883382"/>
            <a:ext cx="8329613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9" name="Up Arrow 4">
            <a:extLst>
              <a:ext uri="{FF2B5EF4-FFF2-40B4-BE49-F238E27FC236}">
                <a16:creationId xmlns:a16="http://schemas.microsoft.com/office/drawing/2014/main" id="{C4409884-757D-4FC8-A9F0-613573EA4071}"/>
              </a:ext>
            </a:extLst>
          </p:cNvPr>
          <p:cNvSpPr/>
          <p:nvPr/>
        </p:nvSpPr>
        <p:spPr>
          <a:xfrm>
            <a:off x="4241493" y="126885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CB505B-3683-4847-BED3-5B756DCEF2BF}"/>
              </a:ext>
            </a:extLst>
          </p:cNvPr>
          <p:cNvSpPr txBox="1"/>
          <p:nvPr/>
        </p:nvSpPr>
        <p:spPr>
          <a:xfrm>
            <a:off x="521493" y="2106757"/>
            <a:ext cx="810101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don’t rename a specific noun</a:t>
            </a:r>
          </a:p>
        </p:txBody>
      </p:sp>
    </p:spTree>
    <p:extLst>
      <p:ext uri="{BB962C8B-B14F-4D97-AF65-F5344CB8AC3E}">
        <p14:creationId xmlns:p14="http://schemas.microsoft.com/office/powerpoint/2010/main" val="3830432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199" y="3966814"/>
            <a:ext cx="832961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that, which, whichever, who, whoever, whom, whomever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BE2DD7-84A8-4B0C-A710-1CA514AB46AF}"/>
              </a:ext>
            </a:extLst>
          </p:cNvPr>
          <p:cNvSpPr/>
          <p:nvPr/>
        </p:nvSpPr>
        <p:spPr>
          <a:xfrm>
            <a:off x="457199" y="1883382"/>
            <a:ext cx="8329613" cy="869118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9" name="Up Arrow 4">
            <a:extLst>
              <a:ext uri="{FF2B5EF4-FFF2-40B4-BE49-F238E27FC236}">
                <a16:creationId xmlns:a16="http://schemas.microsoft.com/office/drawing/2014/main" id="{C4409884-757D-4FC8-A9F0-613573EA4071}"/>
              </a:ext>
            </a:extLst>
          </p:cNvPr>
          <p:cNvSpPr/>
          <p:nvPr/>
        </p:nvSpPr>
        <p:spPr>
          <a:xfrm>
            <a:off x="4241493" y="1268851"/>
            <a:ext cx="661012" cy="738130"/>
          </a:xfrm>
          <a:prstGeom prst="up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CB505B-3683-4847-BED3-5B756DCEF2BF}"/>
              </a:ext>
            </a:extLst>
          </p:cNvPr>
          <p:cNvSpPr txBox="1"/>
          <p:nvPr/>
        </p:nvSpPr>
        <p:spPr>
          <a:xfrm>
            <a:off x="521493" y="2106757"/>
            <a:ext cx="8101012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introduce dependent clauses</a:t>
            </a:r>
          </a:p>
        </p:txBody>
      </p:sp>
    </p:spTree>
    <p:extLst>
      <p:ext uri="{BB962C8B-B14F-4D97-AF65-F5344CB8AC3E}">
        <p14:creationId xmlns:p14="http://schemas.microsoft.com/office/powerpoint/2010/main" val="867680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199" y="3505149"/>
            <a:ext cx="8329612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During the archaeological dig on Easter Island, the team found two tablets </a:t>
            </a:r>
            <a:r>
              <a:rPr lang="en-US" sz="2800" i="1" dirty="0">
                <a:solidFill>
                  <a:srgbClr val="323542"/>
                </a:solidFill>
                <a:highlight>
                  <a:srgbClr val="F2E2D2"/>
                </a:highlight>
              </a:rPr>
              <a:t>that</a:t>
            </a:r>
            <a:r>
              <a:rPr lang="en-US" sz="2800" i="1" dirty="0">
                <a:solidFill>
                  <a:srgbClr val="323542"/>
                </a:solidFill>
              </a:rPr>
              <a:t> were covered in an ancient island language.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BE2DD7-84A8-4B0C-A710-1CA514AB46AF}"/>
              </a:ext>
            </a:extLst>
          </p:cNvPr>
          <p:cNvSpPr/>
          <p:nvPr/>
        </p:nvSpPr>
        <p:spPr>
          <a:xfrm>
            <a:off x="457199" y="1883382"/>
            <a:ext cx="8329613" cy="869118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9" name="Up Arrow 4">
            <a:extLst>
              <a:ext uri="{FF2B5EF4-FFF2-40B4-BE49-F238E27FC236}">
                <a16:creationId xmlns:a16="http://schemas.microsoft.com/office/drawing/2014/main" id="{C4409884-757D-4FC8-A9F0-613573EA4071}"/>
              </a:ext>
            </a:extLst>
          </p:cNvPr>
          <p:cNvSpPr/>
          <p:nvPr/>
        </p:nvSpPr>
        <p:spPr>
          <a:xfrm>
            <a:off x="4241493" y="1268851"/>
            <a:ext cx="661012" cy="738130"/>
          </a:xfrm>
          <a:prstGeom prst="up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CB505B-3683-4847-BED3-5B756DCEF2BF}"/>
              </a:ext>
            </a:extLst>
          </p:cNvPr>
          <p:cNvSpPr txBox="1"/>
          <p:nvPr/>
        </p:nvSpPr>
        <p:spPr>
          <a:xfrm>
            <a:off x="521493" y="2106757"/>
            <a:ext cx="8101012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introduce dependent clauses</a:t>
            </a:r>
          </a:p>
        </p:txBody>
      </p:sp>
    </p:spTree>
    <p:extLst>
      <p:ext uri="{BB962C8B-B14F-4D97-AF65-F5344CB8AC3E}">
        <p14:creationId xmlns:p14="http://schemas.microsoft.com/office/powerpoint/2010/main" val="2250472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 in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entagon 16">
            <a:extLst>
              <a:ext uri="{FF2B5EF4-FFF2-40B4-BE49-F238E27FC236}">
                <a16:creationId xmlns:a16="http://schemas.microsoft.com/office/drawing/2014/main" id="{2119263A-804C-46A6-91FF-0FF9EFB610B5}"/>
              </a:ext>
            </a:extLst>
          </p:cNvPr>
          <p:cNvSpPr/>
          <p:nvPr/>
        </p:nvSpPr>
        <p:spPr>
          <a:xfrm>
            <a:off x="533400" y="1612191"/>
            <a:ext cx="2362200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b="1" dirty="0">
                <a:solidFill>
                  <a:prstClr val="white"/>
                </a:solidFill>
                <a:latin typeface="Calibri" panose="020F0502020204030204"/>
              </a:rPr>
              <a:t>Pronoun</a:t>
            </a:r>
          </a:p>
        </p:txBody>
      </p:sp>
      <p:sp>
        <p:nvSpPr>
          <p:cNvPr id="9" name="Pentagon 17">
            <a:extLst>
              <a:ext uri="{FF2B5EF4-FFF2-40B4-BE49-F238E27FC236}">
                <a16:creationId xmlns:a16="http://schemas.microsoft.com/office/drawing/2014/main" id="{DDF54E83-2184-41B1-88FE-AFFD71D7284E}"/>
              </a:ext>
            </a:extLst>
          </p:cNvPr>
          <p:cNvSpPr/>
          <p:nvPr/>
        </p:nvSpPr>
        <p:spPr>
          <a:xfrm flipH="1">
            <a:off x="3124199" y="1625675"/>
            <a:ext cx="5583712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 panose="020F0502020204030204"/>
              </a:rPr>
              <a:t>Antecedent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: word that the pronoun renames or restates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302705-B2DD-4A81-936E-C3157C7654D7}"/>
              </a:ext>
            </a:extLst>
          </p:cNvPr>
          <p:cNvSpPr/>
          <p:nvPr/>
        </p:nvSpPr>
        <p:spPr>
          <a:xfrm>
            <a:off x="533400" y="3220772"/>
            <a:ext cx="8174513" cy="869118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C4D7E6-DCD4-4073-A5EA-B118FA0868A9}"/>
              </a:ext>
            </a:extLst>
          </p:cNvPr>
          <p:cNvSpPr txBox="1"/>
          <p:nvPr/>
        </p:nvSpPr>
        <p:spPr>
          <a:xfrm>
            <a:off x="597694" y="3444147"/>
            <a:ext cx="7950169" cy="461665"/>
          </a:xfrm>
          <a:prstGeom prst="rect">
            <a:avLst/>
          </a:prstGeom>
          <a:solidFill>
            <a:srgbClr val="F2E2D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Must agree in person, number, and gender</a:t>
            </a:r>
          </a:p>
        </p:txBody>
      </p:sp>
      <p:sp>
        <p:nvSpPr>
          <p:cNvPr id="16" name="Up Arrow 4">
            <a:extLst>
              <a:ext uri="{FF2B5EF4-FFF2-40B4-BE49-F238E27FC236}">
                <a16:creationId xmlns:a16="http://schemas.microsoft.com/office/drawing/2014/main" id="{A755372C-C885-4350-97D6-CB69E77283CA}"/>
              </a:ext>
            </a:extLst>
          </p:cNvPr>
          <p:cNvSpPr/>
          <p:nvPr/>
        </p:nvSpPr>
        <p:spPr>
          <a:xfrm>
            <a:off x="2717493" y="2594330"/>
            <a:ext cx="661012" cy="738130"/>
          </a:xfrm>
          <a:prstGeom prst="upArrow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00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 in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BF5C0AE-562A-4CE5-AB0A-3533F903F5DF}"/>
              </a:ext>
            </a:extLst>
          </p:cNvPr>
          <p:cNvSpPr txBox="1"/>
          <p:nvPr/>
        </p:nvSpPr>
        <p:spPr>
          <a:xfrm>
            <a:off x="607027" y="1553013"/>
            <a:ext cx="7929944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After taking the Spanish 104 final, </a:t>
            </a:r>
            <a:r>
              <a:rPr lang="en-US" sz="2400" dirty="0">
                <a:highlight>
                  <a:srgbClr val="C0C0C0"/>
                </a:highlight>
              </a:rPr>
              <a:t>Killian</a:t>
            </a:r>
            <a:r>
              <a:rPr lang="en-US" sz="2400" dirty="0"/>
              <a:t> felt as though a huge weight had been lifted from </a:t>
            </a:r>
            <a:r>
              <a:rPr lang="en-US" sz="2400" dirty="0">
                <a:highlight>
                  <a:srgbClr val="C0C0C0"/>
                </a:highlight>
              </a:rPr>
              <a:t>his</a:t>
            </a:r>
            <a:r>
              <a:rPr lang="en-US" sz="2400" dirty="0"/>
              <a:t> shoulders. </a:t>
            </a:r>
          </a:p>
        </p:txBody>
      </p:sp>
    </p:spTree>
    <p:extLst>
      <p:ext uri="{BB962C8B-B14F-4D97-AF65-F5344CB8AC3E}">
        <p14:creationId xmlns:p14="http://schemas.microsoft.com/office/powerpoint/2010/main" val="3125862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 in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BF5C0AE-562A-4CE5-AB0A-3533F903F5DF}"/>
              </a:ext>
            </a:extLst>
          </p:cNvPr>
          <p:cNvSpPr txBox="1"/>
          <p:nvPr/>
        </p:nvSpPr>
        <p:spPr>
          <a:xfrm>
            <a:off x="607027" y="1553013"/>
            <a:ext cx="7929944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After taking the Spanish 104 final, </a:t>
            </a:r>
            <a:r>
              <a:rPr lang="en-US" sz="2400" dirty="0">
                <a:highlight>
                  <a:srgbClr val="C0C0C0"/>
                </a:highlight>
              </a:rPr>
              <a:t>Killian</a:t>
            </a:r>
            <a:r>
              <a:rPr lang="en-US" sz="2400" dirty="0"/>
              <a:t> felt as though a huge weight had been lifted from </a:t>
            </a:r>
            <a:r>
              <a:rPr lang="en-US" sz="2400" dirty="0">
                <a:highlight>
                  <a:srgbClr val="C0C0C0"/>
                </a:highlight>
              </a:rPr>
              <a:t>his</a:t>
            </a:r>
            <a:r>
              <a:rPr lang="en-US" sz="2400" dirty="0"/>
              <a:t> shoulders. </a:t>
            </a:r>
          </a:p>
        </p:txBody>
      </p:sp>
      <p:sp>
        <p:nvSpPr>
          <p:cNvPr id="9" name="Rounded Rectangle 22">
            <a:extLst>
              <a:ext uri="{FF2B5EF4-FFF2-40B4-BE49-F238E27FC236}">
                <a16:creationId xmlns:a16="http://schemas.microsoft.com/office/drawing/2014/main" id="{C443724D-C44C-47C9-B536-184BA392F69D}"/>
              </a:ext>
            </a:extLst>
          </p:cNvPr>
          <p:cNvSpPr/>
          <p:nvPr/>
        </p:nvSpPr>
        <p:spPr>
          <a:xfrm>
            <a:off x="2362201" y="3069721"/>
            <a:ext cx="4419600" cy="850958"/>
          </a:xfrm>
          <a:prstGeom prst="roundRect">
            <a:avLst/>
          </a:prstGeom>
          <a:solidFill>
            <a:srgbClr val="F2E2D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Pronoun: </a:t>
            </a:r>
            <a:r>
              <a:rPr lang="en-US" sz="2800" dirty="0">
                <a:solidFill>
                  <a:schemeClr val="tx1"/>
                </a:solidFill>
                <a:highlight>
                  <a:srgbClr val="C0C0C0"/>
                </a:highlight>
              </a:rPr>
              <a:t>his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Rounded Rectangle 22">
            <a:extLst>
              <a:ext uri="{FF2B5EF4-FFF2-40B4-BE49-F238E27FC236}">
                <a16:creationId xmlns:a16="http://schemas.microsoft.com/office/drawing/2014/main" id="{EBFC6795-E0B2-4C8D-A553-696C3849AB7F}"/>
              </a:ext>
            </a:extLst>
          </p:cNvPr>
          <p:cNvSpPr/>
          <p:nvPr/>
        </p:nvSpPr>
        <p:spPr>
          <a:xfrm>
            <a:off x="2362200" y="4257759"/>
            <a:ext cx="4419600" cy="850958"/>
          </a:xfrm>
          <a:prstGeom prst="roundRect">
            <a:avLst/>
          </a:prstGeom>
          <a:solidFill>
            <a:srgbClr val="F2E2D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Antecedent: </a:t>
            </a:r>
            <a:r>
              <a:rPr lang="en-US" sz="2800" dirty="0">
                <a:solidFill>
                  <a:schemeClr val="tx1"/>
                </a:solidFill>
                <a:highlight>
                  <a:srgbClr val="C0C0C0"/>
                </a:highlight>
              </a:rPr>
              <a:t>Killian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5285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 in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46FA63B-8333-4499-AAA3-32C8B9D26216}"/>
              </a:ext>
            </a:extLst>
          </p:cNvPr>
          <p:cNvSpPr txBox="1"/>
          <p:nvPr/>
        </p:nvSpPr>
        <p:spPr>
          <a:xfrm>
            <a:off x="609598" y="1827318"/>
            <a:ext cx="2514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Unclear Reference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4EEEDB-746A-461D-9D0C-A57E15E23704}"/>
              </a:ext>
            </a:extLst>
          </p:cNvPr>
          <p:cNvSpPr txBox="1"/>
          <p:nvPr/>
        </p:nvSpPr>
        <p:spPr>
          <a:xfrm>
            <a:off x="3535803" y="1717448"/>
            <a:ext cx="4810099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highlight>
                  <a:srgbClr val="CCA49C"/>
                </a:highlight>
              </a:rPr>
              <a:t>They</a:t>
            </a:r>
            <a:r>
              <a:rPr lang="en-US" sz="2400" dirty="0"/>
              <a:t> have been graded, and </a:t>
            </a:r>
            <a:r>
              <a:rPr lang="en-US" sz="2400" dirty="0">
                <a:highlight>
                  <a:srgbClr val="CCA49C"/>
                </a:highlight>
              </a:rPr>
              <a:t>they</a:t>
            </a:r>
            <a:r>
              <a:rPr lang="en-US" sz="2400" dirty="0"/>
              <a:t> can review </a:t>
            </a:r>
            <a:r>
              <a:rPr lang="en-US" sz="2400" dirty="0">
                <a:highlight>
                  <a:srgbClr val="CCA49C"/>
                </a:highlight>
              </a:rPr>
              <a:t>them</a:t>
            </a:r>
            <a:r>
              <a:rPr lang="en-US" sz="2400" dirty="0"/>
              <a:t> online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3758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 in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46FA63B-8333-4499-AAA3-32C8B9D26216}"/>
              </a:ext>
            </a:extLst>
          </p:cNvPr>
          <p:cNvSpPr txBox="1"/>
          <p:nvPr/>
        </p:nvSpPr>
        <p:spPr>
          <a:xfrm>
            <a:off x="609598" y="1827318"/>
            <a:ext cx="2514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Unclear Reference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AA0994-4CA7-4FF7-9E6A-31870B091DAD}"/>
              </a:ext>
            </a:extLst>
          </p:cNvPr>
          <p:cNvSpPr txBox="1"/>
          <p:nvPr/>
        </p:nvSpPr>
        <p:spPr>
          <a:xfrm>
            <a:off x="756311" y="3423157"/>
            <a:ext cx="2188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Clear Reference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24B1DF-DE20-4C8A-97AE-84F5BDAC12BF}"/>
              </a:ext>
            </a:extLst>
          </p:cNvPr>
          <p:cNvSpPr txBox="1"/>
          <p:nvPr/>
        </p:nvSpPr>
        <p:spPr>
          <a:xfrm>
            <a:off x="3572674" y="3313287"/>
            <a:ext cx="4810099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The </a:t>
            </a:r>
            <a:r>
              <a:rPr lang="en-US" sz="2400" dirty="0">
                <a:highlight>
                  <a:srgbClr val="C0C0C0"/>
                </a:highlight>
              </a:rPr>
              <a:t>papers</a:t>
            </a:r>
            <a:r>
              <a:rPr lang="en-US" sz="2400" dirty="0"/>
              <a:t> have been graded, and the </a:t>
            </a:r>
            <a:r>
              <a:rPr lang="en-US" sz="2400" dirty="0">
                <a:highlight>
                  <a:srgbClr val="C0C0C0"/>
                </a:highlight>
              </a:rPr>
              <a:t>students</a:t>
            </a:r>
            <a:r>
              <a:rPr lang="en-US" sz="2400" dirty="0"/>
              <a:t> can review </a:t>
            </a:r>
            <a:r>
              <a:rPr lang="en-US" sz="2400" dirty="0">
                <a:highlight>
                  <a:srgbClr val="C0C0C0"/>
                </a:highlight>
              </a:rPr>
              <a:t>them</a:t>
            </a:r>
            <a:r>
              <a:rPr lang="en-US" sz="2400" dirty="0"/>
              <a:t> online</a:t>
            </a:r>
            <a:endParaRPr lang="en-US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4EEEDB-746A-461D-9D0C-A57E15E23704}"/>
              </a:ext>
            </a:extLst>
          </p:cNvPr>
          <p:cNvSpPr txBox="1"/>
          <p:nvPr/>
        </p:nvSpPr>
        <p:spPr>
          <a:xfrm>
            <a:off x="3535803" y="1717448"/>
            <a:ext cx="4810099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highlight>
                  <a:srgbClr val="CCA49C"/>
                </a:highlight>
              </a:rPr>
              <a:t>They</a:t>
            </a:r>
            <a:r>
              <a:rPr lang="en-US" sz="2400" dirty="0"/>
              <a:t> have been graded, and </a:t>
            </a:r>
            <a:r>
              <a:rPr lang="en-US" sz="2400" dirty="0">
                <a:highlight>
                  <a:srgbClr val="CCA49C"/>
                </a:highlight>
              </a:rPr>
              <a:t>they</a:t>
            </a:r>
            <a:r>
              <a:rPr lang="en-US" sz="2400" dirty="0"/>
              <a:t> can review </a:t>
            </a:r>
            <a:r>
              <a:rPr lang="en-US" sz="2400" dirty="0">
                <a:highlight>
                  <a:srgbClr val="CCA49C"/>
                </a:highlight>
              </a:rPr>
              <a:t>them</a:t>
            </a:r>
            <a:r>
              <a:rPr lang="en-US" sz="2400" dirty="0"/>
              <a:t> online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7103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1" y="1390748"/>
            <a:ext cx="8058154" cy="1482424"/>
            <a:chOff x="542921" y="1634893"/>
            <a:chExt cx="8058154" cy="693935"/>
          </a:xfrm>
          <a:solidFill>
            <a:srgbClr val="F3EDE7"/>
          </a:solidFill>
        </p:grpSpPr>
        <p:sp>
          <p:nvSpPr>
            <p:cNvPr id="9" name="Rectangle 8"/>
            <p:cNvSpPr/>
            <p:nvPr/>
          </p:nvSpPr>
          <p:spPr>
            <a:xfrm>
              <a:off x="542921" y="1634893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2" y="1645348"/>
              <a:ext cx="7807571" cy="6170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rgbClr val="323542"/>
                  </a:solidFill>
                </a:rPr>
                <a:t>Alexandra wanted to borrow my ice skates, but they were too big for her. Can she borrow yours?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392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1" y="1390748"/>
            <a:ext cx="8058154" cy="1482424"/>
            <a:chOff x="542921" y="1634893"/>
            <a:chExt cx="8058154" cy="693935"/>
          </a:xfrm>
          <a:solidFill>
            <a:srgbClr val="F3EDE7"/>
          </a:solidFill>
        </p:grpSpPr>
        <p:sp>
          <p:nvSpPr>
            <p:cNvPr id="9" name="Rectangle 8"/>
            <p:cNvSpPr/>
            <p:nvPr/>
          </p:nvSpPr>
          <p:spPr>
            <a:xfrm>
              <a:off x="542921" y="1634893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2" y="1645348"/>
              <a:ext cx="7807571" cy="6170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rgbClr val="323542"/>
                  </a:solidFill>
                </a:rPr>
                <a:t>Alexandra wanted to borrow </a:t>
              </a:r>
              <a:r>
                <a:rPr lang="en-US" sz="2800" dirty="0">
                  <a:solidFill>
                    <a:srgbClr val="323542"/>
                  </a:solidFill>
                  <a:highlight>
                    <a:srgbClr val="C0C0C0"/>
                  </a:highlight>
                </a:rPr>
                <a:t>my</a:t>
              </a:r>
              <a:r>
                <a:rPr lang="en-US" sz="2800" dirty="0">
                  <a:solidFill>
                    <a:srgbClr val="323542"/>
                  </a:solidFill>
                </a:rPr>
                <a:t> ice skates, but they were too big for her. Can she borrow yours?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6BD339-5630-48BC-A931-62DD818816CD}"/>
              </a:ext>
            </a:extLst>
          </p:cNvPr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D717E3-20FA-4E46-9F80-54D306418B82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69F928-529C-4007-8027-8B80CB5AADEB}"/>
                </a:ext>
              </a:extLst>
            </p:cNvPr>
            <p:cNvSpPr txBox="1"/>
            <p:nvPr/>
          </p:nvSpPr>
          <p:spPr>
            <a:xfrm>
              <a:off x="633045" y="1991776"/>
              <a:ext cx="7807571" cy="388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b="1" dirty="0">
                  <a:solidFill>
                    <a:srgbClr val="323542"/>
                  </a:solidFill>
                </a:rPr>
                <a:t>my:</a:t>
              </a:r>
              <a:r>
                <a:rPr lang="en-US" sz="2400" dirty="0">
                  <a:solidFill>
                    <a:srgbClr val="323542"/>
                  </a:solidFill>
                </a:rPr>
                <a:t> singular, first-person, possessive pronoun referring to the speaker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99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1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82184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Relative Pronouns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6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0277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Indefinite Pronouns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4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97782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Personal Pronouns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0085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1" y="1390748"/>
            <a:ext cx="8058154" cy="1482424"/>
            <a:chOff x="542921" y="1634893"/>
            <a:chExt cx="8058154" cy="693935"/>
          </a:xfrm>
          <a:solidFill>
            <a:srgbClr val="F3EDE7"/>
          </a:solidFill>
        </p:grpSpPr>
        <p:sp>
          <p:nvSpPr>
            <p:cNvPr id="9" name="Rectangle 8"/>
            <p:cNvSpPr/>
            <p:nvPr/>
          </p:nvSpPr>
          <p:spPr>
            <a:xfrm>
              <a:off x="542921" y="1634893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2" y="1645348"/>
              <a:ext cx="7807571" cy="6170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rgbClr val="323542"/>
                  </a:solidFill>
                </a:rPr>
                <a:t>Alexandra wanted to borrow my </a:t>
              </a:r>
              <a:r>
                <a:rPr lang="en-US" sz="2800" u="sng" dirty="0">
                  <a:solidFill>
                    <a:srgbClr val="323542"/>
                  </a:solidFill>
                </a:rPr>
                <a:t>ice skates</a:t>
              </a:r>
              <a:r>
                <a:rPr lang="en-US" sz="2800" dirty="0">
                  <a:solidFill>
                    <a:srgbClr val="323542"/>
                  </a:solidFill>
                </a:rPr>
                <a:t>, but </a:t>
              </a:r>
              <a:r>
                <a:rPr lang="en-US" sz="2800" dirty="0">
                  <a:solidFill>
                    <a:srgbClr val="323542"/>
                  </a:solidFill>
                  <a:highlight>
                    <a:srgbClr val="C0C0C0"/>
                  </a:highlight>
                </a:rPr>
                <a:t>they</a:t>
              </a:r>
              <a:r>
                <a:rPr lang="en-US" sz="2800" dirty="0">
                  <a:solidFill>
                    <a:srgbClr val="323542"/>
                  </a:solidFill>
                </a:rPr>
                <a:t> were too big for her. Can she borrow yours?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6BD339-5630-48BC-A931-62DD818816CD}"/>
              </a:ext>
            </a:extLst>
          </p:cNvPr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D717E3-20FA-4E46-9F80-54D306418B82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69F928-529C-4007-8027-8B80CB5AADEB}"/>
                </a:ext>
              </a:extLst>
            </p:cNvPr>
            <p:cNvSpPr txBox="1"/>
            <p:nvPr/>
          </p:nvSpPr>
          <p:spPr>
            <a:xfrm>
              <a:off x="633045" y="1991776"/>
              <a:ext cx="7807571" cy="388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b="1" dirty="0">
                  <a:solidFill>
                    <a:srgbClr val="323542"/>
                  </a:solidFill>
                </a:rPr>
                <a:t>they:</a:t>
              </a:r>
              <a:r>
                <a:rPr lang="en-US" sz="2400" dirty="0">
                  <a:solidFill>
                    <a:srgbClr val="323542"/>
                  </a:solidFill>
                </a:rPr>
                <a:t> plural, third-person, neutral, subjective pronoun referring to the ice skates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407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1" y="1390748"/>
            <a:ext cx="8058154" cy="1482424"/>
            <a:chOff x="542921" y="1634893"/>
            <a:chExt cx="8058154" cy="693935"/>
          </a:xfrm>
          <a:solidFill>
            <a:srgbClr val="F3EDE7"/>
          </a:solidFill>
        </p:grpSpPr>
        <p:sp>
          <p:nvSpPr>
            <p:cNvPr id="9" name="Rectangle 8"/>
            <p:cNvSpPr/>
            <p:nvPr/>
          </p:nvSpPr>
          <p:spPr>
            <a:xfrm>
              <a:off x="542921" y="1634893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2" y="1645348"/>
              <a:ext cx="7807571" cy="6170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u="sng" dirty="0">
                  <a:solidFill>
                    <a:srgbClr val="323542"/>
                  </a:solidFill>
                </a:rPr>
                <a:t>Alexandra</a:t>
              </a:r>
              <a:r>
                <a:rPr lang="en-US" sz="2800" dirty="0">
                  <a:solidFill>
                    <a:srgbClr val="323542"/>
                  </a:solidFill>
                </a:rPr>
                <a:t> wanted to borrow my ice skates, but they were too big for </a:t>
              </a:r>
              <a:r>
                <a:rPr lang="en-US" sz="2800" dirty="0">
                  <a:solidFill>
                    <a:srgbClr val="323542"/>
                  </a:solidFill>
                  <a:highlight>
                    <a:srgbClr val="C0C0C0"/>
                  </a:highlight>
                </a:rPr>
                <a:t>her</a:t>
              </a:r>
              <a:r>
                <a:rPr lang="en-US" sz="2800" dirty="0">
                  <a:solidFill>
                    <a:srgbClr val="323542"/>
                  </a:solidFill>
                </a:rPr>
                <a:t>. Can she borrow yours?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6BD339-5630-48BC-A931-62DD818816CD}"/>
              </a:ext>
            </a:extLst>
          </p:cNvPr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D717E3-20FA-4E46-9F80-54D306418B82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69F928-529C-4007-8027-8B80CB5AADEB}"/>
                </a:ext>
              </a:extLst>
            </p:cNvPr>
            <p:cNvSpPr txBox="1"/>
            <p:nvPr/>
          </p:nvSpPr>
          <p:spPr>
            <a:xfrm>
              <a:off x="633045" y="1991776"/>
              <a:ext cx="7807571" cy="388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b="1" dirty="0">
                  <a:solidFill>
                    <a:srgbClr val="323542"/>
                  </a:solidFill>
                </a:rPr>
                <a:t>her:</a:t>
              </a:r>
              <a:r>
                <a:rPr lang="en-US" sz="2400" dirty="0">
                  <a:solidFill>
                    <a:srgbClr val="323542"/>
                  </a:solidFill>
                </a:rPr>
                <a:t> singular, third-person, female, objective pronoun referring to Alexandra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70508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1" y="1390748"/>
            <a:ext cx="8058154" cy="1482424"/>
            <a:chOff x="542921" y="1634893"/>
            <a:chExt cx="8058154" cy="693935"/>
          </a:xfrm>
          <a:solidFill>
            <a:srgbClr val="F3EDE7"/>
          </a:solidFill>
        </p:grpSpPr>
        <p:sp>
          <p:nvSpPr>
            <p:cNvPr id="9" name="Rectangle 8"/>
            <p:cNvSpPr/>
            <p:nvPr/>
          </p:nvSpPr>
          <p:spPr>
            <a:xfrm>
              <a:off x="542921" y="1634893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2" y="1645348"/>
              <a:ext cx="7807571" cy="6170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u="sng" dirty="0">
                  <a:solidFill>
                    <a:srgbClr val="323542"/>
                  </a:solidFill>
                </a:rPr>
                <a:t>Alexandra</a:t>
              </a:r>
              <a:r>
                <a:rPr lang="en-US" sz="2800" dirty="0">
                  <a:solidFill>
                    <a:srgbClr val="323542"/>
                  </a:solidFill>
                </a:rPr>
                <a:t> wanted to borrow my ice skates, but they were too big for her. Can </a:t>
              </a:r>
              <a:r>
                <a:rPr lang="en-US" sz="2800" dirty="0">
                  <a:solidFill>
                    <a:srgbClr val="323542"/>
                  </a:solidFill>
                  <a:highlight>
                    <a:srgbClr val="C0C0C0"/>
                  </a:highlight>
                </a:rPr>
                <a:t>she</a:t>
              </a:r>
              <a:r>
                <a:rPr lang="en-US" sz="2800" dirty="0">
                  <a:solidFill>
                    <a:srgbClr val="323542"/>
                  </a:solidFill>
                </a:rPr>
                <a:t> borrow yours?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6BD339-5630-48BC-A931-62DD818816CD}"/>
              </a:ext>
            </a:extLst>
          </p:cNvPr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D717E3-20FA-4E46-9F80-54D306418B82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69F928-529C-4007-8027-8B80CB5AADEB}"/>
                </a:ext>
              </a:extLst>
            </p:cNvPr>
            <p:cNvSpPr txBox="1"/>
            <p:nvPr/>
          </p:nvSpPr>
          <p:spPr>
            <a:xfrm>
              <a:off x="633045" y="1991776"/>
              <a:ext cx="7807571" cy="388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b="1" dirty="0">
                  <a:solidFill>
                    <a:srgbClr val="323542"/>
                  </a:solidFill>
                </a:rPr>
                <a:t>she:</a:t>
              </a:r>
              <a:r>
                <a:rPr lang="en-US" sz="2400" dirty="0">
                  <a:solidFill>
                    <a:srgbClr val="323542"/>
                  </a:solidFill>
                </a:rPr>
                <a:t> singular, third-person, female, subjective pronoun referring to Alexandra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74010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1" y="1390748"/>
            <a:ext cx="8058154" cy="1482424"/>
            <a:chOff x="542921" y="1634893"/>
            <a:chExt cx="8058154" cy="693935"/>
          </a:xfrm>
          <a:solidFill>
            <a:srgbClr val="F3EDE7"/>
          </a:solidFill>
        </p:grpSpPr>
        <p:sp>
          <p:nvSpPr>
            <p:cNvPr id="9" name="Rectangle 8"/>
            <p:cNvSpPr/>
            <p:nvPr/>
          </p:nvSpPr>
          <p:spPr>
            <a:xfrm>
              <a:off x="542921" y="1634893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2" y="1645348"/>
              <a:ext cx="7807571" cy="6170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rgbClr val="323542"/>
                  </a:solidFill>
                </a:rPr>
                <a:t>Alexandra wanted to borrow my ice skates, but they were too big for her. Can she borrow </a:t>
              </a:r>
              <a:r>
                <a:rPr lang="en-US" sz="2800" dirty="0">
                  <a:solidFill>
                    <a:srgbClr val="323542"/>
                  </a:solidFill>
                  <a:highlight>
                    <a:srgbClr val="C0C0C0"/>
                  </a:highlight>
                </a:rPr>
                <a:t>yours</a:t>
              </a:r>
              <a:r>
                <a:rPr lang="en-US" sz="2800" dirty="0">
                  <a:solidFill>
                    <a:srgbClr val="323542"/>
                  </a:solidFill>
                </a:rPr>
                <a:t>?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6BD339-5630-48BC-A931-62DD818816CD}"/>
              </a:ext>
            </a:extLst>
          </p:cNvPr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F3EDE7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9D717E3-20FA-4E46-9F80-54D306418B82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69F928-529C-4007-8027-8B80CB5AADEB}"/>
                </a:ext>
              </a:extLst>
            </p:cNvPr>
            <p:cNvSpPr txBox="1"/>
            <p:nvPr/>
          </p:nvSpPr>
          <p:spPr>
            <a:xfrm>
              <a:off x="633045" y="1991776"/>
              <a:ext cx="7807571" cy="388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b="1" dirty="0">
                  <a:solidFill>
                    <a:srgbClr val="323542"/>
                  </a:solidFill>
                </a:rPr>
                <a:t>yours:</a:t>
              </a:r>
              <a:r>
                <a:rPr lang="en-US" sz="2400" dirty="0">
                  <a:solidFill>
                    <a:srgbClr val="323542"/>
                  </a:solidFill>
                </a:rPr>
                <a:t> singular, second-person, possessive pronoun referring to the listener’s ice skates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3926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8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007979E-5187-478D-9BB5-F020A2610F25}"/>
              </a:ext>
            </a:extLst>
          </p:cNvPr>
          <p:cNvSpPr/>
          <p:nvPr/>
        </p:nvSpPr>
        <p:spPr>
          <a:xfrm>
            <a:off x="2096964" y="1532350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7D8AFA-EE24-4D23-9550-F1A59966D2C9}"/>
              </a:ext>
            </a:extLst>
          </p:cNvPr>
          <p:cNvSpPr/>
          <p:nvPr/>
        </p:nvSpPr>
        <p:spPr>
          <a:xfrm>
            <a:off x="407192" y="3514819"/>
            <a:ext cx="8329613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0" name="Up Arrow 4">
            <a:extLst>
              <a:ext uri="{FF2B5EF4-FFF2-40B4-BE49-F238E27FC236}">
                <a16:creationId xmlns:a16="http://schemas.microsoft.com/office/drawing/2014/main" id="{4BE86B96-F7B3-4C5B-A5F0-DC6778566285}"/>
              </a:ext>
            </a:extLst>
          </p:cNvPr>
          <p:cNvSpPr/>
          <p:nvPr/>
        </p:nvSpPr>
        <p:spPr>
          <a:xfrm>
            <a:off x="4241493" y="291867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599B38-4072-4DAC-BC23-E504014F4BEE}"/>
              </a:ext>
            </a:extLst>
          </p:cNvPr>
          <p:cNvSpPr/>
          <p:nvPr/>
        </p:nvSpPr>
        <p:spPr>
          <a:xfrm>
            <a:off x="2487940" y="1725278"/>
            <a:ext cx="41681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Personal Pronouns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6A6860-7CF2-4B43-A39B-141BA293D50C}"/>
              </a:ext>
            </a:extLst>
          </p:cNvPr>
          <p:cNvSpPr txBox="1"/>
          <p:nvPr/>
        </p:nvSpPr>
        <p:spPr>
          <a:xfrm>
            <a:off x="407191" y="3718545"/>
            <a:ext cx="8329613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Rename </a:t>
            </a:r>
            <a:r>
              <a:rPr lang="en-US" sz="2400" b="1" dirty="0">
                <a:solidFill>
                  <a:schemeClr val="bg1"/>
                </a:solidFill>
              </a:rPr>
              <a:t>specific</a:t>
            </a:r>
            <a:r>
              <a:rPr lang="en-US" sz="2400" dirty="0">
                <a:solidFill>
                  <a:schemeClr val="bg1"/>
                </a:solidFill>
              </a:rPr>
              <a:t> people, places, things, events, or ideas</a:t>
            </a:r>
          </a:p>
        </p:txBody>
      </p:sp>
    </p:spTree>
    <p:extLst>
      <p:ext uri="{BB962C8B-B14F-4D97-AF65-F5344CB8AC3E}">
        <p14:creationId xmlns:p14="http://schemas.microsoft.com/office/powerpoint/2010/main" val="178839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Personal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7" y="1617750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Number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7" y="3482041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Gender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4" y="3480026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Case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4" y="1612203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Person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63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9" y="1490853"/>
            <a:ext cx="8429626" cy="3517097"/>
            <a:chOff x="365111" y="1703323"/>
            <a:chExt cx="8443024" cy="3416538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703323"/>
              <a:ext cx="3325552" cy="33186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u="sng" dirty="0"/>
                <a:t>Singular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I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he/she/it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703323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u="sng" dirty="0"/>
                <a:t>Plural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we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/>
                <a:t>they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695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2061292"/>
              <a:ext cx="1664514" cy="7506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ysClr val="windowText" lastClr="000000"/>
                  </a:solidFill>
                </a:rPr>
                <a:t>First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I 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we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71430"/>
              <a:ext cx="1664514" cy="964558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ysClr val="windowText" lastClr="000000"/>
                  </a:solidFill>
                </a:rPr>
                <a:t>Third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he/she/it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they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52613"/>
              <a:ext cx="2080339" cy="752488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ysClr val="windowText" lastClr="000000"/>
                  </a:solidFill>
                </a:rPr>
                <a:t>Second Person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ysClr val="windowText" lastClr="000000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2565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2061292"/>
              <a:ext cx="1664514" cy="75069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chemeClr val="bg1"/>
                  </a:solidFill>
                </a:rPr>
                <a:t>Male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he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59217"/>
              <a:ext cx="1664514" cy="98898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chemeClr val="bg1"/>
                  </a:solidFill>
                </a:rPr>
                <a:t>Neutral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it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they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52613"/>
              <a:ext cx="2080339" cy="75248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chemeClr val="bg1"/>
                  </a:solidFill>
                </a:rPr>
                <a:t>Female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she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330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61292"/>
              <a:ext cx="1664514" cy="9866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chemeClr val="bg1"/>
                  </a:solidFill>
                </a:rPr>
                <a:t>Subjective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059217"/>
              <a:ext cx="1664514" cy="1225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chemeClr val="bg1"/>
                  </a:solidFill>
                </a:rPr>
                <a:t>Possessive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my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your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their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052613"/>
              <a:ext cx="2080339" cy="98898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b="1" u="sng" dirty="0">
                  <a:solidFill>
                    <a:schemeClr val="bg1"/>
                  </a:solidFill>
                </a:rPr>
                <a:t>Objective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me 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you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them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089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E7BE2DD7-84A8-4B0C-A710-1CA514AB46AF}"/>
              </a:ext>
            </a:extLst>
          </p:cNvPr>
          <p:cNvSpPr/>
          <p:nvPr/>
        </p:nvSpPr>
        <p:spPr>
          <a:xfrm>
            <a:off x="457199" y="1883382"/>
            <a:ext cx="8329613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9" name="Up Arrow 4">
            <a:extLst>
              <a:ext uri="{FF2B5EF4-FFF2-40B4-BE49-F238E27FC236}">
                <a16:creationId xmlns:a16="http://schemas.microsoft.com/office/drawing/2014/main" id="{C4409884-757D-4FC8-A9F0-613573EA4071}"/>
              </a:ext>
            </a:extLst>
          </p:cNvPr>
          <p:cNvSpPr/>
          <p:nvPr/>
        </p:nvSpPr>
        <p:spPr>
          <a:xfrm>
            <a:off x="4241493" y="126885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CB505B-3683-4847-BED3-5B756DCEF2BF}"/>
              </a:ext>
            </a:extLst>
          </p:cNvPr>
          <p:cNvSpPr txBox="1"/>
          <p:nvPr/>
        </p:nvSpPr>
        <p:spPr>
          <a:xfrm>
            <a:off x="521493" y="2106757"/>
            <a:ext cx="810101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don’t rename a specific noun</a:t>
            </a:r>
          </a:p>
        </p:txBody>
      </p:sp>
    </p:spTree>
    <p:extLst>
      <p:ext uri="{BB962C8B-B14F-4D97-AF65-F5344CB8AC3E}">
        <p14:creationId xmlns:p14="http://schemas.microsoft.com/office/powerpoint/2010/main" val="129060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540</Words>
  <Application>Microsoft Office PowerPoint</Application>
  <PresentationFormat>On-screen Show (4:3)</PresentationFormat>
  <Paragraphs>137</Paragraphs>
  <Slides>24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Sarah Quinn</cp:lastModifiedBy>
  <cp:revision>40</cp:revision>
  <dcterms:created xsi:type="dcterms:W3CDTF">2015-05-29T19:31:13Z</dcterms:created>
  <dcterms:modified xsi:type="dcterms:W3CDTF">2019-02-14T21:17:09Z</dcterms:modified>
</cp:coreProperties>
</file>