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380" r:id="rId4"/>
    <p:sldId id="366" r:id="rId5"/>
    <p:sldId id="276" r:id="rId6"/>
    <p:sldId id="369" r:id="rId7"/>
    <p:sldId id="381" r:id="rId8"/>
    <p:sldId id="269" r:id="rId9"/>
    <p:sldId id="262" r:id="rId10"/>
    <p:sldId id="367" r:id="rId11"/>
    <p:sldId id="382" r:id="rId12"/>
    <p:sldId id="371" r:id="rId13"/>
    <p:sldId id="383" r:id="rId14"/>
    <p:sldId id="384" r:id="rId15"/>
    <p:sldId id="385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2D2"/>
    <a:srgbClr val="CCA49C"/>
    <a:srgbClr val="C7D4CB"/>
    <a:srgbClr val="386546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2" d="100"/>
          <a:sy n="62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 err="1">
              <a:solidFill>
                <a:schemeClr val="tx1"/>
              </a:solidFill>
            </a:rPr>
            <a:t>Verbals</a:t>
          </a:r>
          <a:endParaRPr lang="en-US" b="1" dirty="0">
            <a:solidFill>
              <a:schemeClr val="tx1"/>
            </a:solidFill>
          </a:endParaRP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2900" b="1" dirty="0">
              <a:solidFill>
                <a:schemeClr val="bg1"/>
              </a:solidFill>
            </a:rPr>
            <a:t>Infinitives</a:t>
          </a: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Gerunds</a:t>
          </a:r>
          <a:endParaRPr lang="en-US" dirty="0">
            <a:solidFill>
              <a:schemeClr val="bg1"/>
            </a:solidFill>
          </a:endParaRP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Participles</a:t>
          </a:r>
          <a:endParaRPr lang="en-US" dirty="0">
            <a:solidFill>
              <a:schemeClr val="bg1"/>
            </a:solidFill>
          </a:endParaRP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930DC42F-A34A-455A-818F-A875A25DBE4F}" type="presOf" srcId="{5F7538E8-1241-4509-9B0A-75CDCC5F82A7}" destId="{C9ECE4A2-4DB4-42D3-81B6-F7FB63D81F80}" srcOrd="0" destOrd="0" presId="urn:microsoft.com/office/officeart/2005/8/layout/radial4"/>
    <dgm:cxn modelId="{A6BCD148-9E96-4481-B272-79D6473F8FED}" type="presOf" srcId="{657EF522-5BB5-4828-8FDB-105D4E46CF44}" destId="{981D61ED-3E19-49A2-94FF-3F26495F5D2D}" srcOrd="0" destOrd="0" presId="urn:microsoft.com/office/officeart/2005/8/layout/radial4"/>
    <dgm:cxn modelId="{3EAFE16F-87C8-4988-A2C2-C427385DB15B}" type="presOf" srcId="{DD287FD9-43F0-4F12-BF68-00A8BF45FDB0}" destId="{602BB363-7D72-44ED-876D-5A5803C17AFE}" srcOrd="0" destOrd="0" presId="urn:microsoft.com/office/officeart/2005/8/layout/radial4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41F0D983-3F67-4976-83AD-8F42995A40CB}" type="presOf" srcId="{2C3CD66E-FE56-4DAD-A92B-4C6B78F6E8BB}" destId="{CAD37BF6-372D-47C7-8B11-0CCC3EEA1DCC}" srcOrd="0" destOrd="0" presId="urn:microsoft.com/office/officeart/2005/8/layout/radial4"/>
    <dgm:cxn modelId="{204C4686-5589-43D7-BDB0-EF988F34C769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8F0703D7-D4B3-47EE-B0FF-CA7C04946F3B}" type="presOf" srcId="{EA437005-87F2-426C-83A5-3BB9CEB165EE}" destId="{7B1E9866-9070-4C00-B222-A517C628DF19}" srcOrd="0" destOrd="0" presId="urn:microsoft.com/office/officeart/2005/8/layout/radial4"/>
    <dgm:cxn modelId="{81D8C1DA-C278-4BBE-A601-29E944E71FD4}" type="presOf" srcId="{BC610F94-98E8-4F00-8AC6-730090A490A7}" destId="{FCBBE624-7115-4BDC-8937-6057BDCC1E14}" srcOrd="0" destOrd="0" presId="urn:microsoft.com/office/officeart/2005/8/layout/radial4"/>
    <dgm:cxn modelId="{73B37DF2-1C1A-4B25-8A99-AAAFDF683A65}" type="presOf" srcId="{E0071ECA-8D85-44F0-84CB-1167B11FD995}" destId="{6EDF19EE-BB46-43BC-91F7-8803514CA034}" srcOrd="0" destOrd="0" presId="urn:microsoft.com/office/officeart/2005/8/layout/radial4"/>
    <dgm:cxn modelId="{C610C925-4415-483E-B1A7-746C979C5288}" type="presParOf" srcId="{CAD37BF6-372D-47C7-8B11-0CCC3EEA1DCC}" destId="{A80AE341-AE32-4D14-8ED4-C3152201E407}" srcOrd="0" destOrd="0" presId="urn:microsoft.com/office/officeart/2005/8/layout/radial4"/>
    <dgm:cxn modelId="{1F8B83F3-A158-4524-9F91-11D97AA00005}" type="presParOf" srcId="{CAD37BF6-372D-47C7-8B11-0CCC3EEA1DCC}" destId="{C9ECE4A2-4DB4-42D3-81B6-F7FB63D81F80}" srcOrd="1" destOrd="0" presId="urn:microsoft.com/office/officeart/2005/8/layout/radial4"/>
    <dgm:cxn modelId="{738A7C4F-947D-430B-975D-8C4D5DB3544C}" type="presParOf" srcId="{CAD37BF6-372D-47C7-8B11-0CCC3EEA1DCC}" destId="{FCBBE624-7115-4BDC-8937-6057BDCC1E14}" srcOrd="2" destOrd="0" presId="urn:microsoft.com/office/officeart/2005/8/layout/radial4"/>
    <dgm:cxn modelId="{45411828-E7F7-4C42-8F84-C6A685D81F61}" type="presParOf" srcId="{CAD37BF6-372D-47C7-8B11-0CCC3EEA1DCC}" destId="{981D61ED-3E19-49A2-94FF-3F26495F5D2D}" srcOrd="3" destOrd="0" presId="urn:microsoft.com/office/officeart/2005/8/layout/radial4"/>
    <dgm:cxn modelId="{1A90880A-667A-41C0-82A7-71130DC6C73B}" type="presParOf" srcId="{CAD37BF6-372D-47C7-8B11-0CCC3EEA1DCC}" destId="{7B1E9866-9070-4C00-B222-A517C628DF19}" srcOrd="4" destOrd="0" presId="urn:microsoft.com/office/officeart/2005/8/layout/radial4"/>
    <dgm:cxn modelId="{200237D0-0F59-4758-B591-053F2D801FDB}" type="presParOf" srcId="{CAD37BF6-372D-47C7-8B11-0CCC3EEA1DCC}" destId="{602BB363-7D72-44ED-876D-5A5803C17AFE}" srcOrd="5" destOrd="0" presId="urn:microsoft.com/office/officeart/2005/8/layout/radial4"/>
    <dgm:cxn modelId="{04732F27-8CD4-485B-8224-ABFD33DB4AA7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 err="1">
              <a:solidFill>
                <a:schemeClr val="tx1"/>
              </a:solidFill>
            </a:rPr>
            <a:t>Verbals</a:t>
          </a:r>
          <a:endParaRPr lang="en-US" sz="4300" b="1" kern="1200" dirty="0">
            <a:solidFill>
              <a:schemeClr val="tx1"/>
            </a:solidFill>
          </a:endParaRP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solidFill>
                <a:schemeClr val="bg1"/>
              </a:solidFill>
            </a:rPr>
            <a:t>Infinitives</a:t>
          </a: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solidFill>
                <a:schemeClr val="bg1"/>
              </a:solidFill>
            </a:rPr>
            <a:t>Gerunds</a:t>
          </a:r>
          <a:endParaRPr lang="en-US" sz="2900" kern="1200" dirty="0">
            <a:solidFill>
              <a:schemeClr val="bg1"/>
            </a:solidFill>
          </a:endParaRP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>
              <a:solidFill>
                <a:schemeClr val="bg1"/>
              </a:solidFill>
            </a:rPr>
            <a:t>Participles</a:t>
          </a:r>
          <a:endParaRPr lang="en-US" sz="2900" kern="1200" dirty="0">
            <a:solidFill>
              <a:schemeClr val="bg1"/>
            </a:solidFill>
          </a:endParaRPr>
        </a:p>
      </dsp:txBody>
      <dsp:txXfrm>
        <a:off x="5497924" y="1412135"/>
        <a:ext cx="17508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D54B-3A6A-4392-8F0A-7540F416F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2D5657-7C73-4955-B28B-B0812BBC3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81C99-A345-4169-B9E7-E7BF68943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7E447-F007-4C73-A961-D374A801E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00C31-E59B-4D5E-B84B-FBA4A2C83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5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902AB-9D3F-4E12-BDB1-4AA5C3491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19745A-FF53-47F5-A039-CC1EE47B3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3BE68-43D0-4A6F-9725-90C9B4946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FF728-3CA3-4313-9CE2-3AD4635BF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8DA63-0C09-4937-B0BE-4760E574E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FCC498-EEEB-466F-92B3-04031A0382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AE2EB-EE6A-437B-80DC-30C50273EA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92733-8CB5-4DBA-832F-CE5728552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8E6FE-6962-4213-99D2-17B37144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1D028-D154-416A-BBAB-A47EA8A34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304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63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6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81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33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990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614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0301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51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22D54-4BB1-4193-AA40-F2310C502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73B47-A9A5-4FC9-A282-19772E81E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7CCBA-2016-424A-BB48-F650FC92D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C72B3-C4DD-4B27-9878-D22C306DE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5E361-887F-406B-A6E9-B0BC5A9AC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88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07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3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0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9365-CF97-4DC7-9735-149E66F89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73A55-137A-4B06-9045-429BC25E9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78BD1-02F1-4399-8CDC-3CCA43D47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9D0D2-5B87-42D6-854F-0FFF54ECC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23CE4-FF73-41D7-AB46-84EDE3969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1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A6682-222C-447C-B56D-C503568AE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844A5-B113-4826-9C79-200B78AB01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EE3021-4841-4306-9379-A0E658AA6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D59D2-20C9-4384-BAD9-34ED245B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20BB23-9EC6-478A-BC71-E1186803C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2BF01-768D-4F7E-BDDF-F286511D1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5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165EB-4956-457C-8762-CF3250934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7951-3634-4B8F-9242-78EDE05C5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899E6-5BBC-4E43-A993-BAFF96228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6F98E1-B213-48C6-8E19-894504952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1C0897-C934-49E9-912A-33098F96BB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1A02C2-FE72-46CC-8E50-641C3C40E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D08EC9-B51A-4F53-A1EF-643CEA0CC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CD08EF-4594-4035-BB5C-DAD3D058D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18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9AF13-93FB-4DAD-985A-C1CDFA89C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5E80F4-01B5-4DEB-84F7-A99412BDD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64021-4C70-4998-AE62-BF0A9C764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90699-BEFC-42A6-92C1-3AA640996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3CEAB6-D073-4DB7-90DA-0CB3B143B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79D0EA-8A4A-4B75-AD33-9CBFE3144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52B23C-9067-4446-8746-8B4D85841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3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A6E78-71C4-4F0F-98B2-B74FAD485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7A463-440E-4239-8EED-32E237A0C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DABB22-884B-4540-80DB-5C9A82508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6D298-25E6-4B17-B9E1-FF33F7FD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08953-7C5F-4217-93DF-1D4E769F9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DF829C-86CD-454D-AC14-9CDF0CE5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6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C410E-E7B5-4EAE-BC33-2C240699E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1EA96-F19B-4E2C-9E33-295F06DE5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F8D77B-CA90-4C89-A776-62226B6DF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EBA0A5-0006-4A8F-8602-10FB6BFA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40EAE2-3422-42F4-A2C8-2C21FB9D9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9CF08-E421-427C-9B07-CA3E5377D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77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EB02B8-AD82-4145-8C83-A13C0E849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E45B1-16BD-4427-A8A7-D87AB7A90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C3C44-7023-4872-9F19-B51F4E66E0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F7139-2EAE-4004-A812-9F3C93266B9C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1C9E6-37C8-4251-9B13-9DBB4B510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CEDF6-123B-4B3B-9523-E180C8A0FB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6026C-CEDF-4FC8-BFEA-519FD6023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7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76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Verb Forms and Functions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Past Participles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42148" y="2362383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  <a:latin typeface="Calibri" panose="020F0502020204030204"/>
              </a:rPr>
              <a:t>Adjective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5173380" y="2375867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I am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/>
              </a:rPr>
              <a:t>exhausted</a:t>
            </a: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.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42148" y="3447568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  <a:latin typeface="Calibri" panose="020F0502020204030204"/>
              </a:rPr>
              <a:t>Predicate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173380" y="3447568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Amy had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/>
              </a:rPr>
              <a:t>treated </a:t>
            </a: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her little sister to ice cream.</a:t>
            </a:r>
          </a:p>
        </p:txBody>
      </p:sp>
    </p:spTree>
    <p:extLst>
      <p:ext uri="{BB962C8B-B14F-4D97-AF65-F5344CB8AC3E}">
        <p14:creationId xmlns:p14="http://schemas.microsoft.com/office/powerpoint/2010/main" val="3228414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Past Participles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1BD0F76-9A0E-47B6-9115-B8ED775D5D69}"/>
              </a:ext>
            </a:extLst>
          </p:cNvPr>
          <p:cNvGrpSpPr/>
          <p:nvPr/>
        </p:nvGrpSpPr>
        <p:grpSpPr>
          <a:xfrm>
            <a:off x="6451670" y="1345779"/>
            <a:ext cx="3859142" cy="4089143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DB9002B-3C87-4969-83EC-B8007730057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9D95EB8-C5BD-4F5E-BD23-7460BDE39956}"/>
                </a:ext>
              </a:extLst>
            </p:cNvPr>
            <p:cNvSpPr txBox="1"/>
            <p:nvPr/>
          </p:nvSpPr>
          <p:spPr>
            <a:xfrm>
              <a:off x="1992921" y="1873698"/>
              <a:ext cx="5274381" cy="8879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Irregular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E95AD786-6CBC-48C5-A3F0-101C38789E74}"/>
              </a:ext>
            </a:extLst>
          </p:cNvPr>
          <p:cNvGrpSpPr/>
          <p:nvPr/>
        </p:nvGrpSpPr>
        <p:grpSpPr>
          <a:xfrm>
            <a:off x="6688183" y="2461585"/>
            <a:ext cx="3387943" cy="693935"/>
            <a:chOff x="1906953" y="2649539"/>
            <a:chExt cx="5443662" cy="693935"/>
          </a:xfrm>
          <a:solidFill>
            <a:srgbClr val="C7D4CB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0B4DAAC-E191-4844-8712-6B027A2E1BBB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7736AE0-6DC6-4C1A-97B1-8850018AC17D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Can change form completely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A3AF700-2229-4D52-93D4-B2143F809205}"/>
              </a:ext>
            </a:extLst>
          </p:cNvPr>
          <p:cNvGrpSpPr/>
          <p:nvPr/>
        </p:nvGrpSpPr>
        <p:grpSpPr>
          <a:xfrm>
            <a:off x="6688183" y="3275018"/>
            <a:ext cx="3387943" cy="693935"/>
            <a:chOff x="1906953" y="3449317"/>
            <a:chExt cx="5443662" cy="693935"/>
          </a:xfrm>
          <a:solidFill>
            <a:srgbClr val="C7D4CB"/>
          </a:solidFill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E3FB302-6770-4171-A864-DA2898A1C764}"/>
                </a:ext>
              </a:extLst>
            </p:cNvPr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093BC8C-4930-47FE-A5EC-6C30466E3BCA}"/>
                </a:ext>
              </a:extLst>
            </p:cNvPr>
            <p:cNvSpPr txBox="1"/>
            <p:nvPr/>
          </p:nvSpPr>
          <p:spPr>
            <a:xfrm>
              <a:off x="1967835" y="3585777"/>
              <a:ext cx="5274380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Be: was/were; been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26EBC0F-AC6E-4F8C-A01E-4E3D83F21FA5}"/>
              </a:ext>
            </a:extLst>
          </p:cNvPr>
          <p:cNvGrpSpPr/>
          <p:nvPr/>
        </p:nvGrpSpPr>
        <p:grpSpPr>
          <a:xfrm>
            <a:off x="6688183" y="4088451"/>
            <a:ext cx="3387943" cy="693935"/>
            <a:chOff x="1906953" y="4260384"/>
            <a:chExt cx="5443662" cy="693935"/>
          </a:xfrm>
          <a:solidFill>
            <a:srgbClr val="C7D4CB"/>
          </a:solidFill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687F42EE-B217-45B7-81C9-5334AFC2A2CA}"/>
                </a:ext>
              </a:extLst>
            </p:cNvPr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7A4CAAD-1942-4D24-AAC3-AD2B155151BA}"/>
                </a:ext>
              </a:extLst>
            </p:cNvPr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Eat: ate; eaten</a:t>
              </a: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DA7C19C8-460A-4ABB-BE3C-2DB8ADE633CC}"/>
              </a:ext>
            </a:extLst>
          </p:cNvPr>
          <p:cNvGrpSpPr/>
          <p:nvPr/>
        </p:nvGrpSpPr>
        <p:grpSpPr>
          <a:xfrm>
            <a:off x="1940250" y="1340159"/>
            <a:ext cx="3859142" cy="4089143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B6C36A3-1E77-4C10-8953-D6D717B081EF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9FD54C83-30B2-4DEB-9993-D2EBA495CAE0}"/>
                </a:ext>
              </a:extLst>
            </p:cNvPr>
            <p:cNvSpPr txBox="1"/>
            <p:nvPr/>
          </p:nvSpPr>
          <p:spPr>
            <a:xfrm>
              <a:off x="1992921" y="1873698"/>
              <a:ext cx="5274381" cy="8879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Regular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7AF7E59D-5E72-4565-81C8-123BCCFDF3DB}"/>
              </a:ext>
            </a:extLst>
          </p:cNvPr>
          <p:cNvGrpSpPr/>
          <p:nvPr/>
        </p:nvGrpSpPr>
        <p:grpSpPr>
          <a:xfrm>
            <a:off x="2186205" y="2461585"/>
            <a:ext cx="3387943" cy="693935"/>
            <a:chOff x="1906953" y="2649539"/>
            <a:chExt cx="5443662" cy="693935"/>
          </a:xfrm>
          <a:solidFill>
            <a:srgbClr val="C7D4CB"/>
          </a:solidFill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D8187187-9FC9-4CCF-BACE-8E8925250649}"/>
                </a:ext>
              </a:extLst>
            </p:cNvPr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65E0D65-F53B-4BDB-B1A4-D93D2BAEC1E0}"/>
                </a:ext>
              </a:extLst>
            </p:cNvPr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End in -d or -ed</a:t>
              </a: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3838FBED-38D4-461B-9FCC-955B0D82AB8A}"/>
              </a:ext>
            </a:extLst>
          </p:cNvPr>
          <p:cNvGrpSpPr/>
          <p:nvPr/>
        </p:nvGrpSpPr>
        <p:grpSpPr>
          <a:xfrm>
            <a:off x="2186205" y="3275018"/>
            <a:ext cx="3387943" cy="693935"/>
            <a:chOff x="1906953" y="3449317"/>
            <a:chExt cx="5443662" cy="693935"/>
          </a:xfrm>
          <a:solidFill>
            <a:srgbClr val="C7D4CB"/>
          </a:solidFill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055856DF-C771-4823-9FB7-9865643C1A82}"/>
                </a:ext>
              </a:extLst>
            </p:cNvPr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6267F04-3B3A-494F-A0D6-9CAF3048A1F5}"/>
                </a:ext>
              </a:extLst>
            </p:cNvPr>
            <p:cNvSpPr txBox="1"/>
            <p:nvPr/>
          </p:nvSpPr>
          <p:spPr>
            <a:xfrm>
              <a:off x="1967835" y="3585777"/>
              <a:ext cx="5274380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Want: wanted</a:t>
              </a: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8F9D5BF6-152A-4B9B-AADB-2DC7D1D24DB5}"/>
              </a:ext>
            </a:extLst>
          </p:cNvPr>
          <p:cNvGrpSpPr/>
          <p:nvPr/>
        </p:nvGrpSpPr>
        <p:grpSpPr>
          <a:xfrm>
            <a:off x="2186205" y="4088451"/>
            <a:ext cx="3387943" cy="693935"/>
            <a:chOff x="1906953" y="4260384"/>
            <a:chExt cx="5443662" cy="693935"/>
          </a:xfrm>
          <a:solidFill>
            <a:srgbClr val="C7D4CB"/>
          </a:solidFill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E610B99A-8645-4D6E-8E8B-5EE05AB654A7}"/>
                </a:ext>
              </a:extLst>
            </p:cNvPr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D6F3AAF-1839-4135-BAE2-D8836A4CED40}"/>
                </a:ext>
              </a:extLst>
            </p:cNvPr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000" dirty="0">
                  <a:solidFill>
                    <a:prstClr val="black"/>
                  </a:solidFill>
                  <a:latin typeface="Calibri" panose="020F0502020204030204"/>
                </a:rPr>
                <a:t>Trace: traced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6901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323542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Present Participles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2013329"/>
            <a:ext cx="8058154" cy="3044695"/>
            <a:chOff x="409831" y="1821206"/>
            <a:chExt cx="8312575" cy="3298655"/>
          </a:xfrm>
          <a:solidFill>
            <a:srgbClr val="F2E2D2"/>
          </a:solidFill>
        </p:grpSpPr>
        <p:grpSp>
          <p:nvGrpSpPr>
            <p:cNvPr id="9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00400" cy="823365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5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  <a:endParaRPr kumimoji="0" lang="en-US" sz="6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46639" y="3064369"/>
              <a:ext cx="3325552" cy="817847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base for</a:t>
              </a:r>
              <a:r>
                <a:rPr lang="en-US" sz="3200" b="1" dirty="0">
                  <a:solidFill>
                    <a:prstClr val="black"/>
                  </a:solidFill>
                  <a:latin typeface="Calibri" panose="020F0502020204030204"/>
                </a:rPr>
                <a:t>m of verb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4979" y="3043604"/>
              <a:ext cx="3325552" cy="817847"/>
            </a:xfrm>
            <a:prstGeom prst="rect">
              <a:avLst/>
            </a:prstGeom>
            <a:grp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>
                  <a:solidFill>
                    <a:prstClr val="black"/>
                  </a:solidFill>
                  <a:latin typeface="Calibri" panose="020F0502020204030204"/>
                </a:rPr>
                <a:t>-</a:t>
              </a:r>
              <a:r>
                <a:rPr lang="en-US" sz="3200" b="1" dirty="0" err="1">
                  <a:solidFill>
                    <a:prstClr val="black"/>
                  </a:solidFill>
                  <a:latin typeface="Calibri" panose="020F0502020204030204"/>
                </a:rPr>
                <a:t>ing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7123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Present Participles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0"/>
          <p:cNvGrpSpPr/>
          <p:nvPr/>
        </p:nvGrpSpPr>
        <p:grpSpPr>
          <a:xfrm>
            <a:off x="2854024" y="1902179"/>
            <a:ext cx="6567882" cy="1215614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81449" y="1879513"/>
              <a:ext cx="7206842" cy="551623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Function as adjectives that express an action or state of being</a:t>
              </a:r>
            </a:p>
          </p:txBody>
        </p:sp>
      </p:grpSp>
      <p:grpSp>
        <p:nvGrpSpPr>
          <p:cNvPr id="15" name="Group 30"/>
          <p:cNvGrpSpPr/>
          <p:nvPr/>
        </p:nvGrpSpPr>
        <p:grpSpPr>
          <a:xfrm>
            <a:off x="2854024" y="3379698"/>
            <a:ext cx="6567883" cy="1215616"/>
            <a:chOff x="1321642" y="2707938"/>
            <a:chExt cx="8058154" cy="806935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60167" y="2835594"/>
              <a:ext cx="7206841" cy="5516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When combined with the correct form of “be,” form progressive tense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2309309" y="1902179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1</a:t>
            </a:r>
          </a:p>
        </p:txBody>
      </p:sp>
      <p:sp>
        <p:nvSpPr>
          <p:cNvPr id="16" name="Oval 15"/>
          <p:cNvSpPr/>
          <p:nvPr/>
        </p:nvSpPr>
        <p:spPr>
          <a:xfrm>
            <a:off x="2309308" y="3379700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13513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Present Participles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42148" y="2362383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Calibri" panose="020F0502020204030204"/>
              </a:rPr>
              <a:t>Adjective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5173380" y="2375867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The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/>
              </a:rPr>
              <a:t>dripping </a:t>
            </a: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water fell rhythmically.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42148" y="3447568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Calibri" panose="020F0502020204030204"/>
              </a:rPr>
              <a:t>Predicate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173380" y="3447568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We were 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/>
              </a:rPr>
              <a:t>waiting </a:t>
            </a:r>
            <a:r>
              <a:rPr lang="en-US" sz="2400" dirty="0">
                <a:solidFill>
                  <a:schemeClr val="tx1"/>
                </a:solidFill>
                <a:latin typeface="Calibri" panose="020F0502020204030204"/>
              </a:rPr>
              <a:t>for the bus when the storm began.</a:t>
            </a:r>
          </a:p>
        </p:txBody>
      </p:sp>
    </p:spTree>
    <p:extLst>
      <p:ext uri="{BB962C8B-B14F-4D97-AF65-F5344CB8AC3E}">
        <p14:creationId xmlns:p14="http://schemas.microsoft.com/office/powerpoint/2010/main" val="1708506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 flipV="1">
            <a:off x="7038237" y="2709922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620962" y="1562839"/>
            <a:ext cx="4950072" cy="1093742"/>
          </a:xfrm>
          <a:prstGeom prst="rect">
            <a:avLst/>
          </a:prstGeom>
          <a:noFill/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80444" y="431909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dirty="0">
                <a:solidFill>
                  <a:srgbClr val="323542"/>
                </a:solidFill>
                <a:latin typeface="Century Gothic" panose="020B0502020202020204" pitchFamily="34" charset="0"/>
              </a:rPr>
              <a:t>Verb Forms</a:t>
            </a:r>
          </a:p>
        </p:txBody>
      </p:sp>
      <p:sp>
        <p:nvSpPr>
          <p:cNvPr id="3" name="Rectangle 2"/>
          <p:cNvSpPr/>
          <p:nvPr/>
        </p:nvSpPr>
        <p:spPr>
          <a:xfrm>
            <a:off x="4794460" y="1746363"/>
            <a:ext cx="26030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314C57"/>
                </a:solidFill>
              </a:rPr>
              <a:t>Verb Forms</a:t>
            </a:r>
            <a:endParaRPr lang="en-US" sz="4000" dirty="0">
              <a:solidFill>
                <a:srgbClr val="314C57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13422" y="3502721"/>
            <a:ext cx="2357612" cy="203274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75412" y="3549983"/>
            <a:ext cx="2217658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314C57"/>
                </a:solidFill>
              </a:rPr>
              <a:t>Verbals</a:t>
            </a:r>
            <a:r>
              <a:rPr lang="en-US" sz="2400" b="1" dirty="0">
                <a:solidFill>
                  <a:srgbClr val="314C57"/>
                </a:solidFill>
              </a:rPr>
              <a:t>:</a:t>
            </a:r>
          </a:p>
          <a:p>
            <a:pPr algn="ctr"/>
            <a:r>
              <a:rPr lang="en-US" sz="2400" dirty="0">
                <a:solidFill>
                  <a:srgbClr val="314C57"/>
                </a:solidFill>
              </a:rPr>
              <a:t>Verb forms that function as other parts of speech</a:t>
            </a:r>
          </a:p>
        </p:txBody>
      </p:sp>
      <p:sp>
        <p:nvSpPr>
          <p:cNvPr id="21" name="Up Arrow 20"/>
          <p:cNvSpPr/>
          <p:nvPr/>
        </p:nvSpPr>
        <p:spPr>
          <a:xfrm flipV="1">
            <a:off x="4453700" y="2710535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605400" y="3502721"/>
            <a:ext cx="2357612" cy="203274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98997" y="3771578"/>
            <a:ext cx="2201543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314C57"/>
                </a:solidFill>
              </a:rPr>
              <a:t>Base Form: </a:t>
            </a:r>
          </a:p>
          <a:p>
            <a:pPr algn="ctr"/>
            <a:r>
              <a:rPr lang="en-US" sz="2400" dirty="0">
                <a:solidFill>
                  <a:srgbClr val="314C57"/>
                </a:solidFill>
              </a:rPr>
              <a:t>Simplest form of a verb</a:t>
            </a:r>
          </a:p>
        </p:txBody>
      </p:sp>
    </p:spTree>
    <p:extLst>
      <p:ext uri="{BB962C8B-B14F-4D97-AF65-F5344CB8AC3E}">
        <p14:creationId xmlns:p14="http://schemas.microsoft.com/office/powerpoint/2010/main" val="17571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323542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Verbals</a:t>
              </a:r>
              <a:endPara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30351789"/>
              </p:ext>
            </p:extLst>
          </p:nvPr>
        </p:nvGraphicFramePr>
        <p:xfrm>
          <a:off x="2287835" y="1137908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1939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323542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Infinitives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2300713"/>
            <a:ext cx="8058154" cy="3044695"/>
            <a:chOff x="409831" y="1821206"/>
            <a:chExt cx="8312575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noFill/>
              <a:ln w="76200">
                <a:solidFill>
                  <a:srgbClr val="CCA49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noFill/>
              <a:ln w="76200">
                <a:solidFill>
                  <a:srgbClr val="CCA49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00400" cy="82336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CCA49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5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CA49C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  <a:endParaRPr kumimoji="0" lang="en-US" sz="6000" b="1" i="0" u="none" strike="noStrike" kern="1200" cap="none" spc="0" normalizeH="0" baseline="0" noProof="0" dirty="0">
                  <a:ln>
                    <a:noFill/>
                  </a:ln>
                  <a:solidFill>
                    <a:srgbClr val="CCA49C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54442" y="3064369"/>
              <a:ext cx="3325552" cy="817847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>
                  <a:solidFill>
                    <a:prstClr val="black"/>
                  </a:solidFill>
                  <a:latin typeface="Calibri" panose="020F0502020204030204"/>
                </a:rPr>
                <a:t>to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4979" y="3043604"/>
              <a:ext cx="3325552" cy="817847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>
                  <a:solidFill>
                    <a:prstClr val="black"/>
                  </a:solidFill>
                  <a:latin typeface="Calibri" panose="020F0502020204030204"/>
                </a:rPr>
                <a:t>base form of verb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1F4D188-EA93-4A9D-BD0E-90BD08643B4D}"/>
              </a:ext>
            </a:extLst>
          </p:cNvPr>
          <p:cNvSpPr/>
          <p:nvPr/>
        </p:nvSpPr>
        <p:spPr>
          <a:xfrm>
            <a:off x="2066922" y="1319313"/>
            <a:ext cx="8058154" cy="799996"/>
          </a:xfrm>
          <a:prstGeom prst="rect">
            <a:avLst/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Can function as a noun, adjective, or adverb</a:t>
            </a:r>
          </a:p>
        </p:txBody>
      </p:sp>
    </p:spTree>
    <p:extLst>
      <p:ext uri="{BB962C8B-B14F-4D97-AF65-F5344CB8AC3E}">
        <p14:creationId xmlns:p14="http://schemas.microsoft.com/office/powerpoint/2010/main" val="135118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Infinitives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97726" y="177134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Infinitive as noun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5228958" y="17848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alibri" panose="020F0502020204030204"/>
              </a:rPr>
              <a:t>To climb </a:t>
            </a: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Mount Everest is Josh’s goal.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97726" y="2856531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Infinitive as adjective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228958" y="2856531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We bought cookies </a:t>
            </a:r>
            <a:r>
              <a:rPr lang="en-US" b="1" dirty="0">
                <a:solidFill>
                  <a:schemeClr val="tx1"/>
                </a:solidFill>
                <a:latin typeface="Calibri" panose="020F0502020204030204"/>
              </a:rPr>
              <a:t>to serve </a:t>
            </a: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as dessert.</a:t>
            </a:r>
          </a:p>
        </p:txBody>
      </p:sp>
      <p:sp>
        <p:nvSpPr>
          <p:cNvPr id="30" name="Pentagon 29"/>
          <p:cNvSpPr/>
          <p:nvPr/>
        </p:nvSpPr>
        <p:spPr>
          <a:xfrm>
            <a:off x="1997726" y="394171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CCA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  <a:latin typeface="Calibri" panose="020F0502020204030204"/>
              </a:rPr>
              <a:t>Infinitive as adverb</a:t>
            </a:r>
          </a:p>
        </p:txBody>
      </p:sp>
      <p:sp>
        <p:nvSpPr>
          <p:cNvPr id="37" name="Pentagon 36"/>
          <p:cNvSpPr/>
          <p:nvPr/>
        </p:nvSpPr>
        <p:spPr>
          <a:xfrm flipH="1">
            <a:off x="5228958" y="3941716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The driver braked </a:t>
            </a:r>
            <a:r>
              <a:rPr lang="en-US" b="1" dirty="0">
                <a:solidFill>
                  <a:schemeClr val="tx1"/>
                </a:solidFill>
                <a:latin typeface="Calibri" panose="020F0502020204030204"/>
              </a:rPr>
              <a:t>to stop</a:t>
            </a:r>
            <a:r>
              <a:rPr lang="en-US" dirty="0">
                <a:solidFill>
                  <a:schemeClr val="tx1"/>
                </a:solidFill>
                <a:latin typeface="Calibri" panose="020F05020202040302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2973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323542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Gerunds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2300713"/>
            <a:ext cx="8058154" cy="3044695"/>
            <a:chOff x="409831" y="1821206"/>
            <a:chExt cx="8312575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noFill/>
              <a:ln w="762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noFill/>
              <a:ln w="762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00400" cy="82336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314C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5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4C57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+</a:t>
                </a:r>
                <a:endParaRPr kumimoji="0" lang="en-US" sz="6000" b="1" i="0" u="none" strike="noStrike" kern="1200" cap="none" spc="0" normalizeH="0" baseline="0" noProof="0" dirty="0">
                  <a:ln>
                    <a:noFill/>
                  </a:ln>
                  <a:solidFill>
                    <a:srgbClr val="314C5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54442" y="3064369"/>
              <a:ext cx="3325552" cy="817847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base for</a:t>
              </a:r>
              <a:r>
                <a:rPr lang="en-US" sz="3200" b="1" dirty="0">
                  <a:solidFill>
                    <a:prstClr val="black"/>
                  </a:solidFill>
                  <a:latin typeface="Calibri" panose="020F0502020204030204"/>
                </a:rPr>
                <a:t>m of verb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4979" y="3043604"/>
              <a:ext cx="3325552" cy="817847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dirty="0">
                  <a:solidFill>
                    <a:prstClr val="black"/>
                  </a:solidFill>
                  <a:latin typeface="Calibri" panose="020F0502020204030204"/>
                </a:rPr>
                <a:t>-</a:t>
              </a:r>
              <a:r>
                <a:rPr lang="en-US" sz="3200" b="1" dirty="0" err="1">
                  <a:solidFill>
                    <a:prstClr val="black"/>
                  </a:solidFill>
                  <a:latin typeface="Calibri" panose="020F0502020204030204"/>
                </a:rPr>
                <a:t>ing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1F4D188-EA93-4A9D-BD0E-90BD08643B4D}"/>
              </a:ext>
            </a:extLst>
          </p:cNvPr>
          <p:cNvSpPr/>
          <p:nvPr/>
        </p:nvSpPr>
        <p:spPr>
          <a:xfrm>
            <a:off x="2066922" y="1319313"/>
            <a:ext cx="8058154" cy="799996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Functions as a noun</a:t>
            </a:r>
          </a:p>
        </p:txBody>
      </p:sp>
    </p:spTree>
    <p:extLst>
      <p:ext uri="{BB962C8B-B14F-4D97-AF65-F5344CB8AC3E}">
        <p14:creationId xmlns:p14="http://schemas.microsoft.com/office/powerpoint/2010/main" val="2875714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Gerunds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81188" y="2307845"/>
            <a:ext cx="1921011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Subject:</a:t>
            </a:r>
          </a:p>
          <a:p>
            <a:pPr algn="r">
              <a:spcAft>
                <a:spcPts val="1800"/>
              </a:spcAft>
            </a:pPr>
            <a:endParaRPr lang="en-US" sz="2400" b="1" dirty="0">
              <a:solidFill>
                <a:srgbClr val="323542"/>
              </a:solidFill>
            </a:endParaRP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Direct object: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2560" y="2307844"/>
            <a:ext cx="6156960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Running </a:t>
            </a:r>
            <a:r>
              <a:rPr lang="en-US" sz="2400" dirty="0">
                <a:solidFill>
                  <a:srgbClr val="323542"/>
                </a:solidFill>
              </a:rPr>
              <a:t>is my favorite hobby.</a:t>
            </a:r>
            <a:endParaRPr lang="en-US" sz="2400" b="1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I enjoy </a:t>
            </a:r>
            <a:r>
              <a:rPr lang="en-US" sz="2400" b="1" dirty="0">
                <a:solidFill>
                  <a:srgbClr val="323542"/>
                </a:solidFill>
              </a:rPr>
              <a:t>writing</a:t>
            </a:r>
            <a:r>
              <a:rPr lang="en-US" sz="2400" dirty="0">
                <a:solidFill>
                  <a:srgbClr val="32354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3047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Past Participles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2061881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37909"/>
              <a:ext cx="166451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-ed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2056334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32627"/>
              <a:ext cx="166451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-d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926172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09722"/>
              <a:ext cx="166451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-t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924157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04440"/>
              <a:ext cx="166451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-n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931719"/>
            <a:ext cx="2080340" cy="1617913"/>
            <a:chOff x="5914363" y="3623075"/>
            <a:chExt cx="2080340" cy="1617913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004440"/>
              <a:ext cx="166451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-ne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2056334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32627"/>
              <a:ext cx="1664514" cy="83747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-</a:t>
              </a:r>
              <a:r>
                <a:rPr lang="en-US" sz="3600" b="1" dirty="0" err="1">
                  <a:solidFill>
                    <a:schemeClr val="bg1"/>
                  </a:solidFill>
                </a:rPr>
                <a:t>en</a:t>
              </a:r>
              <a:endParaRPr lang="en-US" sz="36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B1FF65C7-D44A-4A26-8D78-981325DD09D8}"/>
              </a:ext>
            </a:extLst>
          </p:cNvPr>
          <p:cNvSpPr/>
          <p:nvPr/>
        </p:nvSpPr>
        <p:spPr>
          <a:xfrm>
            <a:off x="2066922" y="1267061"/>
            <a:ext cx="8058154" cy="69610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Used to show completed mental or physical action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Past Participles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0"/>
          <p:cNvGrpSpPr/>
          <p:nvPr/>
        </p:nvGrpSpPr>
        <p:grpSpPr>
          <a:xfrm>
            <a:off x="2854024" y="1902179"/>
            <a:ext cx="6567882" cy="1215614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381449" y="1879513"/>
              <a:ext cx="7206842" cy="551623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Function as adjectives that express an action or state of being</a:t>
              </a:r>
            </a:p>
          </p:txBody>
        </p:sp>
      </p:grpSp>
      <p:grpSp>
        <p:nvGrpSpPr>
          <p:cNvPr id="15" name="Group 30"/>
          <p:cNvGrpSpPr/>
          <p:nvPr/>
        </p:nvGrpSpPr>
        <p:grpSpPr>
          <a:xfrm>
            <a:off x="2854024" y="3379698"/>
            <a:ext cx="6567883" cy="1215616"/>
            <a:chOff x="1321642" y="2707938"/>
            <a:chExt cx="8058154" cy="806935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60167" y="2835594"/>
              <a:ext cx="7206841" cy="5516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</a:rPr>
                <a:t>When combined with the correct form of “have,” form perfect tense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2309309" y="1902179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1</a:t>
            </a:r>
          </a:p>
        </p:txBody>
      </p:sp>
      <p:sp>
        <p:nvSpPr>
          <p:cNvPr id="16" name="Oval 15"/>
          <p:cNvSpPr/>
          <p:nvPr/>
        </p:nvSpPr>
        <p:spPr>
          <a:xfrm>
            <a:off x="2309308" y="3379700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Calibri" panose="020F050202020403020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6406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2886</TotalTime>
  <Words>298</Words>
  <Application>Microsoft Office PowerPoint</Application>
  <PresentationFormat>Widescreen</PresentationFormat>
  <Paragraphs>92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Catherine Pressimone Beckowski</cp:lastModifiedBy>
  <cp:revision>10</cp:revision>
  <dcterms:created xsi:type="dcterms:W3CDTF">2019-02-19T19:08:55Z</dcterms:created>
  <dcterms:modified xsi:type="dcterms:W3CDTF">2019-02-21T19:15:02Z</dcterms:modified>
</cp:coreProperties>
</file>