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380" r:id="rId4"/>
    <p:sldId id="372" r:id="rId5"/>
    <p:sldId id="275" r:id="rId6"/>
    <p:sldId id="267" r:id="rId7"/>
    <p:sldId id="378" r:id="rId8"/>
    <p:sldId id="265" r:id="rId9"/>
    <p:sldId id="381" r:id="rId10"/>
    <p:sldId id="382" r:id="rId11"/>
    <p:sldId id="383" r:id="rId12"/>
    <p:sldId id="367" r:id="rId13"/>
    <p:sldId id="384" r:id="rId14"/>
    <p:sldId id="369" r:id="rId15"/>
    <p:sldId id="385" r:id="rId16"/>
    <p:sldId id="386" r:id="rId17"/>
    <p:sldId id="387" r:id="rId18"/>
    <p:sldId id="388" r:id="rId19"/>
    <p:sldId id="389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14C57"/>
    <a:srgbClr val="386546"/>
    <a:srgbClr val="CCA49C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28755-9743-4E59-8835-950E12EFF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FE68B-2F48-486D-8296-C0745ACEB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D163D-1C65-4778-9BFA-632C0C5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7900E-EBD0-4455-BCA3-91189953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1314F-E727-438D-A2E0-D1DA6938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4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8E88-E09D-4FA3-A3ED-DD04EEFD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E024F-FA9C-4667-94C4-170A98D8E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FDAFC-2360-4C37-83BA-51DA86A50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181C-5D76-4E8D-B635-AABA1410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FC17B-C437-4003-B969-EB0B8C5A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8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6CE6FE-80E9-436B-B7BD-C5FEBF369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646FB-02E7-42F1-9949-D936D8EAF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F400F-D67D-481A-8290-E71EC4A06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D0E9F-4988-46EB-863B-5C306B32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58EC-B4F3-43CE-861F-05E8F3B3A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98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1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4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40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18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5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26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1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F37A-FD3E-4044-B578-FA6A70636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AC494-C0E5-400C-B681-D4812A67A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ACD27-E59E-4BDE-88F4-B09FD9D2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ECF61-7027-4CA4-913C-8AFE42FA6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C5FEE-3ED0-4019-8CE7-4020CF8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115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07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95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8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7CE8-DA51-4648-A54F-0FC369A8B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C60EE-C3AE-4D55-95B7-8861D30F9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653D8-1C10-41E3-950D-859EFEF6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4F4E1-0759-433B-BDD6-236A50F3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DC7D8-2EF6-482F-BA63-A5A84326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7510A-D217-4046-9D61-291A435D7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CBD24-4354-4578-BA6B-24ABBE0EB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AC4B5-65DE-4B3F-A8EC-6A81F4F4E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1A427-E89A-42E5-A899-9020E45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3B765-0664-43E2-AF73-95914F35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EFA39-A761-4FA1-B79C-7DF909F3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4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FCAAD-E17E-40AC-AC17-4B53B40AE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B1CFD-24CF-4F30-B10A-441B9CACB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3A06C-5C7D-441D-95B9-5E9B9FFB3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DA3CD3-775D-4B77-8540-1EA7C04FE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B987F4-592B-4952-B2D0-56DAAD045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493B51-61A4-4736-92E2-703E54C3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D408D-9D14-4FE4-83D7-2A41E61C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A26B16-A30D-4303-9734-9836F086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2413-9A6C-46AB-AF19-34701658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CE5E0-E450-4177-B3F2-613F477F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B4AE3C-76F7-4E95-8A06-2BF7E4D0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5E5E1-BD03-4298-BC84-1B4886763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1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E4C646-C56C-4D6B-A3A4-20E3407F7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F5B987-9781-4541-852D-796C133D7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FC88E-D680-4A66-BC58-B63965836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3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30DFE-DDAB-473A-AC3A-1BFA3FC41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6015A-A49B-4F12-B92D-90D7C7189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41648D-666D-44B3-BC34-8F68F1255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78ACF-EDF9-4E78-B063-398DEF57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A815B-2551-48F0-87B1-D902011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F7F21-50E5-4DE2-8BE5-B885E799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0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FBCA1-1801-4365-B9B7-37F704794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E6BC36-A0CC-431A-BB0C-55D52DDD5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FEB43-3665-4155-8BB9-D3B153CEC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2B558-7D76-499D-905B-870D0DF69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6DB5D-3A04-40D3-A919-3194C142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7274C-3C57-482E-A470-4A3777BC4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1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3C5A3C-7854-4059-B962-5F5663244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9BEB4-7066-461C-9EAC-4262B2FBD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D1FAA-FCB5-42EB-9846-B393ABEAF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63B4F-B373-4E61-B982-3E5B97F162FC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2A85D-C036-412B-A0D8-4EBA4760A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86564-A75B-4A64-AC87-E40726CD8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A9CD-6ECF-4821-BABF-4AB63B72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7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8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2618119"/>
            <a:ext cx="1066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Perfect and Progressive Tenses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Progressive Tenses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627677" y="1532291"/>
            <a:ext cx="6936645" cy="3457720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98570"/>
              <a:ext cx="5274381" cy="134545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Used to discuss actions that are in progress or were in progress at some point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82533" y="2726015"/>
            <a:ext cx="4626937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14C57"/>
                </a:solidFill>
                <a:latin typeface="Calibri" panose="020F0502020204030204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Past-Progressive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782531" y="3476832"/>
            <a:ext cx="4626938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Present-Progressive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782531" y="4198060"/>
            <a:ext cx="4626938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Future-Progressive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7951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2854024" y="1327413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55370" y="1864417"/>
              <a:ext cx="7206842" cy="55162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Actions that were already in progress in the past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2854024" y="2804932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72954" y="2835594"/>
              <a:ext cx="7206841" cy="551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Actions that happened at the same time in the past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2309309" y="1327413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2309308" y="280493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  <p:grpSp>
        <p:nvGrpSpPr>
          <p:cNvPr id="17" name="Group 30">
            <a:extLst>
              <a:ext uri="{FF2B5EF4-FFF2-40B4-BE49-F238E27FC236}">
                <a16:creationId xmlns:a16="http://schemas.microsoft.com/office/drawing/2014/main" id="{E27B0A1F-1B09-4589-BE21-132974258207}"/>
              </a:ext>
            </a:extLst>
          </p:cNvPr>
          <p:cNvGrpSpPr/>
          <p:nvPr/>
        </p:nvGrpSpPr>
        <p:grpSpPr>
          <a:xfrm>
            <a:off x="2854024" y="4266384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D038C44-312D-4667-A0E6-EBE4A630C95B}"/>
                </a:ext>
              </a:extLst>
            </p:cNvPr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A3440EF-3363-4A4D-B7E2-795418ED6DD0}"/>
                </a:ext>
              </a:extLst>
            </p:cNvPr>
            <p:cNvSpPr txBox="1"/>
            <p:nvPr/>
          </p:nvSpPr>
          <p:spPr>
            <a:xfrm>
              <a:off x="2172954" y="2835594"/>
              <a:ext cx="7206841" cy="551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Actions that have taken place over time in the past</a:t>
              </a: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907298E5-D091-4BEA-8C25-554B2EB80C29}"/>
              </a:ext>
            </a:extLst>
          </p:cNvPr>
          <p:cNvSpPr/>
          <p:nvPr/>
        </p:nvSpPr>
        <p:spPr>
          <a:xfrm>
            <a:off x="2309308" y="4266386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6406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87655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I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79223" y="2094319"/>
            <a:ext cx="2182252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was running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995495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You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9223" y="3213255"/>
            <a:ext cx="2182252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were hoping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4114431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He/She/It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79223" y="4332191"/>
            <a:ext cx="2182252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was drawing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87655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We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787360" y="2094319"/>
            <a:ext cx="2174641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were dreaming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995495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You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87360" y="3213255"/>
            <a:ext cx="2174641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were opening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4114431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They</a:t>
            </a:r>
            <a:endParaRPr lang="en-US" sz="2000" b="1" dirty="0">
              <a:solidFill>
                <a:srgbClr val="386546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787360" y="4332191"/>
            <a:ext cx="2174641" cy="387621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were smiling</a:t>
            </a:r>
          </a:p>
        </p:txBody>
      </p:sp>
    </p:spTree>
    <p:extLst>
      <p:ext uri="{BB962C8B-B14F-4D97-AF65-F5344CB8AC3E}">
        <p14:creationId xmlns:p14="http://schemas.microsoft.com/office/powerpoint/2010/main" val="390869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Shows continuous action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When Sue came home, I </a:t>
            </a:r>
            <a:r>
              <a:rPr lang="en-US" b="1" dirty="0">
                <a:solidFill>
                  <a:prstClr val="white"/>
                </a:solidFill>
                <a:latin typeface="Calibri" panose="020F0502020204030204"/>
              </a:rPr>
              <a:t>was making 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dinner.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Shows two actions that happened at the same time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You </a:t>
            </a:r>
            <a:r>
              <a:rPr lang="en-US" b="1" dirty="0">
                <a:solidFill>
                  <a:prstClr val="white"/>
                </a:solidFill>
                <a:latin typeface="Calibri" panose="020F0502020204030204"/>
              </a:rPr>
              <a:t>were studying 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Spanish while your roommates </a:t>
            </a:r>
            <a:r>
              <a:rPr lang="en-US" b="1" dirty="0">
                <a:solidFill>
                  <a:prstClr val="white"/>
                </a:solidFill>
                <a:latin typeface="Calibri" panose="020F0502020204030204"/>
              </a:rPr>
              <a:t>were playing 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video games.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Shows an event that took place over an extended period</a:t>
            </a: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Maeve </a:t>
            </a:r>
            <a:r>
              <a:rPr lang="en-US" b="1" dirty="0">
                <a:solidFill>
                  <a:prstClr val="white"/>
                </a:solidFill>
                <a:latin typeface="Calibri" panose="020F0502020204030204"/>
              </a:rPr>
              <a:t>was touring 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Europe during the summer after her senior year.</a:t>
            </a:r>
          </a:p>
        </p:txBody>
      </p:sp>
    </p:spTree>
    <p:extLst>
      <p:ext uri="{BB962C8B-B14F-4D97-AF65-F5344CB8AC3E}">
        <p14:creationId xmlns:p14="http://schemas.microsoft.com/office/powerpoint/2010/main" val="1082973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2854024" y="1327413"/>
            <a:ext cx="6567882" cy="1215614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40812" y="1987000"/>
              <a:ext cx="7206842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 recurring action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2854024" y="2804932"/>
            <a:ext cx="6567883" cy="1215616"/>
            <a:chOff x="1321642" y="2707938"/>
            <a:chExt cx="8058154" cy="806935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9531" y="2968970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An ongoing action happening in the present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2309309" y="1327413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2309308" y="280493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  <p:grpSp>
        <p:nvGrpSpPr>
          <p:cNvPr id="17" name="Group 30">
            <a:extLst>
              <a:ext uri="{FF2B5EF4-FFF2-40B4-BE49-F238E27FC236}">
                <a16:creationId xmlns:a16="http://schemas.microsoft.com/office/drawing/2014/main" id="{E27B0A1F-1B09-4589-BE21-132974258207}"/>
              </a:ext>
            </a:extLst>
          </p:cNvPr>
          <p:cNvGrpSpPr/>
          <p:nvPr/>
        </p:nvGrpSpPr>
        <p:grpSpPr>
          <a:xfrm>
            <a:off x="2854024" y="4266384"/>
            <a:ext cx="6567883" cy="1215616"/>
            <a:chOff x="1321642" y="2707938"/>
            <a:chExt cx="8058154" cy="806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D038C44-312D-4667-A0E6-EBE4A630C95B}"/>
                </a:ext>
              </a:extLst>
            </p:cNvPr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A3440EF-3363-4A4D-B7E2-795418ED6DD0}"/>
                </a:ext>
              </a:extLst>
            </p:cNvPr>
            <p:cNvSpPr txBox="1"/>
            <p:nvPr/>
          </p:nvSpPr>
          <p:spPr>
            <a:xfrm>
              <a:off x="2119530" y="2958177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An event that will happen in the near future</a:t>
              </a: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907298E5-D091-4BEA-8C25-554B2EB80C29}"/>
              </a:ext>
            </a:extLst>
          </p:cNvPr>
          <p:cNvSpPr/>
          <p:nvPr/>
        </p:nvSpPr>
        <p:spPr>
          <a:xfrm>
            <a:off x="2309308" y="4266386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83138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87655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I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79223" y="2094319"/>
            <a:ext cx="2182252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am jumping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995495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You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9223" y="3213255"/>
            <a:ext cx="2182252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 flying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4114431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He/She/It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79223" y="4332191"/>
            <a:ext cx="2182252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is skating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87655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We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787360" y="2094319"/>
            <a:ext cx="2174641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 driving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995495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You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87360" y="3213255"/>
            <a:ext cx="2174641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 sleeping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4114431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They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787360" y="4332191"/>
            <a:ext cx="2174641" cy="387621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are biking</a:t>
            </a:r>
          </a:p>
        </p:txBody>
      </p:sp>
    </p:spTree>
    <p:extLst>
      <p:ext uri="{BB962C8B-B14F-4D97-AF65-F5344CB8AC3E}">
        <p14:creationId xmlns:p14="http://schemas.microsoft.com/office/powerpoint/2010/main" val="263509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Shows ongoing action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Jake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is practicing 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his three-point shots.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Shows event will happen in the near future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Miranda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is receiving 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an award tomorrow.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Shows recurring action</a:t>
            </a: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The restaurants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are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 always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open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 from noon until midnight.</a:t>
            </a:r>
          </a:p>
        </p:txBody>
      </p:sp>
    </p:spTree>
    <p:extLst>
      <p:ext uri="{BB962C8B-B14F-4D97-AF65-F5344CB8AC3E}">
        <p14:creationId xmlns:p14="http://schemas.microsoft.com/office/powerpoint/2010/main" val="3189943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Future-Progressive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2087847"/>
            <a:ext cx="8429626" cy="3175589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98698"/>
              <a:ext cx="3325552" cy="112788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will be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47398"/>
              <a:ext cx="3325552" cy="163049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present participle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3096740"/>
            <a:ext cx="739110" cy="84466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46819B-A732-4E18-A995-F8646FD37C6E}"/>
              </a:ext>
            </a:extLst>
          </p:cNvPr>
          <p:cNvSpPr txBox="1"/>
          <p:nvPr/>
        </p:nvSpPr>
        <p:spPr>
          <a:xfrm>
            <a:off x="1881187" y="1279518"/>
            <a:ext cx="8429626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Used to describe events that will happen in the future</a:t>
            </a:r>
          </a:p>
        </p:txBody>
      </p:sp>
    </p:spTree>
    <p:extLst>
      <p:ext uri="{BB962C8B-B14F-4D97-AF65-F5344CB8AC3E}">
        <p14:creationId xmlns:p14="http://schemas.microsoft.com/office/powerpoint/2010/main" val="1083916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Future-Progressive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Shows something has not yet taken place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I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will be late </a:t>
            </a: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to dinner.</a:t>
            </a:r>
          </a:p>
        </p:txBody>
      </p:sp>
    </p:spTree>
    <p:extLst>
      <p:ext uri="{BB962C8B-B14F-4D97-AF65-F5344CB8AC3E}">
        <p14:creationId xmlns:p14="http://schemas.microsoft.com/office/powerpoint/2010/main" val="3207369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noFill/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Perfect and Progressive Tenses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743741" y="2009835"/>
            <a:ext cx="27045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Verb Tenses</a:t>
            </a:r>
            <a:endParaRPr lang="en-US" sz="4000" dirty="0">
              <a:solidFill>
                <a:srgbClr val="386546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13422" y="3781686"/>
            <a:ext cx="2357612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8252" y="3957559"/>
            <a:ext cx="192795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14C57"/>
                </a:solidFill>
              </a:rPr>
              <a:t>Progressive</a:t>
            </a:r>
          </a:p>
        </p:txBody>
      </p:sp>
      <p:sp>
        <p:nvSpPr>
          <p:cNvPr id="21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20962" y="3781686"/>
            <a:ext cx="2357612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98997" y="3957559"/>
            <a:ext cx="220154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14C57"/>
                </a:solidFill>
              </a:rPr>
              <a:t>Perfect</a:t>
            </a:r>
          </a:p>
        </p:txBody>
      </p:sp>
    </p:spTree>
    <p:extLst>
      <p:ext uri="{BB962C8B-B14F-4D97-AF65-F5344CB8AC3E}">
        <p14:creationId xmlns:p14="http://schemas.microsoft.com/office/powerpoint/2010/main" val="17571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Perfect Tenses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627677" y="1532291"/>
            <a:ext cx="6936645" cy="3065836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98571"/>
              <a:ext cx="5274381" cy="108739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Used to discuss completed actions or events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82533" y="2281873"/>
            <a:ext cx="4626937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14C57"/>
                </a:solidFill>
                <a:latin typeface="Calibri" panose="020F0502020204030204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Past-Perfect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782531" y="3032690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Present-Perfect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782531" y="3780044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Future-Perfect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6314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2375233"/>
            <a:ext cx="8429626" cy="3175589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had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00252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past participle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3384126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46819B-A732-4E18-A995-F8646FD37C6E}"/>
              </a:ext>
            </a:extLst>
          </p:cNvPr>
          <p:cNvSpPr txBox="1"/>
          <p:nvPr/>
        </p:nvSpPr>
        <p:spPr>
          <a:xfrm>
            <a:off x="1881187" y="1279518"/>
            <a:ext cx="842962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Used to describe a past action completed before another completed action</a:t>
            </a:r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Zane </a:t>
            </a:r>
            <a:r>
              <a:rPr lang="en-US" sz="3200" b="1" dirty="0">
                <a:solidFill>
                  <a:srgbClr val="323542"/>
                </a:solidFill>
              </a:rPr>
              <a:t>had eaten </a:t>
            </a:r>
            <a:r>
              <a:rPr lang="en-US" sz="3200" dirty="0">
                <a:solidFill>
                  <a:srgbClr val="323542"/>
                </a:solidFill>
              </a:rPr>
              <a:t>the whole pizza before his brother got home.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237295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I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79223" y="2590710"/>
            <a:ext cx="2182252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have traveled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349188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You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9223" y="3709646"/>
            <a:ext cx="2182252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have thought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461082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He/She/It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79223" y="4828582"/>
            <a:ext cx="2182252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has wondered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237295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We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787360" y="2590710"/>
            <a:ext cx="2174641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have </a:t>
            </a:r>
            <a:r>
              <a:rPr lang="en-US" dirty="0"/>
              <a:t>known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349188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You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87360" y="3709646"/>
            <a:ext cx="2174641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have laughed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461082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They</a:t>
            </a:r>
            <a:endParaRPr lang="en-US" sz="2000" b="1" dirty="0">
              <a:solidFill>
                <a:srgbClr val="314C57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787360" y="4828582"/>
            <a:ext cx="2174641" cy="387621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have tried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072D19-6072-4C0E-A453-431D0E4C05DD}"/>
              </a:ext>
            </a:extLst>
          </p:cNvPr>
          <p:cNvSpPr txBox="1"/>
          <p:nvPr/>
        </p:nvSpPr>
        <p:spPr>
          <a:xfrm>
            <a:off x="1881187" y="1279518"/>
            <a:ext cx="842962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Used to describe an action that happened in the past and continued into the present</a:t>
            </a:r>
          </a:p>
        </p:txBody>
      </p:sp>
    </p:spTree>
    <p:extLst>
      <p:ext uri="{BB962C8B-B14F-4D97-AF65-F5344CB8AC3E}">
        <p14:creationId xmlns:p14="http://schemas.microsoft.com/office/powerpoint/2010/main" val="3252557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4150"/>
              <a:ext cx="7807571" cy="504255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3200" dirty="0">
                  <a:solidFill>
                    <a:srgbClr val="323542"/>
                  </a:solidFill>
                </a:rPr>
                <a:t>The chickens </a:t>
              </a:r>
              <a:r>
                <a:rPr lang="en-US" sz="3200" b="1" dirty="0">
                  <a:solidFill>
                    <a:srgbClr val="323542"/>
                  </a:solidFill>
                </a:rPr>
                <a:t>have laid </a:t>
              </a:r>
              <a:r>
                <a:rPr lang="en-US" sz="3200" dirty="0">
                  <a:solidFill>
                    <a:srgbClr val="323542"/>
                  </a:solidFill>
                </a:rPr>
                <a:t>eggs every day on the farm.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49408"/>
              <a:ext cx="7807571" cy="273738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3200" dirty="0">
                  <a:solidFill>
                    <a:srgbClr val="323542"/>
                  </a:solidFill>
                </a:rPr>
                <a:t>The snow </a:t>
              </a:r>
              <a:r>
                <a:rPr lang="en-US" sz="3200" b="1" dirty="0">
                  <a:solidFill>
                    <a:srgbClr val="323542"/>
                  </a:solidFill>
                </a:rPr>
                <a:t>has not stopped </a:t>
              </a:r>
              <a:r>
                <a:rPr lang="en-US" sz="3200" dirty="0">
                  <a:solidFill>
                    <a:srgbClr val="323542"/>
                  </a:solidFill>
                </a:rPr>
                <a:t>falling.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Future-Perfect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2375233"/>
            <a:ext cx="8429626" cy="3175589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98698"/>
              <a:ext cx="3325552" cy="112788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will have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00252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past participle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3384126"/>
            <a:ext cx="739110" cy="844663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46819B-A732-4E18-A995-F8646FD37C6E}"/>
              </a:ext>
            </a:extLst>
          </p:cNvPr>
          <p:cNvSpPr txBox="1"/>
          <p:nvPr/>
        </p:nvSpPr>
        <p:spPr>
          <a:xfrm>
            <a:off x="1881187" y="1279518"/>
            <a:ext cx="842962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Used to indicate an action that will be completed before another future event</a:t>
            </a:r>
          </a:p>
        </p:txBody>
      </p:sp>
    </p:spTree>
    <p:extLst>
      <p:ext uri="{BB962C8B-B14F-4D97-AF65-F5344CB8AC3E}">
        <p14:creationId xmlns:p14="http://schemas.microsoft.com/office/powerpoint/2010/main" val="1179412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Future-Perfect 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When Maddy gets off the train, she </a:t>
            </a:r>
            <a:r>
              <a:rPr lang="en-US" sz="3200" b="1" dirty="0">
                <a:solidFill>
                  <a:srgbClr val="323542"/>
                </a:solidFill>
              </a:rPr>
              <a:t>will have arrived </a:t>
            </a:r>
            <a:r>
              <a:rPr lang="en-US" sz="3200" dirty="0">
                <a:solidFill>
                  <a:srgbClr val="323542"/>
                </a:solidFill>
              </a:rPr>
              <a:t>in New York City.</a:t>
            </a:r>
          </a:p>
        </p:txBody>
      </p:sp>
    </p:spTree>
    <p:extLst>
      <p:ext uri="{BB962C8B-B14F-4D97-AF65-F5344CB8AC3E}">
        <p14:creationId xmlns:p14="http://schemas.microsoft.com/office/powerpoint/2010/main" val="232030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447</Words>
  <Application>Microsoft Office PowerPoint</Application>
  <PresentationFormat>Widescreen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Catherine Pressimone Beckowski</cp:lastModifiedBy>
  <cp:revision>8</cp:revision>
  <dcterms:created xsi:type="dcterms:W3CDTF">2019-02-20T21:40:28Z</dcterms:created>
  <dcterms:modified xsi:type="dcterms:W3CDTF">2019-02-22T23:35:10Z</dcterms:modified>
</cp:coreProperties>
</file>