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372" r:id="rId4"/>
    <p:sldId id="259" r:id="rId5"/>
    <p:sldId id="262" r:id="rId6"/>
    <p:sldId id="267" r:id="rId7"/>
    <p:sldId id="373" r:id="rId8"/>
    <p:sldId id="380" r:id="rId9"/>
    <p:sldId id="381" r:id="rId10"/>
    <p:sldId id="369" r:id="rId11"/>
    <p:sldId id="366" r:id="rId12"/>
    <p:sldId id="383" r:id="rId13"/>
    <p:sldId id="384" r:id="rId14"/>
    <p:sldId id="385" r:id="rId15"/>
    <p:sldId id="263" r:id="rId16"/>
    <p:sldId id="386" r:id="rId17"/>
    <p:sldId id="387" r:id="rId18"/>
    <p:sldId id="269" r:id="rId19"/>
    <p:sldId id="388" r:id="rId20"/>
    <p:sldId id="268" r:id="rId21"/>
    <p:sldId id="389" r:id="rId22"/>
    <p:sldId id="390" r:id="rId23"/>
    <p:sldId id="391" r:id="rId24"/>
    <p:sldId id="39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 custT="1"/>
      <dgm:spPr/>
      <dgm:t>
        <a:bodyPr/>
        <a:lstStyle/>
        <a:p>
          <a:r>
            <a:rPr lang="en-US" sz="2600" b="1" dirty="0">
              <a:solidFill>
                <a:schemeClr val="tx1"/>
              </a:solidFill>
            </a:rPr>
            <a:t>Conjunctions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dirty="0">
              <a:solidFill>
                <a:schemeClr val="bg1"/>
              </a:solidFill>
            </a:rPr>
            <a:t>Coordinating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bg1"/>
              </a:solidFill>
            </a:rPr>
            <a:t>Subordinating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bg1"/>
              </a:solidFill>
            </a:rPr>
            <a:t>Correlative</a:t>
          </a: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38452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ScaleX="115197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45411828-E7F7-4C42-8F84-C6A685D81F61}" type="presParOf" srcId="{CAD37BF6-372D-47C7-8B11-0CCC3EEA1DCC}" destId="{981D61ED-3E19-49A2-94FF-3F26495F5D2D}" srcOrd="3" destOrd="0" presId="urn:microsoft.com/office/officeart/2005/8/layout/radial4"/>
    <dgm:cxn modelId="{1A90880A-667A-41C0-82A7-71130DC6C73B}" type="presParOf" srcId="{CAD37BF6-372D-47C7-8B11-0CCC3EEA1DCC}" destId="{7B1E9866-9070-4C00-B222-A517C628DF19}" srcOrd="4" destOrd="0" presId="urn:microsoft.com/office/officeart/2005/8/layout/radial4"/>
    <dgm:cxn modelId="{200237D0-0F59-4758-B591-053F2D801FDB}" type="presParOf" srcId="{CAD37BF6-372D-47C7-8B11-0CCC3EEA1DCC}" destId="{602BB363-7D72-44ED-876D-5A5803C17AFE}" srcOrd="5" destOrd="0" presId="urn:microsoft.com/office/officeart/2005/8/layout/radial4"/>
    <dgm:cxn modelId="{04732F27-8CD4-485B-8224-ABFD33DB4AA7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350259" y="2304721"/>
          <a:ext cx="267711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/>
              </a:solidFill>
            </a:rPr>
            <a:t>Conjunctions</a:t>
          </a:r>
        </a:p>
      </dsp:txBody>
      <dsp:txXfrm>
        <a:off x="2742313" y="2587890"/>
        <a:ext cx="189300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31527" y="2113493"/>
          <a:ext cx="1608542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kern="1200" dirty="0">
              <a:solidFill>
                <a:schemeClr val="bg1"/>
              </a:solidFill>
            </a:rPr>
            <a:t>Coordinating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81" y="1315192"/>
          <a:ext cx="127932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597127" y="216369"/>
          <a:ext cx="2116078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Subordinating</a:t>
          </a:r>
        </a:p>
      </dsp:txBody>
      <dsp:txXfrm>
        <a:off x="2640168" y="259410"/>
        <a:ext cx="2029996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854319" y="2144379"/>
          <a:ext cx="1584784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</a:rPr>
            <a:t>Correlative</a:t>
          </a: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0F14-49E4-4100-B659-D0F756370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0F16A-65D2-493E-89BC-03CDEA5E2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C3257-6E0D-4446-8477-5CA9096EE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C2982-181F-41A0-9E99-010E8B73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F4BA6-5DCE-45CA-817F-1006651D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4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70536-A0CE-4993-9A70-C3987CD6E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A8CF5-55DC-428C-A876-ABA3D46E1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0FEF9-5627-467D-AA67-6A5D09AB2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0DC25-6F4D-4C8E-9E05-7C32D2278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4864B-503C-4304-994F-CB4CC263C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0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B4E23D-770F-4791-8EE2-DAB74AB56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B3831-6B7A-48DB-926E-BF3ACD532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706D3-5719-4AF2-AAE7-199720AF5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E082D-E19E-4D3B-9552-6096DDCD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06CCC-1AF7-4F08-8A1F-50ADB80B6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51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54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49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24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94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05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8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250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2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FC4CE-190C-434C-852A-E06F477F3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9DF05-4646-42A5-9DC6-EA3541C1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AC6DC-5B49-49FB-A65B-816E8FBF5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2AC2B-69F4-4081-BA43-A4F1060F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3705F-731E-41C8-8E64-1E52CCA2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95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07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1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5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9AE30-B2DF-4514-AC44-601D90BDC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024AB-1325-4A6F-923E-242264E68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B06D0-117F-47CD-A914-E1B72862C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C8195-C1C5-44D2-90B2-B309CF669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48572-CCE7-4E0C-B487-B0BDD236B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0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BAC76-70FA-48F6-9BAA-BA828F4C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9F83B-B50E-4963-BAE3-07AD24B4E8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5D8311-75A9-4364-A6EA-E701C4E86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B9E220-B940-4B50-8987-34787E39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1B7A1-0906-4B5D-9D61-17ACF9D2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72366F-B36E-4B83-8509-DC57E5FB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1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2566-3323-49C2-8B1D-C77E18073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828C6-72FC-4116-848F-2EDB6FEB1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126BD-9C5A-4DB5-9ECD-6C2B1A7FD4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6BD048-3F46-4E41-A13A-013556D37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DEFE96-9326-459F-968B-5FC2923760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275B7-8C98-4397-B517-99A860566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09356-B087-481B-ADF2-C030DEADA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CC47A8-AA41-4934-ADA7-6FE4166DD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8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02DD0-5CC6-46BB-9B6E-C9461472C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453E55-0838-4582-B372-843867B25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309C8B-A647-4536-ABAC-42B41C9A5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BF4A25-56A9-43BA-84E8-B81B67AB5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3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E09DC-7FBB-403A-B1EC-E314D4514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B6BB15-CCF3-452E-9558-B78C2C3D9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B9BBC-141C-4A34-915F-E388E25F7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5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D2116-F64F-490C-BCC8-52A76165D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30917-8F44-4FFF-8AC1-7CA10FFF4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3DBFBC-B31B-4166-8CAD-CA7A044E0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1E577-239C-4076-9E54-DD62567A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4F65F-21DD-4256-8EFC-FBB386B16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38872-6133-41BF-88FC-E01BF3C50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89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2B639-6EC1-4F9C-998A-5CBEC12B0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7C05A5-557F-409E-A938-773872677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3A159D-2F83-4B36-9836-EA9973669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87633-9E65-4B95-91D4-C712E40FC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CD260-2B9C-436A-8E1A-A8393E293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17634-4152-43A8-A8ED-6E1FAEF3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2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D7A929-B132-43CF-9447-AE224E24D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8D97F-B2C4-4DBD-B88F-426455232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A0976-FC84-4773-92AB-381884265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AAEEF-E266-4FB9-8522-040E5FBBE8A2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35A2E-38C1-44BD-9494-B5070B3BE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61F4D-5421-4FDD-A8AA-2A03D7F9E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2F059-C0F1-4955-A947-30C4FA43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2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6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Clauses and Conjunctions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6628629"/>
              </p:ext>
            </p:extLst>
          </p:nvPr>
        </p:nvGraphicFramePr>
        <p:xfrm>
          <a:off x="2287835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1939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Coordinating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73E50DD-E22E-488E-9291-9ACDF87FE804}"/>
              </a:ext>
            </a:extLst>
          </p:cNvPr>
          <p:cNvSpPr txBox="1"/>
          <p:nvPr/>
        </p:nvSpPr>
        <p:spPr>
          <a:xfrm>
            <a:off x="5611339" y="1383374"/>
            <a:ext cx="969322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b="1" dirty="0">
                <a:solidFill>
                  <a:srgbClr val="323542"/>
                </a:solidFill>
              </a:rPr>
              <a:t>F</a:t>
            </a:r>
            <a:r>
              <a:rPr lang="en-US" sz="3600" dirty="0">
                <a:solidFill>
                  <a:srgbClr val="323542"/>
                </a:solidFill>
              </a:rPr>
              <a:t>or</a:t>
            </a:r>
          </a:p>
          <a:p>
            <a:r>
              <a:rPr lang="en-US" sz="3600" b="1" dirty="0">
                <a:solidFill>
                  <a:srgbClr val="323542"/>
                </a:solidFill>
              </a:rPr>
              <a:t>A</a:t>
            </a:r>
            <a:r>
              <a:rPr lang="en-US" sz="3600" dirty="0">
                <a:solidFill>
                  <a:srgbClr val="323542"/>
                </a:solidFill>
              </a:rPr>
              <a:t>nd</a:t>
            </a:r>
          </a:p>
          <a:p>
            <a:r>
              <a:rPr lang="en-US" sz="3600" b="1" dirty="0">
                <a:solidFill>
                  <a:srgbClr val="323542"/>
                </a:solidFill>
              </a:rPr>
              <a:t>N</a:t>
            </a:r>
            <a:r>
              <a:rPr lang="en-US" sz="3600" dirty="0">
                <a:solidFill>
                  <a:srgbClr val="323542"/>
                </a:solidFill>
              </a:rPr>
              <a:t>or</a:t>
            </a:r>
          </a:p>
          <a:p>
            <a:r>
              <a:rPr lang="en-US" sz="3600" b="1" dirty="0">
                <a:solidFill>
                  <a:srgbClr val="323542"/>
                </a:solidFill>
              </a:rPr>
              <a:t>B</a:t>
            </a:r>
            <a:r>
              <a:rPr lang="en-US" sz="3600" dirty="0">
                <a:solidFill>
                  <a:srgbClr val="323542"/>
                </a:solidFill>
              </a:rPr>
              <a:t>ut</a:t>
            </a:r>
          </a:p>
          <a:p>
            <a:r>
              <a:rPr lang="en-US" sz="3600" b="1" dirty="0">
                <a:solidFill>
                  <a:srgbClr val="323542"/>
                </a:solidFill>
              </a:rPr>
              <a:t>O</a:t>
            </a:r>
            <a:r>
              <a:rPr lang="en-US" sz="3600" dirty="0">
                <a:solidFill>
                  <a:srgbClr val="323542"/>
                </a:solidFill>
              </a:rPr>
              <a:t>r</a:t>
            </a:r>
          </a:p>
          <a:p>
            <a:r>
              <a:rPr lang="en-US" sz="3600" b="1" dirty="0">
                <a:solidFill>
                  <a:srgbClr val="323542"/>
                </a:solidFill>
              </a:rPr>
              <a:t>Y</a:t>
            </a:r>
            <a:r>
              <a:rPr lang="en-US" sz="3600" dirty="0">
                <a:solidFill>
                  <a:srgbClr val="323542"/>
                </a:solidFill>
              </a:rPr>
              <a:t>et</a:t>
            </a:r>
          </a:p>
          <a:p>
            <a:r>
              <a:rPr lang="en-US" sz="3600" b="1" dirty="0">
                <a:solidFill>
                  <a:srgbClr val="323542"/>
                </a:solidFill>
              </a:rPr>
              <a:t>S</a:t>
            </a:r>
            <a:r>
              <a:rPr lang="en-US" sz="3600" dirty="0">
                <a:solidFill>
                  <a:srgbClr val="323542"/>
                </a:solidFill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889418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Coordinating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3"/>
          <p:cNvGrpSpPr/>
          <p:nvPr/>
        </p:nvGrpSpPr>
        <p:grpSpPr>
          <a:xfrm>
            <a:off x="1855062" y="1362171"/>
            <a:ext cx="8424909" cy="953617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82587" y="1907165"/>
              <a:ext cx="8008177" cy="416697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/>
                <a:t>Connect words, phrases, or clauses that carry equal weight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E25642A-B192-43D3-8D3D-5F1579AE589F}"/>
              </a:ext>
            </a:extLst>
          </p:cNvPr>
          <p:cNvSpPr txBox="1"/>
          <p:nvPr/>
        </p:nvSpPr>
        <p:spPr>
          <a:xfrm>
            <a:off x="5409944" y="3032653"/>
            <a:ext cx="494468" cy="396347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E0F775-9233-4571-9EF4-4277CF001A3F}"/>
              </a:ext>
            </a:extLst>
          </p:cNvPr>
          <p:cNvSpPr txBox="1"/>
          <p:nvPr/>
        </p:nvSpPr>
        <p:spPr>
          <a:xfrm>
            <a:off x="5536218" y="3864329"/>
            <a:ext cx="533656" cy="463859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10D113-CF4E-4819-827C-3900DDF7DD16}"/>
              </a:ext>
            </a:extLst>
          </p:cNvPr>
          <p:cNvSpPr txBox="1"/>
          <p:nvPr/>
        </p:nvSpPr>
        <p:spPr>
          <a:xfrm>
            <a:off x="2195132" y="2969319"/>
            <a:ext cx="7929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bear was hungry </a:t>
            </a:r>
            <a:r>
              <a:rPr lang="en-US" sz="2800" b="1" dirty="0"/>
              <a:t>but </a:t>
            </a:r>
            <a:r>
              <a:rPr lang="en-US" sz="2800" dirty="0"/>
              <a:t>happy.</a:t>
            </a:r>
          </a:p>
          <a:p>
            <a:endParaRPr lang="en-US" sz="2800" dirty="0"/>
          </a:p>
          <a:p>
            <a:r>
              <a:rPr lang="en-US" sz="2800" dirty="0"/>
              <a:t>I looked in my dresser </a:t>
            </a:r>
            <a:r>
              <a:rPr lang="en-US" sz="2800" b="1" dirty="0"/>
              <a:t>and </a:t>
            </a:r>
            <a:r>
              <a:rPr lang="en-US" sz="2800" dirty="0"/>
              <a:t>under my bed.</a:t>
            </a:r>
          </a:p>
        </p:txBody>
      </p:sp>
    </p:spTree>
    <p:extLst>
      <p:ext uri="{BB962C8B-B14F-4D97-AF65-F5344CB8AC3E}">
        <p14:creationId xmlns:p14="http://schemas.microsoft.com/office/powerpoint/2010/main" val="1099462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7614272" y="2729567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353531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Coordinating Conjunctions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94350" y="2059102"/>
            <a:ext cx="66033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ysClr val="windowText" lastClr="000000"/>
                </a:solidFill>
              </a:rPr>
              <a:t>You can make dinner, </a:t>
            </a:r>
            <a:r>
              <a:rPr lang="en-US" sz="2800" b="1" dirty="0">
                <a:solidFill>
                  <a:srgbClr val="386546"/>
                </a:solidFill>
              </a:rPr>
              <a:t>or </a:t>
            </a:r>
            <a:r>
              <a:rPr lang="en-US" sz="2800" dirty="0">
                <a:solidFill>
                  <a:sysClr val="windowText" lastClr="000000"/>
                </a:solidFill>
              </a:rPr>
              <a:t>I can order takeout.</a:t>
            </a:r>
          </a:p>
        </p:txBody>
      </p:sp>
      <p:sp>
        <p:nvSpPr>
          <p:cNvPr id="21" name="Up Arrow 20"/>
          <p:cNvSpPr/>
          <p:nvPr/>
        </p:nvSpPr>
        <p:spPr>
          <a:xfrm>
            <a:off x="4000075" y="2729567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308002" y="3311417"/>
            <a:ext cx="3273552" cy="738130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682241" y="3311417"/>
            <a:ext cx="3270211" cy="72912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38997" y="3487291"/>
            <a:ext cx="29831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22832" y="3484443"/>
            <a:ext cx="284637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</a:t>
            </a:r>
            <a:endParaRPr lang="en-US" sz="2400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639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Subordinating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957377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after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951830"/>
            <a:ext cx="2080340" cy="1617913"/>
            <a:chOff x="5914363" y="1747690"/>
            <a:chExt cx="2080340" cy="1617913"/>
          </a:xfrm>
          <a:solidFill>
            <a:srgbClr val="F2E2D2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because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821668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if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819653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since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827215"/>
            <a:ext cx="2080340" cy="1617913"/>
            <a:chOff x="5914363" y="3623075"/>
            <a:chExt cx="2080340" cy="1617913"/>
          </a:xfrm>
          <a:solidFill>
            <a:srgbClr val="73967E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while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951830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although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281DE3E2-139C-4634-9C94-78B6E7711CB9}"/>
              </a:ext>
            </a:extLst>
          </p:cNvPr>
          <p:cNvSpPr txBox="1"/>
          <p:nvPr/>
        </p:nvSpPr>
        <p:spPr>
          <a:xfrm>
            <a:off x="3458809" y="1290316"/>
            <a:ext cx="5274381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Introduce Dependent Clauses</a:t>
            </a:r>
          </a:p>
        </p:txBody>
      </p: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7532248" y="2546685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353531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Subordinating Conjunctions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222926" y="2059102"/>
            <a:ext cx="77462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ysClr val="windowText" lastClr="000000"/>
                </a:solidFill>
              </a:rPr>
              <a:t>Because</a:t>
            </a:r>
            <a:r>
              <a:rPr lang="en-US" sz="2800" dirty="0">
                <a:solidFill>
                  <a:sysClr val="windowText" lastClr="000000"/>
                </a:solidFill>
              </a:rPr>
              <a:t> I was at the party, I missed your phone call.</a:t>
            </a:r>
          </a:p>
        </p:txBody>
      </p:sp>
      <p:sp>
        <p:nvSpPr>
          <p:cNvPr id="21" name="Up Arrow 20"/>
          <p:cNvSpPr/>
          <p:nvPr/>
        </p:nvSpPr>
        <p:spPr>
          <a:xfrm>
            <a:off x="3738815" y="2546685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25978" y="3128535"/>
            <a:ext cx="3273552" cy="738130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20981" y="3128535"/>
            <a:ext cx="3270211" cy="72912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7737" y="3304409"/>
            <a:ext cx="29831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Dependent Clause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0808" y="3301561"/>
            <a:ext cx="284637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</a:t>
            </a:r>
            <a:endParaRPr lang="en-US" sz="2400" dirty="0">
              <a:solidFill>
                <a:srgbClr val="314C57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9C4F0E-3964-454D-A313-3F9CA2FA019B}"/>
              </a:ext>
            </a:extLst>
          </p:cNvPr>
          <p:cNvSpPr txBox="1"/>
          <p:nvPr/>
        </p:nvSpPr>
        <p:spPr>
          <a:xfrm>
            <a:off x="3458809" y="1290316"/>
            <a:ext cx="5274381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Complex Sentence:</a:t>
            </a:r>
          </a:p>
        </p:txBody>
      </p:sp>
    </p:spTree>
    <p:extLst>
      <p:ext uri="{BB962C8B-B14F-4D97-AF65-F5344CB8AC3E}">
        <p14:creationId xmlns:p14="http://schemas.microsoft.com/office/powerpoint/2010/main" val="252229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7532248" y="2546685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353531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Subordinating Conjunctions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840287" y="2059102"/>
            <a:ext cx="1051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ysClr val="windowText" lastClr="000000"/>
                </a:solidFill>
              </a:rPr>
              <a:t>George couldn’t finish his dinner </a:t>
            </a:r>
            <a:r>
              <a:rPr lang="en-US" sz="2800" b="1" dirty="0">
                <a:solidFill>
                  <a:sysClr val="windowText" lastClr="000000"/>
                </a:solidFill>
              </a:rPr>
              <a:t>because</a:t>
            </a:r>
            <a:r>
              <a:rPr lang="en-US" sz="2800" dirty="0">
                <a:solidFill>
                  <a:sysClr val="windowText" lastClr="000000"/>
                </a:solidFill>
              </a:rPr>
              <a:t> he had eaten too much cake.</a:t>
            </a:r>
          </a:p>
        </p:txBody>
      </p:sp>
      <p:sp>
        <p:nvSpPr>
          <p:cNvPr id="21" name="Up Arrow 20"/>
          <p:cNvSpPr/>
          <p:nvPr/>
        </p:nvSpPr>
        <p:spPr>
          <a:xfrm>
            <a:off x="3738815" y="2546685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25978" y="3128535"/>
            <a:ext cx="3273552" cy="738130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20981" y="3128535"/>
            <a:ext cx="3270211" cy="72912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7737" y="3304409"/>
            <a:ext cx="29831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0808" y="3301561"/>
            <a:ext cx="284637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Dependent Clause</a:t>
            </a:r>
            <a:endParaRPr lang="en-US" sz="2400" dirty="0">
              <a:solidFill>
                <a:srgbClr val="314C57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9C4F0E-3964-454D-A313-3F9CA2FA019B}"/>
              </a:ext>
            </a:extLst>
          </p:cNvPr>
          <p:cNvSpPr txBox="1"/>
          <p:nvPr/>
        </p:nvSpPr>
        <p:spPr>
          <a:xfrm>
            <a:off x="3458809" y="1290316"/>
            <a:ext cx="5274381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Complex Sentence:</a:t>
            </a:r>
          </a:p>
        </p:txBody>
      </p:sp>
    </p:spTree>
    <p:extLst>
      <p:ext uri="{BB962C8B-B14F-4D97-AF65-F5344CB8AC3E}">
        <p14:creationId xmlns:p14="http://schemas.microsoft.com/office/powerpoint/2010/main" val="2880477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Subordinating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8" y="2307845"/>
            <a:ext cx="192101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Dependent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Independent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Independent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307844"/>
            <a:ext cx="6156960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Whenever I visit my grandmother,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 bring her homemade jam,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and she invites me to stay for lunch.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0A0366-13D3-4EB1-A862-00365D3CE0AF}"/>
              </a:ext>
            </a:extLst>
          </p:cNvPr>
          <p:cNvSpPr txBox="1"/>
          <p:nvPr/>
        </p:nvSpPr>
        <p:spPr>
          <a:xfrm>
            <a:off x="3458809" y="1290316"/>
            <a:ext cx="5274381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Compound-Complex Sentence:</a:t>
            </a:r>
          </a:p>
        </p:txBody>
      </p:sp>
    </p:spTree>
    <p:extLst>
      <p:ext uri="{BB962C8B-B14F-4D97-AF65-F5344CB8AC3E}">
        <p14:creationId xmlns:p14="http://schemas.microsoft.com/office/powerpoint/2010/main" val="1273047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Correlative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CCA49C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ysClr val="windowText" lastClr="000000"/>
                  </a:solidFill>
                </a:rPr>
                <a:t>both/and 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87410" y="2185490"/>
            <a:ext cx="5443662" cy="693935"/>
            <a:chOff x="1906953" y="2649539"/>
            <a:chExt cx="5443662" cy="693935"/>
          </a:xfrm>
          <a:solidFill>
            <a:srgbClr val="CCA49C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ysClr val="windowText" lastClr="000000"/>
                  </a:solidFill>
                </a:rPr>
                <a:t>either/or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CCA49C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ysClr val="windowText" lastClr="00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ysClr val="windowText" lastClr="000000"/>
                  </a:solidFill>
                </a:rPr>
                <a:t>not only/but also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87410" y="3831582"/>
            <a:ext cx="5443662" cy="693935"/>
            <a:chOff x="1906953" y="4260384"/>
            <a:chExt cx="5443662" cy="693935"/>
          </a:xfrm>
          <a:solidFill>
            <a:srgbClr val="CCA49C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ysClr val="windowText" lastClr="00000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ysClr val="windowText" lastClr="000000"/>
                  </a:solidFill>
                </a:rPr>
                <a:t>neither/nor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87410" y="4658145"/>
            <a:ext cx="5443662" cy="693935"/>
            <a:chOff x="1906953" y="5090779"/>
            <a:chExt cx="5443662" cy="693935"/>
          </a:xfrm>
          <a:solidFill>
            <a:srgbClr val="CCA49C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ysClr val="windowText" lastClr="000000"/>
                  </a:solidFill>
                </a:rPr>
                <a:t>whether/or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7885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Correlative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221556"/>
            <a:ext cx="7807571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86546"/>
                </a:solidFill>
              </a:rPr>
              <a:t>Maria will go to </a:t>
            </a:r>
            <a:r>
              <a:rPr lang="en-US" sz="2800" b="1" dirty="0">
                <a:solidFill>
                  <a:srgbClr val="386546"/>
                </a:solidFill>
              </a:rPr>
              <a:t>either </a:t>
            </a:r>
            <a:r>
              <a:rPr lang="en-US" sz="2800" dirty="0">
                <a:solidFill>
                  <a:srgbClr val="386546"/>
                </a:solidFill>
              </a:rPr>
              <a:t>the play </a:t>
            </a:r>
            <a:r>
              <a:rPr lang="en-US" sz="2800" b="1" dirty="0">
                <a:solidFill>
                  <a:srgbClr val="386546"/>
                </a:solidFill>
              </a:rPr>
              <a:t>or </a:t>
            </a:r>
            <a:r>
              <a:rPr lang="en-US" sz="2800" dirty="0">
                <a:solidFill>
                  <a:srgbClr val="386546"/>
                </a:solidFill>
              </a:rPr>
              <a:t>the concert.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rgbClr val="386546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386546"/>
                </a:solidFill>
              </a:rPr>
              <a:t>Both </a:t>
            </a:r>
            <a:r>
              <a:rPr lang="en-US" sz="2800" dirty="0">
                <a:solidFill>
                  <a:srgbClr val="386546"/>
                </a:solidFill>
              </a:rPr>
              <a:t>my dog </a:t>
            </a:r>
            <a:r>
              <a:rPr lang="en-US" sz="2800" b="1" dirty="0">
                <a:solidFill>
                  <a:srgbClr val="386546"/>
                </a:solidFill>
              </a:rPr>
              <a:t>and </a:t>
            </a:r>
            <a:r>
              <a:rPr lang="en-US" sz="2800" dirty="0">
                <a:solidFill>
                  <a:srgbClr val="386546"/>
                </a:solidFill>
              </a:rPr>
              <a:t>my cat like treats.</a:t>
            </a:r>
            <a:endParaRPr lang="en-US" sz="2800" b="1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061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74168" y="1531056"/>
            <a:ext cx="5443662" cy="3793419"/>
            <a:chOff x="1906953" y="1849760"/>
            <a:chExt cx="5443662" cy="4323368"/>
          </a:xfrm>
          <a:solidFill>
            <a:schemeClr val="bg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0"/>
              <a:ext cx="5443662" cy="4323368"/>
            </a:xfrm>
            <a:prstGeom prst="rect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898571"/>
              <a:ext cx="5274381" cy="59631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Four Sentence Patterns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782533" y="2281873"/>
            <a:ext cx="4626937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srgbClr val="314C57"/>
                </a:solidFill>
                <a:latin typeface="Calibri" panose="020F0502020204030204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26669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Simple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782531" y="3032690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26669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Compound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782531" y="3780044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26669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Complex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782531" y="4527398"/>
            <a:ext cx="4626938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26669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Compound-Complex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6314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81189" y="1915106"/>
            <a:ext cx="8429625" cy="3581401"/>
            <a:chOff x="365112" y="2651741"/>
            <a:chExt cx="8443023" cy="3479006"/>
          </a:xfrm>
        </p:grpSpPr>
        <p:grpSp>
          <p:nvGrpSpPr>
            <p:cNvPr id="9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</a:rPr>
                <a:t>or/nor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prstClr val="black"/>
                  </a:solidFill>
                </a:rPr>
                <a:t>and/but also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Correlative Conjunctions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972466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verb will be plural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973797" y="3842860"/>
            <a:ext cx="2685381" cy="1550252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Both the river and the lake flood </a:t>
            </a:r>
            <a:r>
              <a:rPr lang="en-US" sz="2000" dirty="0">
                <a:solidFill>
                  <a:prstClr val="black"/>
                </a:solidFill>
              </a:rPr>
              <a:t>when it rains.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559768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verb agrees with closest subject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59768" y="3842890"/>
            <a:ext cx="2685381" cy="1550222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prstClr val="black"/>
                </a:solidFill>
              </a:rPr>
              <a:t>When I go to the zoo, either the tiger </a:t>
            </a:r>
            <a:r>
              <a:rPr lang="en-US" sz="2000" b="1" dirty="0">
                <a:solidFill>
                  <a:prstClr val="black"/>
                </a:solidFill>
              </a:rPr>
              <a:t>or the lions growl </a:t>
            </a:r>
            <a:r>
              <a:rPr lang="en-US" sz="2000" dirty="0">
                <a:solidFill>
                  <a:prstClr val="black"/>
                </a:solidFill>
              </a:rPr>
              <a:t>at me.</a:t>
            </a:r>
          </a:p>
        </p:txBody>
      </p:sp>
      <p:sp>
        <p:nvSpPr>
          <p:cNvPr id="18" name="Oval 17"/>
          <p:cNvSpPr/>
          <p:nvPr/>
        </p:nvSpPr>
        <p:spPr>
          <a:xfrm>
            <a:off x="5690857" y="2950382"/>
            <a:ext cx="810287" cy="905018"/>
          </a:xfrm>
          <a:prstGeom prst="ellipse">
            <a:avLst/>
          </a:prstGeom>
          <a:solidFill>
            <a:srgbClr val="F2E2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or</a:t>
            </a:r>
            <a:endParaRPr lang="en-US" sz="4800" b="1" dirty="0">
              <a:solidFill>
                <a:prstClr val="black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DC8789-B7E7-46D7-9ADE-4C999138FFEE}"/>
              </a:ext>
            </a:extLst>
          </p:cNvPr>
          <p:cNvSpPr txBox="1"/>
          <p:nvPr/>
        </p:nvSpPr>
        <p:spPr>
          <a:xfrm>
            <a:off x="1881186" y="1290316"/>
            <a:ext cx="842962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For subject-verb agreement, look at the second conjunction: </a:t>
            </a:r>
          </a:p>
        </p:txBody>
      </p:sp>
    </p:spTree>
    <p:extLst>
      <p:ext uri="{BB962C8B-B14F-4D97-AF65-F5344CB8AC3E}">
        <p14:creationId xmlns:p14="http://schemas.microsoft.com/office/powerpoint/2010/main" val="2463995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Conjunctive 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957377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246" y="2277507"/>
              <a:ext cx="1872427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consequently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951830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however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821668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meanwhile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819653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nevertheless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827215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therefore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951830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finally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281DE3E2-139C-4634-9C94-78B6E7711CB9}"/>
              </a:ext>
            </a:extLst>
          </p:cNvPr>
          <p:cNvSpPr txBox="1"/>
          <p:nvPr/>
        </p:nvSpPr>
        <p:spPr>
          <a:xfrm>
            <a:off x="1881188" y="1290316"/>
            <a:ext cx="8429625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Show comparison, contrast, sequence, </a:t>
            </a:r>
          </a:p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and other relationships between clauses </a:t>
            </a:r>
          </a:p>
        </p:txBody>
      </p:sp>
    </p:spTree>
    <p:extLst>
      <p:ext uri="{BB962C8B-B14F-4D97-AF65-F5344CB8AC3E}">
        <p14:creationId xmlns:p14="http://schemas.microsoft.com/office/powerpoint/2010/main" val="169052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8289896" y="2546685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353531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Conjunctive Adverbs</a:t>
            </a:r>
          </a:p>
        </p:txBody>
      </p:sp>
      <p:sp>
        <p:nvSpPr>
          <p:cNvPr id="3" name="Rectangle 2"/>
          <p:cNvSpPr/>
          <p:nvPr/>
        </p:nvSpPr>
        <p:spPr>
          <a:xfrm>
            <a:off x="652368" y="2059102"/>
            <a:ext cx="10887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ysClr val="windowText" lastClr="000000"/>
                </a:solidFill>
              </a:rPr>
              <a:t>Ellen had never baked before; </a:t>
            </a:r>
            <a:r>
              <a:rPr lang="en-US" sz="2800" b="1" dirty="0">
                <a:solidFill>
                  <a:sysClr val="windowText" lastClr="000000"/>
                </a:solidFill>
              </a:rPr>
              <a:t>nevertheless, </a:t>
            </a:r>
            <a:r>
              <a:rPr lang="en-US" sz="2800" dirty="0">
                <a:solidFill>
                  <a:sysClr val="windowText" lastClr="000000"/>
                </a:solidFill>
              </a:rPr>
              <a:t>she promised to make a cake.</a:t>
            </a:r>
          </a:p>
        </p:txBody>
      </p:sp>
      <p:sp>
        <p:nvSpPr>
          <p:cNvPr id="21" name="Up Arrow 20"/>
          <p:cNvSpPr/>
          <p:nvPr/>
        </p:nvSpPr>
        <p:spPr>
          <a:xfrm>
            <a:off x="2798290" y="2546685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983626" y="3128535"/>
            <a:ext cx="3273552" cy="738130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80456" y="3128535"/>
            <a:ext cx="3270211" cy="72912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37212" y="3304409"/>
            <a:ext cx="29831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98456" y="3301561"/>
            <a:ext cx="284637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</a:t>
            </a:r>
            <a:endParaRPr lang="en-US" sz="2400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146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25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Related Words and Clauses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87410" y="2185490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Coordinating Conjunctions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Subordinating Conjunctions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87410" y="3831582"/>
            <a:ext cx="5443662" cy="693935"/>
            <a:chOff x="1906953" y="4260384"/>
            <a:chExt cx="5443662" cy="693935"/>
          </a:xfrm>
          <a:solidFill>
            <a:srgbClr val="386546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Correlative Conjunctions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87410" y="4658145"/>
            <a:ext cx="5443662" cy="693935"/>
            <a:chOff x="1906953" y="5090779"/>
            <a:chExt cx="5443662" cy="693935"/>
          </a:xfrm>
          <a:solidFill>
            <a:srgbClr val="386546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Conjunctive Adverbs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Simple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803921" y="2333155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56564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chemeClr val="bg1"/>
                  </a:solidFill>
                </a:rPr>
                <a:t>Subject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568993" y="2327608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35865"/>
              <a:ext cx="1664514" cy="830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Complete Thought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186457" y="2327608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51282"/>
              <a:ext cx="1664514" cy="6001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chemeClr val="bg1"/>
                  </a:solidFill>
                </a:rPr>
                <a:t>Predicate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137D2C0-2713-4E21-966B-B3CDBDAAF93A}"/>
              </a:ext>
            </a:extLst>
          </p:cNvPr>
          <p:cNvSpPr txBox="1"/>
          <p:nvPr/>
        </p:nvSpPr>
        <p:spPr>
          <a:xfrm>
            <a:off x="3458809" y="1551576"/>
            <a:ext cx="5274381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A simple sentence contains: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Simple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1187" y="1825131"/>
            <a:ext cx="8429625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Simple Sentence: </a:t>
            </a:r>
            <a:r>
              <a:rPr lang="en-US" sz="2400" dirty="0">
                <a:solidFill>
                  <a:srgbClr val="323542"/>
                </a:solidFill>
              </a:rPr>
              <a:t>The monkeys ate fruit.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Simple Sentence: </a:t>
            </a:r>
            <a:r>
              <a:rPr lang="en-US" sz="2400" dirty="0">
                <a:solidFill>
                  <a:srgbClr val="323542"/>
                </a:solidFill>
              </a:rPr>
              <a:t>The monkeys swung from branch to branch.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Simple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1187" y="3016011"/>
            <a:ext cx="842962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Sentence with Combined Ideas: </a:t>
            </a:r>
            <a:r>
              <a:rPr lang="en-US" sz="2400" dirty="0">
                <a:solidFill>
                  <a:srgbClr val="323542"/>
                </a:solidFill>
              </a:rPr>
              <a:t>The monkeys ate fruit and swung from branch to branch.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75F8B8-0210-40D7-84AB-963D4D66D250}"/>
              </a:ext>
            </a:extLst>
          </p:cNvPr>
          <p:cNvSpPr txBox="1"/>
          <p:nvPr/>
        </p:nvSpPr>
        <p:spPr>
          <a:xfrm>
            <a:off x="1881187" y="1825131"/>
            <a:ext cx="8429625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i="1" dirty="0">
                <a:solidFill>
                  <a:srgbClr val="323542"/>
                </a:solidFill>
              </a:rPr>
              <a:t>Simple Sentence: </a:t>
            </a:r>
            <a:r>
              <a:rPr lang="en-US" sz="2400" i="1" dirty="0">
                <a:solidFill>
                  <a:srgbClr val="323542"/>
                </a:solidFill>
              </a:rPr>
              <a:t>The monkeys ate fruit.</a:t>
            </a:r>
          </a:p>
          <a:p>
            <a:pPr>
              <a:spcAft>
                <a:spcPts val="1800"/>
              </a:spcAft>
            </a:pPr>
            <a:r>
              <a:rPr lang="en-US" sz="2400" b="1" i="1" dirty="0">
                <a:solidFill>
                  <a:srgbClr val="323542"/>
                </a:solidFill>
              </a:rPr>
              <a:t>Simple Sentence: </a:t>
            </a:r>
            <a:r>
              <a:rPr lang="en-US" sz="2400" i="1" dirty="0">
                <a:solidFill>
                  <a:srgbClr val="323542"/>
                </a:solidFill>
              </a:rPr>
              <a:t>The monkeys swung from branch to branch.</a:t>
            </a:r>
          </a:p>
        </p:txBody>
      </p:sp>
    </p:spTree>
    <p:extLst>
      <p:ext uri="{BB962C8B-B14F-4D97-AF65-F5344CB8AC3E}">
        <p14:creationId xmlns:p14="http://schemas.microsoft.com/office/powerpoint/2010/main" val="200727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7519692" y="296470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2080925" y="1789230"/>
            <a:ext cx="8030147" cy="1093742"/>
          </a:xfrm>
          <a:prstGeom prst="rect">
            <a:avLst/>
          </a:prstGeom>
          <a:noFill/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353531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Clauses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080925" y="2059102"/>
            <a:ext cx="80301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>
                <a:solidFill>
                  <a:srgbClr val="386546"/>
                </a:solidFill>
              </a:rPr>
              <a:t>Clause: </a:t>
            </a:r>
            <a:r>
              <a:rPr lang="en-US" sz="3000" dirty="0">
                <a:solidFill>
                  <a:srgbClr val="386546"/>
                </a:solidFill>
              </a:rPr>
              <a:t>Word group containing a subject and verb </a:t>
            </a:r>
          </a:p>
        </p:txBody>
      </p:sp>
      <p:sp>
        <p:nvSpPr>
          <p:cNvPr id="21" name="Up Arrow 20"/>
          <p:cNvSpPr/>
          <p:nvPr/>
        </p:nvSpPr>
        <p:spPr>
          <a:xfrm>
            <a:off x="4026197" y="296470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13422" y="3546551"/>
            <a:ext cx="3273552" cy="186110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08363" y="3546551"/>
            <a:ext cx="3270211" cy="186110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65119" y="3722425"/>
            <a:ext cx="298316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Clause: </a:t>
            </a:r>
            <a:r>
              <a:rPr lang="en-US" sz="2400" dirty="0">
                <a:solidFill>
                  <a:srgbClr val="314C57"/>
                </a:solidFill>
              </a:rPr>
              <a:t>Can stand alone as a sentence</a:t>
            </a:r>
            <a:endParaRPr lang="en-US" sz="2400" b="1" dirty="0">
              <a:solidFill>
                <a:srgbClr val="314C57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8252" y="3719577"/>
            <a:ext cx="2846377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Dependent Clause: </a:t>
            </a:r>
            <a:r>
              <a:rPr lang="en-US" sz="2400" dirty="0">
                <a:solidFill>
                  <a:srgbClr val="314C57"/>
                </a:solidFill>
              </a:rPr>
              <a:t>Needs to be combined with an independent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175713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8215164" y="2729567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353531"/>
            <a:ext cx="743111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Clauses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314381" y="2059102"/>
            <a:ext cx="9563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386546"/>
                </a:solidFill>
              </a:rPr>
              <a:t>Whenever I go home for the weekend, I bring my dirty laundry.</a:t>
            </a:r>
            <a:endParaRPr lang="en-US" sz="2800" dirty="0">
              <a:solidFill>
                <a:srgbClr val="386546"/>
              </a:solidFill>
            </a:endParaRPr>
          </a:p>
        </p:txBody>
      </p:sp>
      <p:sp>
        <p:nvSpPr>
          <p:cNvPr id="21" name="Up Arrow 20"/>
          <p:cNvSpPr/>
          <p:nvPr/>
        </p:nvSpPr>
        <p:spPr>
          <a:xfrm>
            <a:off x="3608185" y="2729567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908894" y="3311417"/>
            <a:ext cx="3273552" cy="738130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90351" y="3311417"/>
            <a:ext cx="3270211" cy="72912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47107" y="3487291"/>
            <a:ext cx="29831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Dependent Clause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23724" y="3484443"/>
            <a:ext cx="284637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Independent Clause</a:t>
            </a:r>
            <a:endParaRPr lang="en-US" sz="2400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760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30108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Simple Sentence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228958" y="1314564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One independent clause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38626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Compound Sentence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386265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More than one independent clause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47145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Complex Sentence</a:t>
            </a:r>
          </a:p>
        </p:txBody>
      </p:sp>
      <p:sp>
        <p:nvSpPr>
          <p:cNvPr id="37" name="Pentagon 36"/>
          <p:cNvSpPr/>
          <p:nvPr/>
        </p:nvSpPr>
        <p:spPr>
          <a:xfrm flipH="1">
            <a:off x="5228958" y="347145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An independent clause and a dependent clause</a:t>
            </a:r>
          </a:p>
        </p:txBody>
      </p:sp>
      <p:sp>
        <p:nvSpPr>
          <p:cNvPr id="13" name="Pentagon 16">
            <a:extLst>
              <a:ext uri="{FF2B5EF4-FFF2-40B4-BE49-F238E27FC236}">
                <a16:creationId xmlns:a16="http://schemas.microsoft.com/office/drawing/2014/main" id="{0217A4E0-460E-48E7-B7E7-396D2B29E86E}"/>
              </a:ext>
            </a:extLst>
          </p:cNvPr>
          <p:cNvSpPr/>
          <p:nvPr/>
        </p:nvSpPr>
        <p:spPr>
          <a:xfrm>
            <a:off x="1993370" y="4562444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Compound-Complex Sentence</a:t>
            </a:r>
          </a:p>
        </p:txBody>
      </p:sp>
      <p:sp>
        <p:nvSpPr>
          <p:cNvPr id="14" name="Pentagon 17">
            <a:extLst>
              <a:ext uri="{FF2B5EF4-FFF2-40B4-BE49-F238E27FC236}">
                <a16:creationId xmlns:a16="http://schemas.microsoft.com/office/drawing/2014/main" id="{CE3F4C87-C47A-4511-B729-84EFD36072E6}"/>
              </a:ext>
            </a:extLst>
          </p:cNvPr>
          <p:cNvSpPr/>
          <p:nvPr/>
        </p:nvSpPr>
        <p:spPr>
          <a:xfrm flipH="1">
            <a:off x="5224602" y="4575928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Two independent clauses and a 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1082973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2678</TotalTime>
  <Words>507</Words>
  <Application>Microsoft Office PowerPoint</Application>
  <PresentationFormat>Widescreen</PresentationFormat>
  <Paragraphs>145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Catherine Pressimone Beckowski</cp:lastModifiedBy>
  <cp:revision>13</cp:revision>
  <dcterms:created xsi:type="dcterms:W3CDTF">2019-02-23T17:51:08Z</dcterms:created>
  <dcterms:modified xsi:type="dcterms:W3CDTF">2019-02-25T14:29:25Z</dcterms:modified>
</cp:coreProperties>
</file>