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348" r:id="rId4"/>
    <p:sldId id="258" r:id="rId5"/>
    <p:sldId id="366" r:id="rId6"/>
    <p:sldId id="259" r:id="rId7"/>
    <p:sldId id="353" r:id="rId8"/>
    <p:sldId id="278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itlin Edahl" initials="CE" lastIdx="3" clrIdx="0">
    <p:extLst>
      <p:ext uri="{19B8F6BF-5375-455C-9EA6-DF929625EA0E}">
        <p15:presenceInfo xmlns:p15="http://schemas.microsoft.com/office/powerpoint/2012/main" userId="S-1-5-21-1482476501-413027322-842925246-25624" providerId="AD"/>
      </p:ext>
    </p:extLst>
  </p:cmAuthor>
  <p:cmAuthor id="2" name="Caitlin Coleman" initials="CC" lastIdx="3" clrIdx="1">
    <p:extLst>
      <p:ext uri="{19B8F6BF-5375-455C-9EA6-DF929625EA0E}">
        <p15:presenceInfo xmlns:p15="http://schemas.microsoft.com/office/powerpoint/2012/main" userId="S::cclark@hawkeslearning.com::96f87ca1-0e64-4ae8-8d77-98757b85df0b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A7E83"/>
    <a:srgbClr val="C7D4CB"/>
    <a:srgbClr val="9AC5CA"/>
    <a:srgbClr val="539BB5"/>
    <a:srgbClr val="4A8CA4"/>
    <a:srgbClr val="5EA3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784" autoAdjust="0"/>
    <p:restoredTop sz="94660"/>
  </p:normalViewPr>
  <p:slideViewPr>
    <p:cSldViewPr snapToGrid="0">
      <p:cViewPr varScale="1">
        <p:scale>
          <a:sx n="55" d="100"/>
          <a:sy n="55" d="100"/>
        </p:scale>
        <p:origin x="56" y="2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417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5579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9156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0297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8716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176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7342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2153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1316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1950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253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3946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6599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1378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996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015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355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818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201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690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384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0905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170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464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"/>
            <a:ext cx="12192000" cy="1194955"/>
          </a:xfrm>
          <a:prstGeom prst="rect">
            <a:avLst/>
          </a:prstGeom>
          <a:solidFill>
            <a:srgbClr val="5A7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4000" y="2618119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5400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Writing to Discuss</a:t>
            </a:r>
            <a:endParaRPr lang="en-US" sz="54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3071447" y="4068137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53740" y="320479"/>
            <a:ext cx="3565361" cy="553998"/>
          </a:xfrm>
          <a:prstGeom prst="rect">
            <a:avLst/>
          </a:prstGeom>
          <a:solidFill>
            <a:srgbClr val="5A7E83"/>
          </a:solidFill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HAWKES</a:t>
            </a:r>
            <a:r>
              <a:rPr lang="en-US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3071447" y="2229976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1987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latin typeface="Century Gothic" panose="020B0502020202020204" pitchFamily="34" charset="0"/>
                </a:rPr>
                <a:t>Lesson Goals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283BDB45-9677-4731-9652-8B50F25AB2D9}"/>
              </a:ext>
            </a:extLst>
          </p:cNvPr>
          <p:cNvSpPr txBox="1"/>
          <p:nvPr/>
        </p:nvSpPr>
        <p:spPr>
          <a:xfrm>
            <a:off x="1710559" y="1773621"/>
            <a:ext cx="869468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Recognizing discussion in writing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Generating questions for discussion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Responding to your questions for discussion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78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Discussion Writing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26259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Group 38"/>
          <p:cNvGrpSpPr/>
          <p:nvPr/>
        </p:nvGrpSpPr>
        <p:grpSpPr>
          <a:xfrm>
            <a:off x="1881187" y="1304904"/>
            <a:ext cx="8429625" cy="984400"/>
            <a:chOff x="1906953" y="1718365"/>
            <a:chExt cx="5443662" cy="693935"/>
          </a:xfrm>
          <a:solidFill>
            <a:srgbClr val="5A7E83"/>
          </a:solidFill>
        </p:grpSpPr>
        <p:sp>
          <p:nvSpPr>
            <p:cNvPr id="55" name="Rectangle 54"/>
            <p:cNvSpPr/>
            <p:nvPr/>
          </p:nvSpPr>
          <p:spPr>
            <a:xfrm>
              <a:off x="1906953" y="1718365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1991593" y="1770026"/>
              <a:ext cx="5274381" cy="58579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</a:rPr>
                <a:t>Discussion = an exchange of ideas or information surrounding a particular topic</a:t>
              </a: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2235200" y="2389759"/>
            <a:ext cx="7755466" cy="921121"/>
            <a:chOff x="1906953" y="1725373"/>
            <a:chExt cx="5443662" cy="693935"/>
          </a:xfrm>
          <a:solidFill>
            <a:srgbClr val="5A7E83"/>
          </a:solidFill>
        </p:grpSpPr>
        <p:sp>
          <p:nvSpPr>
            <p:cNvPr id="58" name="Rectangle 57"/>
            <p:cNvSpPr/>
            <p:nvPr/>
          </p:nvSpPr>
          <p:spPr>
            <a:xfrm>
              <a:off x="1906953" y="1725373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2007652" y="1900715"/>
              <a:ext cx="5274381" cy="34780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</a:rPr>
                <a:t>Informs or provides examples</a:t>
              </a: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2235200" y="3397763"/>
            <a:ext cx="7755466" cy="979196"/>
            <a:chOff x="1906953" y="1849761"/>
            <a:chExt cx="5443662" cy="693935"/>
          </a:xfrm>
          <a:solidFill>
            <a:srgbClr val="F2E2D2"/>
          </a:solidFill>
        </p:grpSpPr>
        <p:sp>
          <p:nvSpPr>
            <p:cNvPr id="61" name="Rectangle 60"/>
            <p:cNvSpPr/>
            <p:nvPr/>
          </p:nvSpPr>
          <p:spPr>
            <a:xfrm>
              <a:off x="1906953" y="1849761"/>
              <a:ext cx="5443662" cy="693935"/>
            </a:xfrm>
            <a:prstGeom prst="rect">
              <a:avLst/>
            </a:prstGeom>
            <a:solidFill>
              <a:srgbClr val="5A7E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2034008" y="1985754"/>
              <a:ext cx="5274381" cy="3271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</a:rPr>
                <a:t>Explores all perspectives and information about the topic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2235199" y="5528856"/>
            <a:ext cx="7755465" cy="920779"/>
            <a:chOff x="1906953" y="1663010"/>
            <a:chExt cx="5443662" cy="693935"/>
          </a:xfrm>
          <a:solidFill>
            <a:srgbClr val="5A7E83"/>
          </a:solidFill>
        </p:grpSpPr>
        <p:sp>
          <p:nvSpPr>
            <p:cNvPr id="64" name="Rectangle 63"/>
            <p:cNvSpPr/>
            <p:nvPr/>
          </p:nvSpPr>
          <p:spPr>
            <a:xfrm>
              <a:off x="1906953" y="1663010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2007653" y="1836012"/>
              <a:ext cx="5274381" cy="34792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</a:rPr>
                <a:t>Includes multiple details, explanations, and interpretations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235200" y="4492518"/>
            <a:ext cx="7755466" cy="920779"/>
            <a:chOff x="1906953" y="1663010"/>
            <a:chExt cx="5443662" cy="693935"/>
          </a:xfrm>
          <a:solidFill>
            <a:srgbClr val="5A7E83"/>
          </a:solidFill>
        </p:grpSpPr>
        <p:sp>
          <p:nvSpPr>
            <p:cNvPr id="29" name="Rectangle 28"/>
            <p:cNvSpPr/>
            <p:nvPr/>
          </p:nvSpPr>
          <p:spPr>
            <a:xfrm>
              <a:off x="1906953" y="1663010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007652" y="1696841"/>
              <a:ext cx="5274381" cy="62627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</a:rPr>
                <a:t>May be used in texts whose larger purpose is to argue, analyze, and evaluate</a:t>
              </a:r>
              <a:endParaRPr lang="en-US"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53708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latin typeface="Century Gothic" panose="020B0502020202020204" pitchFamily="34" charset="0"/>
                </a:rPr>
                <a:t>Generate Questions for Discussion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2673291" y="1617739"/>
            <a:ext cx="2080340" cy="1617913"/>
            <a:chOff x="1149291" y="1753237"/>
            <a:chExt cx="2080340" cy="1617913"/>
          </a:xfrm>
          <a:solidFill>
            <a:srgbClr val="C7D4CB"/>
          </a:solidFill>
        </p:grpSpPr>
        <p:sp>
          <p:nvSpPr>
            <p:cNvPr id="9" name="Rectangle 8"/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357203" y="2141148"/>
              <a:ext cx="1664514" cy="830997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lvl="0" algn="ctr"/>
              <a:r>
                <a:rPr lang="en-US" sz="2400" dirty="0"/>
                <a:t>In what ways…?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7438363" y="1612192"/>
            <a:ext cx="2080340" cy="1617913"/>
            <a:chOff x="5914363" y="1747690"/>
            <a:chExt cx="2080340" cy="1617913"/>
          </a:xfrm>
          <a:solidFill>
            <a:srgbClr val="C7D4CB"/>
          </a:solidFill>
        </p:grpSpPr>
        <p:sp>
          <p:nvSpPr>
            <p:cNvPr id="12" name="Rectangle 11"/>
            <p:cNvSpPr/>
            <p:nvPr/>
          </p:nvSpPr>
          <p:spPr>
            <a:xfrm>
              <a:off x="5914363" y="1747690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122276" y="2135866"/>
              <a:ext cx="1664514" cy="830997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lvl="0" algn="ctr"/>
              <a:r>
                <a:rPr lang="en-US" sz="2400" dirty="0"/>
                <a:t>How do these…?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713461" y="3482030"/>
            <a:ext cx="2080340" cy="1617913"/>
            <a:chOff x="1149290" y="3617528"/>
            <a:chExt cx="2080340" cy="1617913"/>
          </a:xfrm>
          <a:solidFill>
            <a:srgbClr val="C7D4CB"/>
          </a:solidFill>
        </p:grpSpPr>
        <p:sp>
          <p:nvSpPr>
            <p:cNvPr id="15" name="Rectangle 14"/>
            <p:cNvSpPr/>
            <p:nvPr/>
          </p:nvSpPr>
          <p:spPr>
            <a:xfrm>
              <a:off x="1149290" y="3617528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149290" y="3828294"/>
              <a:ext cx="2080340" cy="1200329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lvl="0" algn="ctr"/>
              <a:r>
                <a:rPr lang="en-US" sz="2400" dirty="0"/>
                <a:t>Describe a time when this happened…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6398193" y="3482030"/>
            <a:ext cx="2080340" cy="1617913"/>
            <a:chOff x="3531827" y="3615513"/>
            <a:chExt cx="2080340" cy="1617913"/>
          </a:xfrm>
          <a:solidFill>
            <a:srgbClr val="C7D4CB"/>
          </a:solidFill>
        </p:grpSpPr>
        <p:sp>
          <p:nvSpPr>
            <p:cNvPr id="18" name="Rectangle 17"/>
            <p:cNvSpPr/>
            <p:nvPr/>
          </p:nvSpPr>
          <p:spPr>
            <a:xfrm>
              <a:off x="3531827" y="3615513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739740" y="3823013"/>
              <a:ext cx="1664514" cy="1200329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lvl="0" algn="ctr"/>
              <a:r>
                <a:rPr lang="en-US" sz="2400" dirty="0"/>
                <a:t>What connects to…?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5055827" y="1612192"/>
            <a:ext cx="2080340" cy="1617913"/>
            <a:chOff x="3531827" y="1747690"/>
            <a:chExt cx="2080340" cy="1617913"/>
          </a:xfrm>
          <a:solidFill>
            <a:srgbClr val="C7D4CB"/>
          </a:solidFill>
        </p:grpSpPr>
        <p:sp>
          <p:nvSpPr>
            <p:cNvPr id="24" name="Rectangle 23"/>
            <p:cNvSpPr/>
            <p:nvPr/>
          </p:nvSpPr>
          <p:spPr>
            <a:xfrm>
              <a:off x="3531827" y="1747690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739740" y="2135866"/>
              <a:ext cx="1664514" cy="830997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lvl="0" algn="ctr"/>
              <a:r>
                <a:rPr lang="en-US" sz="2400" dirty="0"/>
                <a:t>If you could…?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528086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Develop Your Questions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26259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24"/>
          <p:cNvGrpSpPr/>
          <p:nvPr/>
        </p:nvGrpSpPr>
        <p:grpSpPr>
          <a:xfrm>
            <a:off x="1393760" y="1662479"/>
            <a:ext cx="4493274" cy="869137"/>
            <a:chOff x="1906953" y="1849760"/>
            <a:chExt cx="5443662" cy="864352"/>
          </a:xfrm>
          <a:solidFill>
            <a:srgbClr val="C7D4CB"/>
          </a:solidFill>
        </p:grpSpPr>
        <p:sp>
          <p:nvSpPr>
            <p:cNvPr id="28" name="Rectangle 27"/>
            <p:cNvSpPr/>
            <p:nvPr/>
          </p:nvSpPr>
          <p:spPr>
            <a:xfrm>
              <a:off x="1906953" y="1849760"/>
              <a:ext cx="5443662" cy="86435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rgbClr val="323542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967835" y="1861763"/>
              <a:ext cx="5274381" cy="82642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sz="2400" dirty="0"/>
                <a:t>Offer examples and details beyond a “yes” or “no” answer</a:t>
              </a: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1393760" y="2660853"/>
            <a:ext cx="4493274" cy="868680"/>
            <a:chOff x="1906953" y="2649539"/>
            <a:chExt cx="5443662" cy="826027"/>
          </a:xfrm>
          <a:solidFill>
            <a:srgbClr val="9AC5CA"/>
          </a:solidFill>
        </p:grpSpPr>
        <p:sp>
          <p:nvSpPr>
            <p:cNvPr id="31" name="Rectangle 30"/>
            <p:cNvSpPr/>
            <p:nvPr/>
          </p:nvSpPr>
          <p:spPr>
            <a:xfrm>
              <a:off x="1906953" y="2649539"/>
              <a:ext cx="5443662" cy="826027"/>
            </a:xfrm>
            <a:prstGeom prst="rect">
              <a:avLst/>
            </a:prstGeom>
            <a:solidFill>
              <a:srgbClr val="C7D4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967835" y="2754277"/>
              <a:ext cx="5274381" cy="438997"/>
            </a:xfrm>
            <a:prstGeom prst="rect">
              <a:avLst/>
            </a:prstGeom>
            <a:solidFill>
              <a:srgbClr val="C7D4CB"/>
            </a:solidFill>
          </p:spPr>
          <p:txBody>
            <a:bodyPr wrap="square" rtlCol="0">
              <a:spAutoFit/>
            </a:bodyPr>
            <a:lstStyle/>
            <a:p>
              <a:pPr lvl="0"/>
              <a:r>
                <a:rPr lang="en-US" sz="2400" dirty="0"/>
                <a:t>Use description and analysis</a:t>
              </a: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397330" y="3673039"/>
            <a:ext cx="4489704" cy="869136"/>
            <a:chOff x="1906953" y="3449317"/>
            <a:chExt cx="5443662" cy="909046"/>
          </a:xfrm>
          <a:solidFill>
            <a:srgbClr val="C7D4CB"/>
          </a:solidFill>
        </p:grpSpPr>
        <p:sp>
          <p:nvSpPr>
            <p:cNvPr id="34" name="Rectangle 33"/>
            <p:cNvSpPr/>
            <p:nvPr/>
          </p:nvSpPr>
          <p:spPr>
            <a:xfrm>
              <a:off x="1906953" y="3449317"/>
              <a:ext cx="5443662" cy="9090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967836" y="3462896"/>
              <a:ext cx="5274381" cy="86915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sz="2400" dirty="0"/>
                <a:t>Include examples from the passage and/or direct quotes</a:t>
              </a: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304967" y="1662936"/>
            <a:ext cx="4489704" cy="868680"/>
            <a:chOff x="1906953" y="4260384"/>
            <a:chExt cx="4489704" cy="681568"/>
          </a:xfrm>
          <a:solidFill>
            <a:srgbClr val="C7D4CB"/>
          </a:solidFill>
        </p:grpSpPr>
        <p:sp>
          <p:nvSpPr>
            <p:cNvPr id="37" name="Rectangle 36"/>
            <p:cNvSpPr/>
            <p:nvPr/>
          </p:nvSpPr>
          <p:spPr>
            <a:xfrm>
              <a:off x="1906953" y="4260384"/>
              <a:ext cx="4489704" cy="68156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964823" y="4370480"/>
              <a:ext cx="4344403" cy="36222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sz="2400" dirty="0"/>
                <a:t>Link ideas together</a:t>
              </a: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6304967" y="2660853"/>
            <a:ext cx="4489704" cy="868680"/>
            <a:chOff x="1906953" y="5090779"/>
            <a:chExt cx="4489704" cy="910885"/>
          </a:xfrm>
          <a:solidFill>
            <a:srgbClr val="9AC5CA"/>
          </a:solidFill>
        </p:grpSpPr>
        <p:sp>
          <p:nvSpPr>
            <p:cNvPr id="41" name="Rectangle 40"/>
            <p:cNvSpPr/>
            <p:nvPr/>
          </p:nvSpPr>
          <p:spPr>
            <a:xfrm>
              <a:off x="1906953" y="5090779"/>
              <a:ext cx="4489704" cy="910885"/>
            </a:xfrm>
            <a:prstGeom prst="rect">
              <a:avLst/>
            </a:prstGeom>
            <a:solidFill>
              <a:srgbClr val="C7D4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967836" y="5227239"/>
              <a:ext cx="4283520" cy="484095"/>
            </a:xfrm>
            <a:prstGeom prst="rect">
              <a:avLst/>
            </a:prstGeom>
            <a:solidFill>
              <a:srgbClr val="C7D4CB"/>
            </a:solidFill>
          </p:spPr>
          <p:txBody>
            <a:bodyPr wrap="square" rtlCol="0">
              <a:spAutoFit/>
            </a:bodyPr>
            <a:lstStyle/>
            <a:p>
              <a:pPr lvl="0"/>
              <a:r>
                <a:rPr lang="en-US" sz="2400" dirty="0"/>
                <a:t>Define an idea or concept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123F789-72ED-2948-92FF-6F41AEE15B89}"/>
              </a:ext>
            </a:extLst>
          </p:cNvPr>
          <p:cNvGrpSpPr/>
          <p:nvPr/>
        </p:nvGrpSpPr>
        <p:grpSpPr>
          <a:xfrm>
            <a:off x="6304967" y="3673039"/>
            <a:ext cx="4489704" cy="868680"/>
            <a:chOff x="1906953" y="5090779"/>
            <a:chExt cx="4489704" cy="912650"/>
          </a:xfrm>
          <a:solidFill>
            <a:srgbClr val="9AC5CA"/>
          </a:solidFill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338EBC74-B02D-7B47-ADE9-9E8D154C1788}"/>
                </a:ext>
              </a:extLst>
            </p:cNvPr>
            <p:cNvSpPr/>
            <p:nvPr/>
          </p:nvSpPr>
          <p:spPr>
            <a:xfrm>
              <a:off x="1906953" y="5090779"/>
              <a:ext cx="4489704" cy="912650"/>
            </a:xfrm>
            <a:prstGeom prst="rect">
              <a:avLst/>
            </a:prstGeom>
            <a:solidFill>
              <a:srgbClr val="C7D4C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8AB0707-B6BD-2946-94C5-DF45FC2A99C2}"/>
                </a:ext>
              </a:extLst>
            </p:cNvPr>
            <p:cNvSpPr txBox="1"/>
            <p:nvPr/>
          </p:nvSpPr>
          <p:spPr>
            <a:xfrm>
              <a:off x="1967835" y="5104419"/>
              <a:ext cx="4341391" cy="873060"/>
            </a:xfrm>
            <a:prstGeom prst="rect">
              <a:avLst/>
            </a:prstGeom>
            <a:solidFill>
              <a:srgbClr val="C7D4CB"/>
            </a:solidFill>
          </p:spPr>
          <p:txBody>
            <a:bodyPr wrap="square" rtlCol="0">
              <a:spAutoFit/>
            </a:bodyPr>
            <a:lstStyle/>
            <a:p>
              <a:pPr lvl="0"/>
              <a:r>
                <a:rPr lang="en-US" sz="2400" dirty="0"/>
                <a:t>Demonstrate an understanding of an idea or a concept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437651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latin typeface="Century Gothic" panose="020B0502020202020204" pitchFamily="34" charset="0"/>
                </a:rPr>
                <a:t>Respond to Your Questions for Discussion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1881188" y="1617739"/>
            <a:ext cx="4097928" cy="1617913"/>
            <a:chOff x="1149291" y="1753237"/>
            <a:chExt cx="2080340" cy="1617913"/>
          </a:xfrm>
          <a:solidFill>
            <a:srgbClr val="C7D4CB"/>
          </a:solidFill>
        </p:grpSpPr>
        <p:sp>
          <p:nvSpPr>
            <p:cNvPr id="9" name="Rectangle 8"/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357203" y="2002648"/>
              <a:ext cx="1664514" cy="1107996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lvl="0"/>
              <a:r>
                <a:rPr lang="en-US" sz="2200" dirty="0"/>
                <a:t>Divide the question into separate pieces for dissecting and answering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6281311" y="1616636"/>
            <a:ext cx="4029499" cy="1617913"/>
            <a:chOff x="1149290" y="3617528"/>
            <a:chExt cx="2080340" cy="1617913"/>
          </a:xfrm>
          <a:solidFill>
            <a:srgbClr val="C7D4CB"/>
          </a:solidFill>
        </p:grpSpPr>
        <p:sp>
          <p:nvSpPr>
            <p:cNvPr id="15" name="Rectangle 14"/>
            <p:cNvSpPr/>
            <p:nvPr/>
          </p:nvSpPr>
          <p:spPr>
            <a:xfrm>
              <a:off x="1149290" y="3617528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357203" y="4213015"/>
              <a:ext cx="1664514" cy="430887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lvl="0"/>
              <a:r>
                <a:rPr lang="en-US" sz="2200" dirty="0"/>
                <a:t>Include evidence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6281311" y="3480015"/>
            <a:ext cx="4029499" cy="1617913"/>
            <a:chOff x="3531827" y="3615513"/>
            <a:chExt cx="2080340" cy="1617913"/>
          </a:xfrm>
          <a:solidFill>
            <a:srgbClr val="C7D4CB"/>
          </a:solidFill>
        </p:grpSpPr>
        <p:sp>
          <p:nvSpPr>
            <p:cNvPr id="18" name="Rectangle 17"/>
            <p:cNvSpPr/>
            <p:nvPr/>
          </p:nvSpPr>
          <p:spPr>
            <a:xfrm>
              <a:off x="3531827" y="3615513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739740" y="3869179"/>
              <a:ext cx="1664514" cy="1107996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lvl="0"/>
              <a:r>
                <a:rPr lang="en-US" sz="2200" dirty="0"/>
                <a:t>Expand your answers to fully encompass well-developed ideas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881190" y="3478721"/>
            <a:ext cx="4122568" cy="1617913"/>
            <a:chOff x="3531827" y="1747690"/>
            <a:chExt cx="2080340" cy="1617913"/>
          </a:xfrm>
          <a:solidFill>
            <a:srgbClr val="C7D4CB"/>
          </a:solidFill>
        </p:grpSpPr>
        <p:sp>
          <p:nvSpPr>
            <p:cNvPr id="24" name="Rectangle 23"/>
            <p:cNvSpPr/>
            <p:nvPr/>
          </p:nvSpPr>
          <p:spPr>
            <a:xfrm>
              <a:off x="3531827" y="1747690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739740" y="1997365"/>
              <a:ext cx="1664514" cy="1107996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lvl="0"/>
              <a:r>
                <a:rPr lang="en-US" sz="2200" dirty="0"/>
                <a:t>Address the subject or theme as well as point of view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309003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A7E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1859169" y="2729726"/>
            <a:ext cx="84296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524000" y="1410227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HAWKES</a:t>
            </a: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LEARNING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108" y="3050910"/>
            <a:ext cx="609600" cy="609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6179" y="3050910"/>
            <a:ext cx="609600" cy="609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122" y="3050910"/>
            <a:ext cx="609600" cy="609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065" y="30509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0331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545</TotalTime>
  <Words>195</Words>
  <Application>Microsoft Office PowerPoint</Application>
  <PresentationFormat>Widescreen</PresentationFormat>
  <Paragraphs>36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Century Gothic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Caitlin Edahl</dc:creator>
  <cp:lastModifiedBy>Caitlin Coleman</cp:lastModifiedBy>
  <cp:revision>57</cp:revision>
  <dcterms:created xsi:type="dcterms:W3CDTF">2017-06-16T13:06:21Z</dcterms:created>
  <dcterms:modified xsi:type="dcterms:W3CDTF">2021-06-15T12:22:32Z</dcterms:modified>
</cp:coreProperties>
</file>