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369" r:id="rId4"/>
    <p:sldId id="279" r:id="rId5"/>
    <p:sldId id="257" r:id="rId6"/>
    <p:sldId id="260" r:id="rId7"/>
    <p:sldId id="266" r:id="rId8"/>
    <p:sldId id="324" r:id="rId9"/>
    <p:sldId id="325" r:id="rId10"/>
    <p:sldId id="367" r:id="rId11"/>
    <p:sldId id="364" r:id="rId12"/>
    <p:sldId id="370" r:id="rId13"/>
    <p:sldId id="371" r:id="rId14"/>
    <p:sldId id="278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orilyn" initials="L" lastIdx="0" clrIdx="0">
    <p:extLst>
      <p:ext uri="{19B8F6BF-5375-455C-9EA6-DF929625EA0E}">
        <p15:presenceInfo xmlns:p15="http://schemas.microsoft.com/office/powerpoint/2012/main" userId="Lorilyn" providerId="None"/>
      </p:ext>
    </p:extLst>
  </p:cmAuthor>
  <p:cmAuthor id="2" name="Caitlin Edahl" initials="CE" lastIdx="2" clrIdx="1">
    <p:extLst>
      <p:ext uri="{19B8F6BF-5375-455C-9EA6-DF929625EA0E}">
        <p15:presenceInfo xmlns:p15="http://schemas.microsoft.com/office/powerpoint/2012/main" userId="S-1-5-21-1482476501-413027322-842925246-25624" providerId="AD"/>
      </p:ext>
    </p:extLst>
  </p:cmAuthor>
  <p:cmAuthor id="3" name="Caitlin Coleman" initials="CC" lastIdx="1" clrIdx="2">
    <p:extLst>
      <p:ext uri="{19B8F6BF-5375-455C-9EA6-DF929625EA0E}">
        <p15:presenceInfo xmlns:p15="http://schemas.microsoft.com/office/powerpoint/2012/main" userId="S::cclark@hawkeslearning.com::96f87ca1-0e64-4ae8-8d77-98757b85df0b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14C57"/>
    <a:srgbClr val="627981"/>
    <a:srgbClr val="00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32" autoAdjust="0"/>
    <p:restoredTop sz="94660"/>
  </p:normalViewPr>
  <p:slideViewPr>
    <p:cSldViewPr snapToGrid="0">
      <p:cViewPr varScale="1">
        <p:scale>
          <a:sx n="86" d="100"/>
          <a:sy n="86" d="100"/>
        </p:scale>
        <p:origin x="108" y="4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41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557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9156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0297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8716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176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7342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2153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1316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1950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53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39465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6599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1378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996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015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355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818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201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690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384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090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5361F2-EA40-46D2-9907-10E756597DC8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170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464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618119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Writing to Respond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53740" y="320479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288568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Respond by Reflecting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4A3C89F5-5AC7-42CA-B269-E0EF8850E061}"/>
              </a:ext>
            </a:extLst>
          </p:cNvPr>
          <p:cNvSpPr txBox="1"/>
          <p:nvPr/>
        </p:nvSpPr>
        <p:spPr>
          <a:xfrm>
            <a:off x="1459469" y="1398929"/>
            <a:ext cx="9273061" cy="4708981"/>
          </a:xfrm>
          <a:prstGeom prst="rect">
            <a:avLst/>
          </a:prstGeom>
          <a:solidFill>
            <a:srgbClr val="314C57"/>
          </a:solidFill>
        </p:spPr>
        <p:txBody>
          <a:bodyPr wrap="square" rtlCol="0" anchor="ctr">
            <a:spAutoFit/>
          </a:bodyPr>
          <a:lstStyle/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7E8372D-36D2-456F-8C12-2DB123C1456A}"/>
              </a:ext>
            </a:extLst>
          </p:cNvPr>
          <p:cNvSpPr txBox="1"/>
          <p:nvPr/>
        </p:nvSpPr>
        <p:spPr>
          <a:xfrm>
            <a:off x="1524001" y="1617622"/>
            <a:ext cx="9208528" cy="4102470"/>
          </a:xfrm>
          <a:prstGeom prst="rect">
            <a:avLst/>
          </a:prstGeom>
          <a:solidFill>
            <a:srgbClr val="314C57"/>
          </a:solidFill>
        </p:spPr>
        <p:txBody>
          <a:bodyPr wrap="square" rtlCol="0" anchor="ctr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bg1"/>
                </a:solidFill>
              </a:rPr>
              <a:t>Capture your natural reaction to the text and then reflect on how it makes you feel and whether you agree or disagree with the author’s argument.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bg1"/>
                </a:solidFill>
              </a:rPr>
              <a:t>Free writing words or ideas down without editing your thoughts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bg1"/>
                </a:solidFill>
              </a:rPr>
              <a:t>Sentence stems can help: 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bg1"/>
                </a:solidFill>
              </a:rPr>
              <a:t>This makes me think…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bg1"/>
                </a:solidFill>
              </a:rPr>
              <a:t>This frustrates me because…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bg1"/>
                </a:solidFill>
              </a:rPr>
              <a:t>This resonates with me because…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bg1"/>
                </a:solidFill>
              </a:rPr>
              <a:t>This gives me hope that one day…</a:t>
            </a:r>
          </a:p>
        </p:txBody>
      </p:sp>
    </p:spTree>
    <p:extLst>
      <p:ext uri="{BB962C8B-B14F-4D97-AF65-F5344CB8AC3E}">
        <p14:creationId xmlns:p14="http://schemas.microsoft.com/office/powerpoint/2010/main" val="17449790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288568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Respond by Comparing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4A3C89F5-5AC7-42CA-B269-E0EF8850E061}"/>
              </a:ext>
            </a:extLst>
          </p:cNvPr>
          <p:cNvSpPr txBox="1"/>
          <p:nvPr/>
        </p:nvSpPr>
        <p:spPr>
          <a:xfrm>
            <a:off x="1459469" y="1398929"/>
            <a:ext cx="9273061" cy="4708981"/>
          </a:xfrm>
          <a:prstGeom prst="rect">
            <a:avLst/>
          </a:prstGeom>
          <a:solidFill>
            <a:srgbClr val="314C57"/>
          </a:solidFill>
        </p:spPr>
        <p:txBody>
          <a:bodyPr wrap="square" rtlCol="0" anchor="ctr">
            <a:spAutoFit/>
          </a:bodyPr>
          <a:lstStyle/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7E8372D-36D2-456F-8C12-2DB123C1456A}"/>
              </a:ext>
            </a:extLst>
          </p:cNvPr>
          <p:cNvSpPr txBox="1"/>
          <p:nvPr/>
        </p:nvSpPr>
        <p:spPr>
          <a:xfrm>
            <a:off x="1671225" y="1564008"/>
            <a:ext cx="8849547" cy="4338111"/>
          </a:xfrm>
          <a:prstGeom prst="rect">
            <a:avLst/>
          </a:prstGeom>
          <a:solidFill>
            <a:srgbClr val="314C57"/>
          </a:solidFill>
        </p:spPr>
        <p:txBody>
          <a:bodyPr wrap="square" numCol="1" rtlCol="0" anchor="ctr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bg1"/>
                </a:solidFill>
              </a:rPr>
              <a:t>Taking topics and themes from the text and comparing them with similar topics and themes in other texts or in real life 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bg1"/>
                </a:solidFill>
              </a:rPr>
              <a:t>Examples of things to compare: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personal experiences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current or historical events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novels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plays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movies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songs</a:t>
            </a:r>
          </a:p>
        </p:txBody>
      </p:sp>
    </p:spTree>
    <p:extLst>
      <p:ext uri="{BB962C8B-B14F-4D97-AF65-F5344CB8AC3E}">
        <p14:creationId xmlns:p14="http://schemas.microsoft.com/office/powerpoint/2010/main" val="18508330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288568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Respond by Critiquing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4A3C89F5-5AC7-42CA-B269-E0EF8850E061}"/>
              </a:ext>
            </a:extLst>
          </p:cNvPr>
          <p:cNvSpPr txBox="1"/>
          <p:nvPr/>
        </p:nvSpPr>
        <p:spPr>
          <a:xfrm>
            <a:off x="1512337" y="1543398"/>
            <a:ext cx="9302808" cy="4708981"/>
          </a:xfrm>
          <a:prstGeom prst="rect">
            <a:avLst/>
          </a:prstGeom>
          <a:solidFill>
            <a:srgbClr val="314C57"/>
          </a:solidFill>
        </p:spPr>
        <p:txBody>
          <a:bodyPr wrap="square" rtlCol="0" anchor="ctr">
            <a:spAutoFit/>
          </a:bodyPr>
          <a:lstStyle/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7E8372D-36D2-456F-8C12-2DB123C1456A}"/>
              </a:ext>
            </a:extLst>
          </p:cNvPr>
          <p:cNvSpPr txBox="1"/>
          <p:nvPr/>
        </p:nvSpPr>
        <p:spPr>
          <a:xfrm>
            <a:off x="1512338" y="1374121"/>
            <a:ext cx="9302808" cy="5170646"/>
          </a:xfrm>
          <a:prstGeom prst="rect">
            <a:avLst/>
          </a:prstGeom>
          <a:solidFill>
            <a:srgbClr val="314C57"/>
          </a:solidFill>
        </p:spPr>
        <p:txBody>
          <a:bodyPr wrap="square" rtlCol="0" anchor="ctr">
            <a:spAutoFit/>
          </a:bodyPr>
          <a:lstStyle/>
          <a:p>
            <a:endParaRPr lang="en-US" sz="2200" dirty="0">
              <a:solidFill>
                <a:schemeClr val="bg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bg1"/>
                </a:solidFill>
              </a:rPr>
              <a:t>Analyzing the argument – can involve disagreeing with the author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bg1"/>
                </a:solidFill>
              </a:rPr>
              <a:t>To analyze: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bg1"/>
                </a:solidFill>
              </a:rPr>
              <a:t>Look beyond just the summary (who, what, when and where)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bg1"/>
                </a:solidFill>
              </a:rPr>
              <a:t>Explore the why and how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bg1"/>
                </a:solidFill>
              </a:rPr>
              <a:t>Ask yourself: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bg1"/>
                </a:solidFill>
              </a:rPr>
              <a:t>What is the goal or purpose of this writing? How do I know?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bg1"/>
                </a:solidFill>
              </a:rPr>
              <a:t>How does the author defend their thesis? Is it effective? Why or why not?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bg1"/>
                </a:solidFill>
              </a:rPr>
              <a:t>What are the different ways to interpret this text?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bg1"/>
                </a:solidFill>
              </a:rPr>
              <a:t>What components of this text are unexplored or unanswered? Why might this be?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bg1"/>
                </a:solidFill>
              </a:rPr>
              <a:t>Why does the author seem to be writing this piece? Can I detect any </a:t>
            </a:r>
            <a:r>
              <a:rPr lang="en-US" sz="2200" b="1" dirty="0">
                <a:solidFill>
                  <a:schemeClr val="bg1"/>
                </a:solidFill>
              </a:rPr>
              <a:t>biases</a:t>
            </a:r>
            <a:r>
              <a:rPr lang="en-US" sz="2200" dirty="0">
                <a:solidFill>
                  <a:schemeClr val="bg1"/>
                </a:solidFill>
              </a:rPr>
              <a:t>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55551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0033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Lesson Goals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10559" y="1773621"/>
            <a:ext cx="869468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Identify different types of responses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Recognize the key goals and characteristics of response writing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Understand how to use response writing in combination with other purposes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Utilize strategies for developing a response</a:t>
            </a:r>
          </a:p>
        </p:txBody>
      </p:sp>
    </p:spTree>
    <p:extLst>
      <p:ext uri="{BB962C8B-B14F-4D97-AF65-F5344CB8AC3E}">
        <p14:creationId xmlns:p14="http://schemas.microsoft.com/office/powerpoint/2010/main" val="4189052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lowchart: Process 6"/>
          <p:cNvSpPr/>
          <p:nvPr/>
        </p:nvSpPr>
        <p:spPr>
          <a:xfrm>
            <a:off x="1881188" y="1552094"/>
            <a:ext cx="3746880" cy="911242"/>
          </a:xfrm>
          <a:prstGeom prst="flowChartProcess">
            <a:avLst/>
          </a:prstGeom>
          <a:solidFill>
            <a:srgbClr val="314C57"/>
          </a:solidFill>
          <a:ln w="10160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favorite food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1329448" y="416266"/>
            <a:ext cx="9338554" cy="6254807"/>
            <a:chOff x="-194554" y="540953"/>
            <a:chExt cx="9338554" cy="6254807"/>
          </a:xfrm>
        </p:grpSpPr>
        <p:sp>
          <p:nvSpPr>
            <p:cNvPr id="26" name="TextBox 25"/>
            <p:cNvSpPr txBox="1"/>
            <p:nvPr/>
          </p:nvSpPr>
          <p:spPr>
            <a:xfrm>
              <a:off x="-194554" y="540953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     Responding is Natural	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lowchart: Process 11"/>
          <p:cNvSpPr/>
          <p:nvPr/>
        </p:nvSpPr>
        <p:spPr>
          <a:xfrm>
            <a:off x="1881188" y="4473792"/>
            <a:ext cx="3746880" cy="911242"/>
          </a:xfrm>
          <a:prstGeom prst="flowChartProcess">
            <a:avLst/>
          </a:prstGeom>
          <a:solidFill>
            <a:srgbClr val="314C57"/>
          </a:solidFill>
          <a:ln w="10160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pinch</a:t>
            </a:r>
          </a:p>
        </p:txBody>
      </p:sp>
      <p:sp>
        <p:nvSpPr>
          <p:cNvPr id="13" name="Flowchart: Process 12"/>
          <p:cNvSpPr/>
          <p:nvPr/>
        </p:nvSpPr>
        <p:spPr>
          <a:xfrm>
            <a:off x="1881188" y="3012943"/>
            <a:ext cx="3746880" cy="911242"/>
          </a:xfrm>
          <a:prstGeom prst="flowChartProcess">
            <a:avLst/>
          </a:prstGeom>
          <a:solidFill>
            <a:srgbClr val="314C57"/>
          </a:solidFill>
          <a:ln w="10160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cute animal</a:t>
            </a:r>
          </a:p>
        </p:txBody>
      </p:sp>
      <p:sp>
        <p:nvSpPr>
          <p:cNvPr id="16" name="Flowchart: Process 15"/>
          <p:cNvSpPr/>
          <p:nvPr/>
        </p:nvSpPr>
        <p:spPr>
          <a:xfrm>
            <a:off x="6563933" y="1552094"/>
            <a:ext cx="3746880" cy="911242"/>
          </a:xfrm>
          <a:prstGeom prst="flowChartProcess">
            <a:avLst/>
          </a:prstGeom>
          <a:solidFill>
            <a:srgbClr val="314C57"/>
          </a:solidFill>
          <a:ln w="10160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/>
              <a:t>Yum!</a:t>
            </a:r>
          </a:p>
        </p:txBody>
      </p:sp>
      <p:sp>
        <p:nvSpPr>
          <p:cNvPr id="17" name="Flowchart: Process 16"/>
          <p:cNvSpPr/>
          <p:nvPr/>
        </p:nvSpPr>
        <p:spPr>
          <a:xfrm>
            <a:off x="6563933" y="3012943"/>
            <a:ext cx="3746880" cy="911242"/>
          </a:xfrm>
          <a:prstGeom prst="flowChartProcess">
            <a:avLst/>
          </a:prstGeom>
          <a:solidFill>
            <a:srgbClr val="314C57"/>
          </a:solidFill>
          <a:ln w="10160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Awww!</a:t>
            </a:r>
          </a:p>
        </p:txBody>
      </p:sp>
      <p:sp>
        <p:nvSpPr>
          <p:cNvPr id="18" name="Flowchart: Process 17"/>
          <p:cNvSpPr/>
          <p:nvPr/>
        </p:nvSpPr>
        <p:spPr>
          <a:xfrm>
            <a:off x="6563933" y="4473792"/>
            <a:ext cx="3746880" cy="911242"/>
          </a:xfrm>
          <a:prstGeom prst="flowChartProcess">
            <a:avLst/>
          </a:prstGeom>
          <a:solidFill>
            <a:srgbClr val="314C57"/>
          </a:solidFill>
          <a:ln w="10160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/>
              <a:t>Ouch!</a:t>
            </a:r>
          </a:p>
        </p:txBody>
      </p:sp>
      <p:sp>
        <p:nvSpPr>
          <p:cNvPr id="3" name="Arrow: Right 2"/>
          <p:cNvSpPr/>
          <p:nvPr/>
        </p:nvSpPr>
        <p:spPr>
          <a:xfrm>
            <a:off x="5767588" y="1684007"/>
            <a:ext cx="656823" cy="647415"/>
          </a:xfrm>
          <a:prstGeom prst="rightArrow">
            <a:avLst/>
          </a:prstGeom>
          <a:solidFill>
            <a:srgbClr val="314C5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Arrow: Right 18"/>
          <p:cNvSpPr/>
          <p:nvPr/>
        </p:nvSpPr>
        <p:spPr>
          <a:xfrm>
            <a:off x="5767587" y="3161882"/>
            <a:ext cx="656823" cy="647415"/>
          </a:xfrm>
          <a:prstGeom prst="rightArrow">
            <a:avLst/>
          </a:prstGeom>
          <a:solidFill>
            <a:srgbClr val="314C5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Arrow: Right 19"/>
          <p:cNvSpPr/>
          <p:nvPr/>
        </p:nvSpPr>
        <p:spPr>
          <a:xfrm>
            <a:off x="5767587" y="4605705"/>
            <a:ext cx="656823" cy="647415"/>
          </a:xfrm>
          <a:prstGeom prst="rightArrow">
            <a:avLst/>
          </a:prstGeom>
          <a:solidFill>
            <a:srgbClr val="314C5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4569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lowchart: Process 6"/>
          <p:cNvSpPr/>
          <p:nvPr/>
        </p:nvSpPr>
        <p:spPr>
          <a:xfrm>
            <a:off x="2221806" y="1616764"/>
            <a:ext cx="3739699" cy="3373690"/>
          </a:xfrm>
          <a:prstGeom prst="flowChartProcess">
            <a:avLst/>
          </a:prstGeom>
          <a:solidFill>
            <a:srgbClr val="314C57"/>
          </a:solidFill>
          <a:ln w="1016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1329448" y="416266"/>
            <a:ext cx="9338554" cy="6254807"/>
            <a:chOff x="-194554" y="540953"/>
            <a:chExt cx="9338554" cy="6254807"/>
          </a:xfrm>
        </p:grpSpPr>
        <p:sp>
          <p:nvSpPr>
            <p:cNvPr id="26" name="TextBox 25"/>
            <p:cNvSpPr txBox="1"/>
            <p:nvPr/>
          </p:nvSpPr>
          <p:spPr>
            <a:xfrm>
              <a:off x="-194554" y="540953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     Responding is Natural	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Flowchart: Process 10"/>
          <p:cNvSpPr/>
          <p:nvPr/>
        </p:nvSpPr>
        <p:spPr>
          <a:xfrm>
            <a:off x="6230496" y="1616764"/>
            <a:ext cx="3739699" cy="3373690"/>
          </a:xfrm>
          <a:prstGeom prst="flowChartProcess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742548" y="2528005"/>
            <a:ext cx="2526224" cy="10156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chemeClr val="bg1"/>
                </a:solidFill>
              </a:rPr>
              <a:t>action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964897" y="2528005"/>
            <a:ext cx="282179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>
                <a:solidFill>
                  <a:schemeClr val="bg1"/>
                </a:solidFill>
              </a:rPr>
              <a:t>reaction</a:t>
            </a:r>
          </a:p>
        </p:txBody>
      </p:sp>
      <p:sp>
        <p:nvSpPr>
          <p:cNvPr id="14" name="Flowchart: Connector 13"/>
          <p:cNvSpPr/>
          <p:nvPr/>
        </p:nvSpPr>
        <p:spPr>
          <a:xfrm>
            <a:off x="5242834" y="3125442"/>
            <a:ext cx="1706331" cy="1549830"/>
          </a:xfrm>
          <a:prstGeom prst="flowChartConnector">
            <a:avLst/>
          </a:prstGeom>
          <a:solidFill>
            <a:srgbClr val="314C57"/>
          </a:solidFill>
          <a:ln w="1016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5294710" y="3638747"/>
            <a:ext cx="16544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</a:rPr>
              <a:t>produces</a:t>
            </a:r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Getting Started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550017" y="1244363"/>
            <a:ext cx="7096260" cy="1146769"/>
            <a:chOff x="542923" y="1736761"/>
            <a:chExt cx="8058154" cy="806935"/>
          </a:xfrm>
          <a:solidFill>
            <a:srgbClr val="314C57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solidFill>
              <a:srgbClr val="314C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937023"/>
              <a:ext cx="7807571" cy="45479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>
                  <a:solidFill>
                    <a:schemeClr val="bg1"/>
                  </a:solidFill>
                </a:rPr>
                <a:t>Closely read the text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547869" y="2468118"/>
            <a:ext cx="7096261" cy="1138366"/>
            <a:chOff x="542922" y="1736761"/>
            <a:chExt cx="8058155" cy="806935"/>
          </a:xfrm>
          <a:solidFill>
            <a:srgbClr val="314C57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542922" y="1906547"/>
              <a:ext cx="7807571" cy="45815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>
                  <a:solidFill>
                    <a:schemeClr val="bg1"/>
                  </a:solidFill>
                </a:rPr>
                <a:t>Write summary of the text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547868" y="3687325"/>
            <a:ext cx="7096261" cy="2010425"/>
            <a:chOff x="542923" y="1736761"/>
            <a:chExt cx="8058154" cy="1419927"/>
          </a:xfrm>
          <a:solidFill>
            <a:srgbClr val="314C57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141992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68214" y="1827200"/>
              <a:ext cx="7807571" cy="123904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>
                  <a:solidFill>
                    <a:schemeClr val="bg1"/>
                  </a:solidFill>
                </a:rPr>
                <a:t>Review summary and explore reactions, connections, and implications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488828" y="224037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Write a Summary 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1900918" y="1773115"/>
            <a:ext cx="8429625" cy="933855"/>
          </a:xfrm>
          <a:prstGeom prst="rect">
            <a:avLst/>
          </a:prstGeom>
          <a:solidFill>
            <a:srgbClr val="314C57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400" dirty="0">
                <a:solidFill>
                  <a:schemeClr val="bg1"/>
                </a:solidFill>
              </a:rPr>
              <a:t>Thesis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900918" y="4229551"/>
            <a:ext cx="8429626" cy="933855"/>
          </a:xfrm>
          <a:prstGeom prst="rect">
            <a:avLst/>
          </a:prstGeom>
          <a:solidFill>
            <a:srgbClr val="314C57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400" dirty="0">
                <a:solidFill>
                  <a:schemeClr val="bg1"/>
                </a:solidFill>
              </a:rPr>
              <a:t>Details supporting the explanation/argument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900918" y="3001333"/>
            <a:ext cx="8429626" cy="933855"/>
          </a:xfrm>
          <a:prstGeom prst="rect">
            <a:avLst/>
          </a:prstGeom>
          <a:solidFill>
            <a:srgbClr val="314C57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400" dirty="0">
                <a:solidFill>
                  <a:schemeClr val="bg1"/>
                </a:solidFill>
              </a:rPr>
              <a:t>The explanation/argument</a:t>
            </a:r>
          </a:p>
        </p:txBody>
      </p:sp>
    </p:spTree>
    <p:extLst>
      <p:ext uri="{BB962C8B-B14F-4D97-AF65-F5344CB8AC3E}">
        <p14:creationId xmlns:p14="http://schemas.microsoft.com/office/powerpoint/2010/main" val="39256763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Review Your Summary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580912"/>
            <a:ext cx="8058154" cy="806935"/>
            <a:chOff x="542923" y="1736761"/>
            <a:chExt cx="8058154" cy="806935"/>
          </a:xfrm>
          <a:solidFill>
            <a:srgbClr val="314C57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3" y="1906692"/>
              <a:ext cx="7807571" cy="461665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>
                      <a:lumMod val="95000"/>
                    </a:schemeClr>
                  </a:solidFill>
                </a:rPr>
                <a:t>How does the text make you feel?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472264"/>
            <a:ext cx="8058154" cy="806935"/>
            <a:chOff x="542923" y="1736761"/>
            <a:chExt cx="8058154" cy="806935"/>
          </a:xfrm>
          <a:solidFill>
            <a:srgbClr val="314C57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4" y="1936801"/>
              <a:ext cx="7807571" cy="461665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>
                      <a:lumMod val="95000"/>
                    </a:schemeClr>
                  </a:solidFill>
                </a:rPr>
                <a:t>How did the author intend to make you feel?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3361170"/>
            <a:ext cx="8058154" cy="806935"/>
            <a:chOff x="542923" y="1736761"/>
            <a:chExt cx="8058154" cy="806935"/>
          </a:xfrm>
          <a:solidFill>
            <a:srgbClr val="314C57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3" y="1938375"/>
              <a:ext cx="7807571" cy="461665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What questions does the text raise?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2066922" y="4250116"/>
            <a:ext cx="8058154" cy="806935"/>
            <a:chOff x="542923" y="1736761"/>
            <a:chExt cx="8058154" cy="806935"/>
          </a:xfrm>
          <a:solidFill>
            <a:srgbClr val="314C57"/>
          </a:solidFill>
        </p:grpSpPr>
        <p:sp>
          <p:nvSpPr>
            <p:cNvPr id="28" name="Rectangle 27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33043" y="1940173"/>
              <a:ext cx="7807571" cy="461665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What are the implications of the main idea of the text?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274017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Kick Start Your Response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673291" y="1617739"/>
            <a:ext cx="2080340" cy="1617913"/>
            <a:chOff x="1149291" y="1753237"/>
            <a:chExt cx="2080340" cy="1617913"/>
          </a:xfrm>
          <a:solidFill>
            <a:srgbClr val="314C57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149291" y="2048814"/>
              <a:ext cx="2080340" cy="1015663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How does this text make me feel?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7438363" y="1612192"/>
            <a:ext cx="2080340" cy="1617913"/>
            <a:chOff x="5914363" y="1747690"/>
            <a:chExt cx="2080340" cy="1617913"/>
          </a:xfrm>
          <a:solidFill>
            <a:srgbClr val="627981"/>
          </a:solidFill>
        </p:grpSpPr>
        <p:sp>
          <p:nvSpPr>
            <p:cNvPr id="12" name="Rectangle 11"/>
            <p:cNvSpPr/>
            <p:nvPr/>
          </p:nvSpPr>
          <p:spPr>
            <a:xfrm>
              <a:off x="5914363" y="1747690"/>
              <a:ext cx="2080340" cy="1617913"/>
            </a:xfrm>
            <a:prstGeom prst="rect">
              <a:avLst/>
            </a:prstGeom>
            <a:solidFill>
              <a:srgbClr val="314C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5914363" y="1889644"/>
              <a:ext cx="2080340" cy="1323439"/>
            </a:xfrm>
            <a:prstGeom prst="rect">
              <a:avLst/>
            </a:prstGeom>
            <a:solidFill>
              <a:srgbClr val="314C57"/>
            </a:solidFill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Do I agree or disagree with the main idea(s) in this text? Why?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1784217" y="3480015"/>
            <a:ext cx="2080340" cy="1617913"/>
            <a:chOff x="1149290" y="3617528"/>
            <a:chExt cx="2080340" cy="1617913"/>
          </a:xfrm>
          <a:solidFill>
            <a:srgbClr val="314C57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253246" y="3770311"/>
              <a:ext cx="1872427" cy="1323439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What evidence does the author use to back up their claims?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4120918" y="3480015"/>
            <a:ext cx="2080342" cy="1617913"/>
            <a:chOff x="3531825" y="3615513"/>
            <a:chExt cx="2080342" cy="1617913"/>
          </a:xfrm>
          <a:solidFill>
            <a:srgbClr val="314C57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531825" y="3761457"/>
              <a:ext cx="2080339" cy="1323439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Why does the author choose to organize their ideas this way?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6457612" y="3485560"/>
            <a:ext cx="2080346" cy="1617913"/>
            <a:chOff x="5914357" y="3623075"/>
            <a:chExt cx="2080346" cy="1617913"/>
          </a:xfrm>
          <a:solidFill>
            <a:srgbClr val="314C57"/>
          </a:solidFill>
        </p:grpSpPr>
        <p:sp>
          <p:nvSpPr>
            <p:cNvPr id="21" name="Rectangle 20"/>
            <p:cNvSpPr/>
            <p:nvPr/>
          </p:nvSpPr>
          <p:spPr>
            <a:xfrm>
              <a:off x="5914363" y="3623075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5914357" y="3761458"/>
              <a:ext cx="2080340" cy="1323439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How does the word choice affect my opinion?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5055827" y="1612192"/>
            <a:ext cx="2080340" cy="1617913"/>
            <a:chOff x="3531827" y="1747690"/>
            <a:chExt cx="2080340" cy="1617913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solidFill>
              <a:srgbClr val="314C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531827" y="1889644"/>
              <a:ext cx="2080340" cy="1323439"/>
            </a:xfrm>
            <a:prstGeom prst="rect">
              <a:avLst/>
            </a:prstGeom>
            <a:solidFill>
              <a:srgbClr val="314C57"/>
            </a:solidFill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What is the author's purpose for writing? How do I know?</a:t>
              </a:r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7DF4FE0D-2FED-234E-B20A-9F827FAC0EBC}"/>
              </a:ext>
            </a:extLst>
          </p:cNvPr>
          <p:cNvGrpSpPr/>
          <p:nvPr/>
        </p:nvGrpSpPr>
        <p:grpSpPr>
          <a:xfrm>
            <a:off x="8794313" y="3480015"/>
            <a:ext cx="2080343" cy="1617913"/>
            <a:chOff x="5914360" y="3623075"/>
            <a:chExt cx="2080343" cy="1617913"/>
          </a:xfrm>
          <a:solidFill>
            <a:srgbClr val="314C57"/>
          </a:solidFill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2A6A3149-9604-3C40-BDDB-613FF3605FD3}"/>
                </a:ext>
              </a:extLst>
            </p:cNvPr>
            <p:cNvSpPr/>
            <p:nvPr/>
          </p:nvSpPr>
          <p:spPr>
            <a:xfrm>
              <a:off x="5914363" y="3623075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7D9D7E59-E060-E74A-BCA6-8329A53925C9}"/>
                </a:ext>
              </a:extLst>
            </p:cNvPr>
            <p:cNvSpPr txBox="1"/>
            <p:nvPr/>
          </p:nvSpPr>
          <p:spPr>
            <a:xfrm>
              <a:off x="5914360" y="3761458"/>
              <a:ext cx="2080340" cy="1323439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Who is the author? Why should I believe what they say?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266281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Developing Your Response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3898776" y="1617739"/>
            <a:ext cx="2080340" cy="1617913"/>
            <a:chOff x="1149291" y="1753237"/>
            <a:chExt cx="2080340" cy="1617913"/>
          </a:xfrm>
          <a:solidFill>
            <a:srgbClr val="314C57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3" y="2262110"/>
              <a:ext cx="1664514" cy="58907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400" dirty="0">
                  <a:solidFill>
                    <a:schemeClr val="bg1"/>
                  </a:solidFill>
                </a:rPr>
                <a:t>Reflecting</a:t>
              </a:r>
              <a:endParaRPr lang="en-US" sz="2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5055830" y="3429000"/>
            <a:ext cx="2080340" cy="1617913"/>
            <a:chOff x="3531827" y="3615513"/>
            <a:chExt cx="2080340" cy="1617913"/>
          </a:xfrm>
          <a:solidFill>
            <a:srgbClr val="314C57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39740" y="4128641"/>
              <a:ext cx="1664514" cy="58907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400" dirty="0">
                  <a:solidFill>
                    <a:schemeClr val="bg1"/>
                  </a:solidFill>
                </a:rPr>
                <a:t>Critiquing</a:t>
              </a:r>
              <a:endParaRPr lang="en-US" sz="2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6281312" y="1612192"/>
            <a:ext cx="2080340" cy="1617913"/>
            <a:chOff x="3531827" y="1747690"/>
            <a:chExt cx="2080340" cy="1617913"/>
          </a:xfrm>
          <a:solidFill>
            <a:srgbClr val="314C57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40" y="2256828"/>
              <a:ext cx="1664514" cy="58907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400" dirty="0">
                  <a:solidFill>
                    <a:schemeClr val="bg1"/>
                  </a:solidFill>
                </a:rPr>
                <a:t>Comparing</a:t>
              </a:r>
              <a:endParaRPr lang="en-US" sz="22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395849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3463</TotalTime>
  <Words>478</Words>
  <Application>Microsoft Office PowerPoint</Application>
  <PresentationFormat>Widescreen</PresentationFormat>
  <Paragraphs>123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Caitlin Edahl</dc:creator>
  <cp:lastModifiedBy>Kenneth Hanson</cp:lastModifiedBy>
  <cp:revision>76</cp:revision>
  <dcterms:created xsi:type="dcterms:W3CDTF">2017-06-16T13:06:21Z</dcterms:created>
  <dcterms:modified xsi:type="dcterms:W3CDTF">2021-11-24T23:54:43Z</dcterms:modified>
</cp:coreProperties>
</file>