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9" r:id="rId4"/>
    <p:sldId id="257" r:id="rId5"/>
    <p:sldId id="259" r:id="rId6"/>
    <p:sldId id="368" r:id="rId7"/>
    <p:sldId id="264" r:id="rId8"/>
    <p:sldId id="265" r:id="rId9"/>
    <p:sldId id="369"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2" clrIdx="0">
    <p:extLst>
      <p:ext uri="{19B8F6BF-5375-455C-9EA6-DF929625EA0E}">
        <p15:presenceInfo xmlns:p15="http://schemas.microsoft.com/office/powerpoint/2012/main" userId="S-1-5-21-1482476501-413027322-842925246-25624" providerId="AD"/>
      </p:ext>
    </p:extLst>
  </p:cmAuthor>
  <p:cmAuthor id="2" name="Caitlin Coleman" initials="CC" lastIdx="5"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969696"/>
    <a:srgbClr val="CCA49C"/>
    <a:srgbClr val="ECD1C6"/>
    <a:srgbClr val="D1B6AB"/>
    <a:srgbClr val="D0AFAC"/>
    <a:srgbClr val="D69480"/>
    <a:srgbClr val="DAA88C"/>
    <a:srgbClr val="D7A8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39" autoAdjust="0"/>
    <p:restoredTop sz="94660"/>
  </p:normalViewPr>
  <p:slideViewPr>
    <p:cSldViewPr snapToGrid="0">
      <p:cViewPr varScale="1">
        <p:scale>
          <a:sx n="81" d="100"/>
          <a:sy n="81" d="100"/>
        </p:scale>
        <p:origin x="126"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Writing </a:t>
            </a:r>
          </a:p>
          <a:p>
            <a:pPr lvl="0" algn="ctr"/>
            <a:r>
              <a:rPr lang="en-US" sz="5400" dirty="0">
                <a:solidFill>
                  <a:prstClr val="black">
                    <a:lumMod val="75000"/>
                    <a:lumOff val="25000"/>
                  </a:prstClr>
                </a:solidFill>
                <a:latin typeface="Century Gothic" panose="020B0502020202020204" pitchFamily="34" charset="0"/>
              </a:rPr>
              <a:t>to Summarize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95ACEF8D-8042-4414-B780-32FA5491B335}"/>
              </a:ext>
            </a:extLst>
          </p:cNvPr>
          <p:cNvSpPr txBox="1"/>
          <p:nvPr/>
        </p:nvSpPr>
        <p:spPr>
          <a:xfrm>
            <a:off x="1710559" y="1773621"/>
            <a:ext cx="8694682"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a:t>Identify important ideas and details for a summary</a:t>
            </a:r>
          </a:p>
          <a:p>
            <a:pPr marL="285750" indent="-285750">
              <a:buFont typeface="Arial" panose="020B0604020202020204" pitchFamily="34" charset="0"/>
              <a:buChar char="•"/>
            </a:pPr>
            <a:r>
              <a:rPr lang="en-US" sz="2400" dirty="0"/>
              <a:t>Recognize the key goals and characteristics of summary</a:t>
            </a:r>
          </a:p>
          <a:p>
            <a:pPr marL="285750" indent="-285750">
              <a:buFont typeface="Arial" panose="020B0604020202020204" pitchFamily="34" charset="0"/>
              <a:buChar char="•"/>
            </a:pPr>
            <a:r>
              <a:rPr lang="en-US" sz="2400" dirty="0"/>
              <a:t>Understand how to use summary in combination with other purposes</a:t>
            </a:r>
          </a:p>
          <a:p>
            <a:pPr marL="285750" indent="-285750">
              <a:buFont typeface="Arial" panose="020B0604020202020204" pitchFamily="34" charset="0"/>
              <a:buChar char="•"/>
            </a:pPr>
            <a:r>
              <a:rPr lang="en-US" sz="2400" dirty="0"/>
              <a:t>Use strategies for developing a summary</a:t>
            </a:r>
            <a:endParaRPr lang="en-US" dirty="0"/>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35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a 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321856" y="1383374"/>
            <a:ext cx="7548283" cy="817418"/>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A brief, general overview of a text using only the most relevant and important details</a:t>
            </a:r>
          </a:p>
        </p:txBody>
      </p:sp>
      <p:sp>
        <p:nvSpPr>
          <p:cNvPr id="9" name="Rectangle 8"/>
          <p:cNvSpPr/>
          <p:nvPr/>
        </p:nvSpPr>
        <p:spPr>
          <a:xfrm>
            <a:off x="2871539" y="3666631"/>
            <a:ext cx="2779532" cy="1381818"/>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When to summarize</a:t>
            </a:r>
          </a:p>
        </p:txBody>
      </p:sp>
      <p:sp>
        <p:nvSpPr>
          <p:cNvPr id="10" name="Rectangle 9"/>
          <p:cNvSpPr/>
          <p:nvPr/>
        </p:nvSpPr>
        <p:spPr>
          <a:xfrm>
            <a:off x="2321857" y="2508594"/>
            <a:ext cx="7548283" cy="817418"/>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Two important aspects of writing a summary:</a:t>
            </a:r>
          </a:p>
        </p:txBody>
      </p:sp>
      <p:sp>
        <p:nvSpPr>
          <p:cNvPr id="11" name="Rectangle 10"/>
          <p:cNvSpPr/>
          <p:nvPr/>
        </p:nvSpPr>
        <p:spPr>
          <a:xfrm>
            <a:off x="6540929" y="3672381"/>
            <a:ext cx="2779532" cy="138181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to summarize</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to Summarize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7" name="Rectangle 16"/>
          <p:cNvSpPr/>
          <p:nvPr/>
        </p:nvSpPr>
        <p:spPr>
          <a:xfrm>
            <a:off x="2185988" y="3224080"/>
            <a:ext cx="3712788" cy="80682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rPr>
              <a:t>Discuss</a:t>
            </a:r>
          </a:p>
        </p:txBody>
      </p:sp>
      <p:sp>
        <p:nvSpPr>
          <p:cNvPr id="20" name="Rectangle 19"/>
          <p:cNvSpPr/>
          <p:nvPr/>
        </p:nvSpPr>
        <p:spPr>
          <a:xfrm>
            <a:off x="6382872" y="3224080"/>
            <a:ext cx="3712788" cy="80682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rPr>
              <a:t>Evaluate</a:t>
            </a:r>
          </a:p>
        </p:txBody>
      </p:sp>
      <p:sp>
        <p:nvSpPr>
          <p:cNvPr id="22" name="Rectangle 21"/>
          <p:cNvSpPr/>
          <p:nvPr/>
        </p:nvSpPr>
        <p:spPr>
          <a:xfrm>
            <a:off x="6382872" y="4229486"/>
            <a:ext cx="3712788" cy="80682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rPr>
              <a:t>Respond</a:t>
            </a:r>
          </a:p>
        </p:txBody>
      </p:sp>
      <p:sp>
        <p:nvSpPr>
          <p:cNvPr id="23" name="Rectangle 22"/>
          <p:cNvSpPr/>
          <p:nvPr/>
        </p:nvSpPr>
        <p:spPr>
          <a:xfrm>
            <a:off x="2185988" y="4229487"/>
            <a:ext cx="3712788" cy="80682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bg1"/>
                </a:solidFill>
              </a:rPr>
              <a:t>Analyze</a:t>
            </a:r>
          </a:p>
        </p:txBody>
      </p:sp>
      <p:sp>
        <p:nvSpPr>
          <p:cNvPr id="25" name="Rectangle 24"/>
          <p:cNvSpPr/>
          <p:nvPr/>
        </p:nvSpPr>
        <p:spPr>
          <a:xfrm>
            <a:off x="1881187" y="5466624"/>
            <a:ext cx="8429625" cy="80996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Sometimes, you only need to summarize a specific idea or fact within the text if the assignment is more specific.</a:t>
            </a:r>
          </a:p>
        </p:txBody>
      </p:sp>
      <p:sp>
        <p:nvSpPr>
          <p:cNvPr id="15" name="Rectangle: Rounded Corners 24">
            <a:extLst>
              <a:ext uri="{FF2B5EF4-FFF2-40B4-BE49-F238E27FC236}">
                <a16:creationId xmlns:a16="http://schemas.microsoft.com/office/drawing/2014/main" id="{E90EE182-B526-9A41-A60B-903A2E1CAA04}"/>
              </a:ext>
            </a:extLst>
          </p:cNvPr>
          <p:cNvSpPr/>
          <p:nvPr/>
        </p:nvSpPr>
        <p:spPr>
          <a:xfrm>
            <a:off x="1881187" y="1380429"/>
            <a:ext cx="8429625" cy="80996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When the audience needs a broad overview of text to inform them about important background information</a:t>
            </a:r>
          </a:p>
        </p:txBody>
      </p:sp>
      <p:sp>
        <p:nvSpPr>
          <p:cNvPr id="16" name="Rectangle: Rounded Corners 24">
            <a:extLst>
              <a:ext uri="{FF2B5EF4-FFF2-40B4-BE49-F238E27FC236}">
                <a16:creationId xmlns:a16="http://schemas.microsoft.com/office/drawing/2014/main" id="{AF31E72E-3AD7-ED46-82CA-CFFDF688FF50}"/>
              </a:ext>
            </a:extLst>
          </p:cNvPr>
          <p:cNvSpPr/>
          <p:nvPr/>
        </p:nvSpPr>
        <p:spPr>
          <a:xfrm>
            <a:off x="1881187" y="2503274"/>
            <a:ext cx="8429625" cy="522222"/>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Before you can:</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How to Summarize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675764" y="1551975"/>
            <a:ext cx="4895318" cy="1563305"/>
            <a:chOff x="1149291" y="1753237"/>
            <a:chExt cx="2080340" cy="1617913"/>
          </a:xfrm>
          <a:solidFill>
            <a:srgbClr val="386546"/>
          </a:solidFill>
        </p:grpSpPr>
        <p:sp>
          <p:nvSpPr>
            <p:cNvPr id="9" name="Rectangle 8"/>
            <p:cNvSpPr/>
            <p:nvPr/>
          </p:nvSpPr>
          <p:spPr>
            <a:xfrm>
              <a:off x="1149291" y="1753237"/>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p:cNvSpPr txBox="1"/>
            <p:nvPr/>
          </p:nvSpPr>
          <p:spPr>
            <a:xfrm>
              <a:off x="1357204" y="2165188"/>
              <a:ext cx="1664514" cy="781056"/>
            </a:xfrm>
            <a:prstGeom prst="rect">
              <a:avLst/>
            </a:prstGeom>
            <a:grpFill/>
          </p:spPr>
          <p:txBody>
            <a:bodyPr wrap="square" rtlCol="0" anchor="ctr">
              <a:spAutoFit/>
            </a:bodyPr>
            <a:lstStyle/>
            <a:p>
              <a:pPr algn="ctr">
                <a:lnSpc>
                  <a:spcPct val="150000"/>
                </a:lnSpc>
              </a:pPr>
              <a:r>
                <a:rPr lang="en-US" sz="3200" dirty="0">
                  <a:solidFill>
                    <a:schemeClr val="bg1"/>
                  </a:solidFill>
                </a:rPr>
                <a:t>Keep it short!</a:t>
              </a:r>
            </a:p>
          </p:txBody>
        </p:sp>
      </p:grpSp>
      <p:sp>
        <p:nvSpPr>
          <p:cNvPr id="15" name="Rectangle 14"/>
          <p:cNvSpPr/>
          <p:nvPr/>
        </p:nvSpPr>
        <p:spPr>
          <a:xfrm>
            <a:off x="2635594" y="3429000"/>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7" name="Group 16"/>
          <p:cNvGrpSpPr/>
          <p:nvPr/>
        </p:nvGrpSpPr>
        <p:grpSpPr>
          <a:xfrm>
            <a:off x="5055830" y="3429000"/>
            <a:ext cx="2080340" cy="1617913"/>
            <a:chOff x="3531827" y="3615513"/>
            <a:chExt cx="2080340" cy="1617913"/>
          </a:xfrm>
          <a:solidFill>
            <a:srgbClr val="386546"/>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Include only relevant information</a:t>
              </a:r>
            </a:p>
          </p:txBody>
        </p:sp>
      </p:grpSp>
      <p:grpSp>
        <p:nvGrpSpPr>
          <p:cNvPr id="23" name="Group 22"/>
          <p:cNvGrpSpPr/>
          <p:nvPr/>
        </p:nvGrpSpPr>
        <p:grpSpPr>
          <a:xfrm>
            <a:off x="7476066" y="3455008"/>
            <a:ext cx="2080340" cy="1617913"/>
            <a:chOff x="3531827" y="1747690"/>
            <a:chExt cx="2080340" cy="1617913"/>
          </a:xfrm>
          <a:solidFill>
            <a:srgbClr val="386546"/>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531827" y="1769708"/>
              <a:ext cx="2080340" cy="1563313"/>
            </a:xfrm>
            <a:prstGeom prst="rect">
              <a:avLst/>
            </a:prstGeom>
            <a:grpFill/>
          </p:spPr>
          <p:txBody>
            <a:bodyPr wrap="square" rtlCol="0" anchor="ctr">
              <a:spAutoFit/>
            </a:bodyPr>
            <a:lstStyle/>
            <a:p>
              <a:pPr algn="ctr">
                <a:lnSpc>
                  <a:spcPct val="150000"/>
                </a:lnSpc>
              </a:pPr>
              <a:r>
                <a:rPr lang="en-US" sz="2200" dirty="0">
                  <a:solidFill>
                    <a:schemeClr val="bg1"/>
                  </a:solidFill>
                </a:rPr>
                <a:t>Include the most important ideas &amp; details</a:t>
              </a:r>
            </a:p>
          </p:txBody>
        </p:sp>
      </p:grpSp>
      <p:sp>
        <p:nvSpPr>
          <p:cNvPr id="20" name="TextBox 19">
            <a:extLst>
              <a:ext uri="{FF2B5EF4-FFF2-40B4-BE49-F238E27FC236}">
                <a16:creationId xmlns:a16="http://schemas.microsoft.com/office/drawing/2014/main" id="{0A519F6D-27B3-5F4B-B923-5F929C36C132}"/>
              </a:ext>
            </a:extLst>
          </p:cNvPr>
          <p:cNvSpPr txBox="1"/>
          <p:nvPr/>
        </p:nvSpPr>
        <p:spPr>
          <a:xfrm>
            <a:off x="2843507" y="3434855"/>
            <a:ext cx="1664514" cy="1563313"/>
          </a:xfrm>
          <a:prstGeom prst="rect">
            <a:avLst/>
          </a:prstGeom>
          <a:solidFill>
            <a:srgbClr val="386546"/>
          </a:solidFill>
        </p:spPr>
        <p:txBody>
          <a:bodyPr wrap="square" rtlCol="0" anchor="ctr">
            <a:spAutoFit/>
          </a:bodyPr>
          <a:lstStyle/>
          <a:p>
            <a:pPr algn="ctr">
              <a:lnSpc>
                <a:spcPct val="150000"/>
              </a:lnSpc>
            </a:pPr>
            <a:r>
              <a:rPr lang="en-US" sz="2200" dirty="0">
                <a:solidFill>
                  <a:schemeClr val="bg1"/>
                </a:solidFill>
              </a:rPr>
              <a:t>Use general words &amp; phrases</a:t>
            </a:r>
          </a:p>
        </p:txBody>
      </p:sp>
    </p:spTree>
    <p:extLst>
      <p:ext uri="{BB962C8B-B14F-4D97-AF65-F5344CB8AC3E}">
        <p14:creationId xmlns:p14="http://schemas.microsoft.com/office/powerpoint/2010/main" val="3997319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76425" y="1434353"/>
            <a:ext cx="8434387" cy="4928188"/>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Literary Summary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391194" y="1981265"/>
            <a:ext cx="7404847" cy="4031873"/>
          </a:xfrm>
          <a:prstGeom prst="rect">
            <a:avLst/>
          </a:prstGeom>
          <a:noFill/>
        </p:spPr>
        <p:txBody>
          <a:bodyPr wrap="square" rtlCol="0">
            <a:spAutoFit/>
          </a:bodyPr>
          <a:lstStyle/>
          <a:p>
            <a:r>
              <a:rPr lang="en-US" sz="3200" i="1" dirty="0">
                <a:solidFill>
                  <a:schemeClr val="bg1"/>
                </a:solidFill>
              </a:rPr>
              <a:t>In Homer’s “Odyssey”, a Greek warrior sails home after ten years of battle. The journey is as long and trying as the war. Through wits and courage, the resourceful hero overcomes natural forces, monsters, gods, and his own mortal weaknesses. He reaches his kingdom wiser, stronger, and grateful for his experiences.</a:t>
            </a:r>
          </a:p>
        </p:txBody>
      </p:sp>
    </p:spTree>
    <p:extLst>
      <p:ext uri="{BB962C8B-B14F-4D97-AF65-F5344CB8AC3E}">
        <p14:creationId xmlns:p14="http://schemas.microsoft.com/office/powerpoint/2010/main" val="403395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 Elements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Arrow: Pentagon 4"/>
          <p:cNvSpPr/>
          <p:nvPr/>
        </p:nvSpPr>
        <p:spPr>
          <a:xfrm>
            <a:off x="1881188" y="1488141"/>
            <a:ext cx="3318341" cy="1021977"/>
          </a:xfrm>
          <a:prstGeom prst="homePlate">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General Language</a:t>
            </a:r>
          </a:p>
        </p:txBody>
      </p:sp>
      <p:sp>
        <p:nvSpPr>
          <p:cNvPr id="8" name="Arrow: Pentagon 7"/>
          <p:cNvSpPr/>
          <p:nvPr/>
        </p:nvSpPr>
        <p:spPr>
          <a:xfrm>
            <a:off x="1881188" y="2993770"/>
            <a:ext cx="3318341" cy="1021977"/>
          </a:xfrm>
          <a:prstGeom prst="homePlate">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Relevant Information</a:t>
            </a:r>
          </a:p>
        </p:txBody>
      </p:sp>
      <p:sp>
        <p:nvSpPr>
          <p:cNvPr id="9" name="Arrow: Pentagon 8"/>
          <p:cNvSpPr/>
          <p:nvPr/>
        </p:nvSpPr>
        <p:spPr>
          <a:xfrm>
            <a:off x="1881188" y="4499399"/>
            <a:ext cx="3318341" cy="1021977"/>
          </a:xfrm>
          <a:prstGeom prst="homePlate">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Important Details</a:t>
            </a:r>
          </a:p>
        </p:txBody>
      </p:sp>
      <p:sp>
        <p:nvSpPr>
          <p:cNvPr id="10" name="Arrow: Pentagon 9"/>
          <p:cNvSpPr/>
          <p:nvPr/>
        </p:nvSpPr>
        <p:spPr>
          <a:xfrm flipH="1">
            <a:off x="5360894" y="1488141"/>
            <a:ext cx="4949919" cy="1021977"/>
          </a:xfrm>
          <a:prstGeom prst="homePlate">
            <a:avLst/>
          </a:prstGeom>
          <a:noFill/>
          <a:ln w="76200">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Pentagon 12"/>
          <p:cNvSpPr/>
          <p:nvPr/>
        </p:nvSpPr>
        <p:spPr>
          <a:xfrm flipH="1">
            <a:off x="5360893" y="2993769"/>
            <a:ext cx="4949920" cy="1021977"/>
          </a:xfrm>
          <a:prstGeom prst="homePlate">
            <a:avLst/>
          </a:prstGeom>
          <a:noFill/>
          <a:ln w="76200">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Pentagon 13"/>
          <p:cNvSpPr/>
          <p:nvPr/>
        </p:nvSpPr>
        <p:spPr>
          <a:xfrm flipH="1">
            <a:off x="5360891" y="4499399"/>
            <a:ext cx="4949921" cy="1021977"/>
          </a:xfrm>
          <a:prstGeom prst="homePlate">
            <a:avLst/>
          </a:prstGeom>
          <a:noFill/>
          <a:ln w="76200">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924282" y="1545642"/>
            <a:ext cx="4386530" cy="830997"/>
          </a:xfrm>
          <a:prstGeom prst="rect">
            <a:avLst/>
          </a:prstGeom>
          <a:noFill/>
        </p:spPr>
        <p:txBody>
          <a:bodyPr wrap="square" rtlCol="0">
            <a:spAutoFit/>
          </a:bodyPr>
          <a:lstStyle/>
          <a:p>
            <a:r>
              <a:rPr lang="en-US" sz="2400" i="1" dirty="0"/>
              <a:t>“a resourceful hero”,</a:t>
            </a:r>
            <a:r>
              <a:rPr lang="en-US" sz="2400" b="1" i="1" dirty="0"/>
              <a:t> </a:t>
            </a:r>
            <a:r>
              <a:rPr lang="en-US" sz="2400" i="1" dirty="0"/>
              <a:t>a “journey”, successful ending, lessons learned</a:t>
            </a:r>
          </a:p>
        </p:txBody>
      </p:sp>
      <p:sp>
        <p:nvSpPr>
          <p:cNvPr id="16" name="TextBox 15"/>
          <p:cNvSpPr txBox="1"/>
          <p:nvPr/>
        </p:nvSpPr>
        <p:spPr>
          <a:xfrm>
            <a:off x="5924282" y="3070715"/>
            <a:ext cx="4386531" cy="830997"/>
          </a:xfrm>
          <a:prstGeom prst="rect">
            <a:avLst/>
          </a:prstGeom>
          <a:noFill/>
        </p:spPr>
        <p:txBody>
          <a:bodyPr wrap="square" rtlCol="0">
            <a:spAutoFit/>
          </a:bodyPr>
          <a:lstStyle/>
          <a:p>
            <a:r>
              <a:rPr lang="en-US" sz="2400" i="1" dirty="0"/>
              <a:t>intelligence and moral strength bring success</a:t>
            </a:r>
          </a:p>
        </p:txBody>
      </p:sp>
      <p:sp>
        <p:nvSpPr>
          <p:cNvPr id="17" name="TextBox 16"/>
          <p:cNvSpPr txBox="1"/>
          <p:nvPr/>
        </p:nvSpPr>
        <p:spPr>
          <a:xfrm>
            <a:off x="5924282" y="4744866"/>
            <a:ext cx="4386531" cy="461665"/>
          </a:xfrm>
          <a:prstGeom prst="rect">
            <a:avLst/>
          </a:prstGeom>
          <a:noFill/>
        </p:spPr>
        <p:txBody>
          <a:bodyPr wrap="square" rtlCol="0">
            <a:spAutoFit/>
          </a:bodyPr>
          <a:lstStyle/>
          <a:p>
            <a:r>
              <a:rPr lang="en-US" sz="2400" i="1" dirty="0"/>
              <a:t>sea voyage, obstacles, safe return</a:t>
            </a:r>
          </a:p>
        </p:txBody>
      </p:sp>
    </p:spTree>
    <p:extLst>
      <p:ext uri="{BB962C8B-B14F-4D97-AF65-F5344CB8AC3E}">
        <p14:creationId xmlns:p14="http://schemas.microsoft.com/office/powerpoint/2010/main" val="4267213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76425" y="1434353"/>
            <a:ext cx="8434387" cy="4249271"/>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Annotating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391194" y="2397948"/>
            <a:ext cx="7404847" cy="2062103"/>
          </a:xfrm>
          <a:prstGeom prst="rect">
            <a:avLst/>
          </a:prstGeom>
          <a:noFill/>
        </p:spPr>
        <p:txBody>
          <a:bodyPr wrap="square" rtlCol="0">
            <a:spAutoFit/>
          </a:bodyPr>
          <a:lstStyle/>
          <a:p>
            <a:r>
              <a:rPr lang="en-US" sz="3200" dirty="0">
                <a:solidFill>
                  <a:schemeClr val="bg1"/>
                </a:solidFill>
              </a:rPr>
              <a:t>A strategy for taking notes while reading that involves identifying the main idea and supporting details in each section in the margins of the text</a:t>
            </a:r>
          </a:p>
        </p:txBody>
      </p:sp>
    </p:spTree>
    <p:extLst>
      <p:ext uri="{BB962C8B-B14F-4D97-AF65-F5344CB8AC3E}">
        <p14:creationId xmlns:p14="http://schemas.microsoft.com/office/powerpoint/2010/main" val="2326347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1914</TotalTime>
  <Words>287</Words>
  <Application>Microsoft Office PowerPoint</Application>
  <PresentationFormat>Widescreen</PresentationFormat>
  <Paragraphs>44</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72</cp:revision>
  <dcterms:created xsi:type="dcterms:W3CDTF">2017-06-16T13:06:21Z</dcterms:created>
  <dcterms:modified xsi:type="dcterms:W3CDTF">2021-11-24T23:54:52Z</dcterms:modified>
</cp:coreProperties>
</file>