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72" r:id="rId4"/>
    <p:sldId id="258" r:id="rId5"/>
    <p:sldId id="260" r:id="rId6"/>
    <p:sldId id="261" r:id="rId7"/>
    <p:sldId id="273" r:id="rId8"/>
    <p:sldId id="282" r:id="rId9"/>
    <p:sldId id="264" r:id="rId10"/>
    <p:sldId id="270" r:id="rId11"/>
    <p:sldId id="279" r:id="rId12"/>
    <p:sldId id="280" r:id="rId13"/>
    <p:sldId id="281" r:id="rId14"/>
    <p:sldId id="283" r:id="rId15"/>
    <p:sldId id="278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3B4A"/>
    <a:srgbClr val="9BAABF"/>
    <a:srgbClr val="4454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82775" autoAdjust="0"/>
  </p:normalViewPr>
  <p:slideViewPr>
    <p:cSldViewPr snapToGrid="0">
      <p:cViewPr varScale="1">
        <p:scale>
          <a:sx n="84" d="100"/>
          <a:sy n="84" d="100"/>
        </p:scale>
        <p:origin x="35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41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557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915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0297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8716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176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342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2153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1316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1950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53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3946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6599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1378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996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015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355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818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01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690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384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90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170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464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618119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Writing to Describe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53740" y="320479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127EFA09-3BD0-459E-9154-9603A54CD617}"/>
              </a:ext>
            </a:extLst>
          </p:cNvPr>
          <p:cNvSpPr/>
          <p:nvPr/>
        </p:nvSpPr>
        <p:spPr>
          <a:xfrm>
            <a:off x="1659118" y="1348033"/>
            <a:ext cx="9008882" cy="4458876"/>
          </a:xfrm>
          <a:prstGeom prst="roundRect">
            <a:avLst/>
          </a:prstGeom>
          <a:solidFill>
            <a:srgbClr val="9BAA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1034796" y="539447"/>
            <a:ext cx="9633206" cy="6131626"/>
            <a:chOff x="-489206" y="664134"/>
            <a:chExt cx="9633206" cy="6131626"/>
          </a:xfrm>
        </p:grpSpPr>
        <p:sp>
          <p:nvSpPr>
            <p:cNvPr id="26" name="TextBox 25"/>
            <p:cNvSpPr txBox="1"/>
            <p:nvPr/>
          </p:nvSpPr>
          <p:spPr>
            <a:xfrm>
              <a:off x="-489206" y="664134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SIMILE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970202" y="1859339"/>
            <a:ext cx="8036932" cy="313932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800" dirty="0">
                <a:solidFill>
                  <a:srgbClr val="303B4A"/>
                </a:solidFill>
              </a:rPr>
              <a:t>The two toddlers were like an octopus with eight limbs flailing everywhere and grabbing everything in reach. </a:t>
            </a:r>
          </a:p>
          <a:p>
            <a:pPr>
              <a:spcAft>
                <a:spcPts val="1800"/>
              </a:spcAft>
            </a:pPr>
            <a:endParaRPr lang="en-US" sz="2800" dirty="0">
              <a:solidFill>
                <a:srgbClr val="303B4A"/>
              </a:solidFill>
            </a:endParaRPr>
          </a:p>
          <a:p>
            <a:pPr>
              <a:spcAft>
                <a:spcPts val="1800"/>
              </a:spcAft>
            </a:pPr>
            <a:r>
              <a:rPr lang="en-US" sz="2800" dirty="0">
                <a:solidFill>
                  <a:srgbClr val="303B4A"/>
                </a:solidFill>
              </a:rPr>
              <a:t>The ticking of the clock sounds like an impatient foot, tapping in anticipation. </a:t>
            </a:r>
          </a:p>
        </p:txBody>
      </p:sp>
    </p:spTree>
    <p:extLst>
      <p:ext uri="{BB962C8B-B14F-4D97-AF65-F5344CB8AC3E}">
        <p14:creationId xmlns:p14="http://schemas.microsoft.com/office/powerpoint/2010/main" val="3829762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9D5E78BA-709F-43A8-A30E-7972F9FF5818}"/>
              </a:ext>
            </a:extLst>
          </p:cNvPr>
          <p:cNvSpPr/>
          <p:nvPr/>
        </p:nvSpPr>
        <p:spPr>
          <a:xfrm>
            <a:off x="1659118" y="1348033"/>
            <a:ext cx="9008882" cy="4458876"/>
          </a:xfrm>
          <a:prstGeom prst="roundRect">
            <a:avLst/>
          </a:prstGeom>
          <a:solidFill>
            <a:srgbClr val="9BAA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1410877" y="458185"/>
            <a:ext cx="9257123" cy="6222032"/>
            <a:chOff x="-113123" y="573728"/>
            <a:chExt cx="9257123" cy="6222032"/>
          </a:xfrm>
        </p:grpSpPr>
        <p:sp>
          <p:nvSpPr>
            <p:cNvPr id="26" name="TextBox 25"/>
            <p:cNvSpPr txBox="1"/>
            <p:nvPr/>
          </p:nvSpPr>
          <p:spPr>
            <a:xfrm>
              <a:off x="-113123" y="573728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PERSONIFICATION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948746" y="2074783"/>
            <a:ext cx="8429625" cy="270843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800" dirty="0">
                <a:ln w="0"/>
                <a:solidFill>
                  <a:srgbClr val="303B4A"/>
                </a:solidFill>
              </a:rPr>
              <a:t>The wind changed directions so quickly, like a teenager who can’t make up his mind. </a:t>
            </a:r>
          </a:p>
          <a:p>
            <a:pPr>
              <a:spcAft>
                <a:spcPts val="1800"/>
              </a:spcAft>
            </a:pPr>
            <a:endParaRPr lang="en-US" sz="2800" dirty="0">
              <a:ln w="0"/>
              <a:solidFill>
                <a:srgbClr val="303B4A"/>
              </a:solidFill>
            </a:endParaRPr>
          </a:p>
          <a:p>
            <a:pPr>
              <a:spcAft>
                <a:spcPts val="1800"/>
              </a:spcAft>
            </a:pPr>
            <a:r>
              <a:rPr lang="en-US" sz="2800" dirty="0">
                <a:ln w="0"/>
                <a:solidFill>
                  <a:srgbClr val="303B4A"/>
                </a:solidFill>
              </a:rPr>
              <a:t>The old recliner always embraced her in its worn arms when she settled in to watch a movie. </a:t>
            </a:r>
            <a:endParaRPr lang="en-US" sz="2400" b="1" dirty="0">
              <a:ln w="0"/>
              <a:solidFill>
                <a:srgbClr val="303B4A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20097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7F2C293A-F3B6-4FE7-8EFE-F68918AF34F1}"/>
              </a:ext>
            </a:extLst>
          </p:cNvPr>
          <p:cNvSpPr/>
          <p:nvPr/>
        </p:nvSpPr>
        <p:spPr>
          <a:xfrm>
            <a:off x="1659118" y="1348033"/>
            <a:ext cx="9008882" cy="4458876"/>
          </a:xfrm>
          <a:prstGeom prst="roundRect">
            <a:avLst/>
          </a:prstGeom>
          <a:solidFill>
            <a:srgbClr val="9BAA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1166813" y="467784"/>
            <a:ext cx="9501189" cy="6203289"/>
            <a:chOff x="-357189" y="592471"/>
            <a:chExt cx="9501189" cy="6203289"/>
          </a:xfrm>
        </p:grpSpPr>
        <p:sp>
          <p:nvSpPr>
            <p:cNvPr id="26" name="TextBox 25"/>
            <p:cNvSpPr txBox="1"/>
            <p:nvPr/>
          </p:nvSpPr>
          <p:spPr>
            <a:xfrm>
              <a:off x="-357189" y="592471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ONOMATOPOEIA 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570375" y="1892394"/>
            <a:ext cx="7051250" cy="337015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800" dirty="0">
                <a:solidFill>
                  <a:srgbClr val="303B4A"/>
                </a:solidFill>
              </a:rPr>
              <a:t>She could hear her phone vibrating in her purse: buzz-buzz, buzz-buzz.</a:t>
            </a:r>
          </a:p>
          <a:p>
            <a:pPr>
              <a:spcAft>
                <a:spcPts val="1800"/>
              </a:spcAft>
            </a:pPr>
            <a:endParaRPr lang="en-US" sz="2800" dirty="0">
              <a:solidFill>
                <a:srgbClr val="303B4A"/>
              </a:solidFill>
            </a:endParaRPr>
          </a:p>
          <a:p>
            <a:pPr>
              <a:spcAft>
                <a:spcPts val="1800"/>
              </a:spcAft>
            </a:pPr>
            <a:r>
              <a:rPr lang="en-US" sz="2800" dirty="0">
                <a:solidFill>
                  <a:srgbClr val="303B4A"/>
                </a:solidFill>
              </a:rPr>
              <a:t>POP! She opened a mason jar of her pickled peaches from last summer. </a:t>
            </a:r>
          </a:p>
          <a:p>
            <a:pPr>
              <a:spcAft>
                <a:spcPts val="1800"/>
              </a:spcAft>
            </a:pPr>
            <a:endParaRPr lang="en-US" sz="28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1091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488829" y="472503"/>
            <a:ext cx="9179173" cy="6198570"/>
            <a:chOff x="-35173" y="597190"/>
            <a:chExt cx="9179173" cy="6198570"/>
          </a:xfrm>
        </p:grpSpPr>
        <p:sp>
          <p:nvSpPr>
            <p:cNvPr id="26" name="TextBox 25"/>
            <p:cNvSpPr txBox="1"/>
            <p:nvPr/>
          </p:nvSpPr>
          <p:spPr>
            <a:xfrm>
              <a:off x="-35173" y="597190"/>
              <a:ext cx="91440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DESCRIPTIVE WRITING</a:t>
              </a:r>
            </a:p>
            <a:p>
              <a:pPr algn="ctr"/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2066922" y="4074806"/>
            <a:ext cx="8058154" cy="1067579"/>
            <a:chOff x="542923" y="1736761"/>
            <a:chExt cx="8058154" cy="806935"/>
          </a:xfrm>
          <a:solidFill>
            <a:schemeClr val="tx2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961901"/>
              <a:ext cx="7807571" cy="39547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chemeClr val="bg2"/>
                  </a:solidFill>
                </a:rPr>
                <a:t>Change perspectives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066922" y="2828358"/>
            <a:ext cx="8058154" cy="1067579"/>
            <a:chOff x="542923" y="1736761"/>
            <a:chExt cx="8058154" cy="806935"/>
          </a:xfrm>
          <a:solidFill>
            <a:schemeClr val="tx2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5" y="1969572"/>
              <a:ext cx="7807571" cy="39547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chemeClr val="bg2"/>
                  </a:solidFill>
                </a:rPr>
                <a:t>Form connections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066922" y="1579037"/>
            <a:ext cx="8058154" cy="1067579"/>
            <a:chOff x="542923" y="1736761"/>
            <a:chExt cx="8058154" cy="806935"/>
          </a:xfrm>
          <a:solidFill>
            <a:schemeClr val="tx2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5" y="2007610"/>
              <a:ext cx="7807571" cy="39547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chemeClr val="bg2"/>
                  </a:solidFill>
                </a:rPr>
                <a:t>Create experiences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46488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033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WHAT IS DESCRIPTIVE WRITING?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>
            <a:off x="1686304" y="1591882"/>
            <a:ext cx="8971281" cy="4128210"/>
            <a:chOff x="365111" y="1821206"/>
            <a:chExt cx="8443024" cy="3298655"/>
          </a:xfrm>
          <a:solidFill>
            <a:srgbClr val="314C57"/>
          </a:solidFill>
        </p:grpSpPr>
        <p:sp>
          <p:nvSpPr>
            <p:cNvPr id="16" name="Rectangle 15"/>
            <p:cNvSpPr/>
            <p:nvPr/>
          </p:nvSpPr>
          <p:spPr>
            <a:xfrm>
              <a:off x="365111" y="1821206"/>
              <a:ext cx="4175761" cy="3298655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632374" y="1821206"/>
              <a:ext cx="4175761" cy="3298655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4206109" y="3036198"/>
              <a:ext cx="751943" cy="740213"/>
            </a:xfrm>
            <a:prstGeom prst="ellipse">
              <a:avLst/>
            </a:prstGeom>
            <a:solidFill>
              <a:schemeClr val="tx2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b="1" dirty="0">
                  <a:solidFill>
                    <a:schemeClr val="bg1"/>
                  </a:solidFill>
                </a:rPr>
                <a:t>→</a:t>
              </a: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2103947" y="2664111"/>
            <a:ext cx="3533623" cy="1754326"/>
          </a:xfrm>
          <a:prstGeom prst="rect">
            <a:avLst/>
          </a:prstGeom>
          <a:solidFill>
            <a:schemeClr val="tx2"/>
          </a:solidFill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600" dirty="0">
                <a:solidFill>
                  <a:schemeClr val="bg1"/>
                </a:solidFill>
              </a:rPr>
              <a:t>Ideas and Experiences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674256" y="2756443"/>
            <a:ext cx="3533623" cy="1569660"/>
          </a:xfrm>
          <a:prstGeom prst="rect">
            <a:avLst/>
          </a:prstGeom>
          <a:solidFill>
            <a:schemeClr val="tx2"/>
          </a:solidFill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200" dirty="0">
                <a:solidFill>
                  <a:schemeClr val="bg1"/>
                </a:solidFill>
              </a:rPr>
              <a:t>Paint a picture with words</a:t>
            </a:r>
          </a:p>
        </p:txBody>
      </p:sp>
    </p:spTree>
    <p:extLst>
      <p:ext uri="{BB962C8B-B14F-4D97-AF65-F5344CB8AC3E}">
        <p14:creationId xmlns:p14="http://schemas.microsoft.com/office/powerpoint/2010/main" val="2699779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THE FIVE SENSES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>
          <a:xfrm>
            <a:off x="3326650" y="1536952"/>
            <a:ext cx="5443662" cy="608874"/>
            <a:chOff x="1906953" y="1849761"/>
            <a:chExt cx="5443662" cy="693935"/>
          </a:xfrm>
          <a:solidFill>
            <a:srgbClr val="44546A"/>
          </a:solidFill>
        </p:grpSpPr>
        <p:sp>
          <p:nvSpPr>
            <p:cNvPr id="23" name="Rectangle 22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991593" y="1989033"/>
              <a:ext cx="5274381" cy="52616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Sight</a:t>
              </a: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3326650" y="2281873"/>
            <a:ext cx="5443662" cy="608874"/>
            <a:chOff x="1906953" y="1849761"/>
            <a:chExt cx="5443662" cy="693935"/>
          </a:xfrm>
          <a:solidFill>
            <a:schemeClr val="tx2"/>
          </a:solidFill>
        </p:grpSpPr>
        <p:sp>
          <p:nvSpPr>
            <p:cNvPr id="55" name="Rectangle 54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2039112" y="1985446"/>
              <a:ext cx="5274381" cy="52616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Sound</a:t>
              </a: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3326650" y="3032690"/>
            <a:ext cx="5443662" cy="608874"/>
            <a:chOff x="1906953" y="1849761"/>
            <a:chExt cx="5443662" cy="693935"/>
          </a:xfrm>
          <a:solidFill>
            <a:schemeClr val="tx2"/>
          </a:solidFill>
        </p:grpSpPr>
        <p:sp>
          <p:nvSpPr>
            <p:cNvPr id="58" name="Rectangle 57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2039112" y="1938842"/>
              <a:ext cx="5274381" cy="52616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Smell</a:t>
              </a: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3326650" y="3733981"/>
            <a:ext cx="5443662" cy="608874"/>
            <a:chOff x="1906953" y="1849761"/>
            <a:chExt cx="5443662" cy="693935"/>
          </a:xfrm>
          <a:solidFill>
            <a:schemeClr val="tx2"/>
          </a:solidFill>
        </p:grpSpPr>
        <p:sp>
          <p:nvSpPr>
            <p:cNvPr id="61" name="Rectangle 60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2039112" y="2010274"/>
              <a:ext cx="5274381" cy="52616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Taste</a:t>
              </a: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3326650" y="4494297"/>
            <a:ext cx="5443662" cy="608874"/>
            <a:chOff x="1906953" y="1849761"/>
            <a:chExt cx="5443662" cy="693935"/>
          </a:xfrm>
          <a:solidFill>
            <a:schemeClr val="tx2"/>
          </a:solidFill>
        </p:grpSpPr>
        <p:sp>
          <p:nvSpPr>
            <p:cNvPr id="64" name="Rectangle 63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2039111" y="1984595"/>
              <a:ext cx="5274381" cy="52616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Touch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5370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17F1C055-95BC-471D-94A0-F86282E5C243}"/>
              </a:ext>
            </a:extLst>
          </p:cNvPr>
          <p:cNvSpPr/>
          <p:nvPr/>
        </p:nvSpPr>
        <p:spPr>
          <a:xfrm>
            <a:off x="1800520" y="1366887"/>
            <a:ext cx="8510292" cy="4504716"/>
          </a:xfrm>
          <a:prstGeom prst="roundRect">
            <a:avLst/>
          </a:prstGeom>
          <a:solidFill>
            <a:srgbClr val="9BAA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EXAMPLES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2054352" y="1926474"/>
            <a:ext cx="8083296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 room was hot </a:t>
            </a:r>
            <a:r>
              <a:rPr lang="en-US" sz="2800" b="1" dirty="0"/>
              <a:t>like a summer day in Florida</a:t>
            </a:r>
            <a:r>
              <a:rPr lang="en-US" sz="2800" dirty="0"/>
              <a:t>, and the cake tasted </a:t>
            </a:r>
            <a:r>
              <a:rPr lang="en-US" sz="2800" b="1" dirty="0"/>
              <a:t>stale, like it had been in the refrigerator for weeks</a:t>
            </a:r>
            <a:r>
              <a:rPr lang="en-US" sz="2800" dirty="0"/>
              <a:t>.</a:t>
            </a:r>
          </a:p>
          <a:p>
            <a:endParaRPr lang="en-US" sz="2800" dirty="0"/>
          </a:p>
          <a:p>
            <a:r>
              <a:rPr lang="en-US" sz="2800" dirty="0"/>
              <a:t>The cat’s purring sounded </a:t>
            </a:r>
            <a:r>
              <a:rPr lang="en-US" sz="2800" b="1" dirty="0"/>
              <a:t>like a tiny motor </a:t>
            </a:r>
            <a:r>
              <a:rPr lang="en-US" sz="2800" dirty="0"/>
              <a:t>while the smell of </a:t>
            </a:r>
            <a:r>
              <a:rPr lang="en-US" sz="2800" b="1" dirty="0"/>
              <a:t>October bonfires</a:t>
            </a:r>
            <a:r>
              <a:rPr lang="en-US" sz="2800" dirty="0"/>
              <a:t> wafted through the </a:t>
            </a:r>
            <a:r>
              <a:rPr lang="en-US" sz="2800" b="1" dirty="0"/>
              <a:t>screened</a:t>
            </a:r>
            <a:r>
              <a:rPr lang="en-US" sz="2800" dirty="0"/>
              <a:t> door.</a:t>
            </a:r>
          </a:p>
          <a:p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USE DESCRIPTIVE WRITING TO: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2066922" y="4074806"/>
            <a:ext cx="8058154" cy="1067579"/>
            <a:chOff x="542923" y="1736761"/>
            <a:chExt cx="8058154" cy="806935"/>
          </a:xfrm>
          <a:solidFill>
            <a:schemeClr val="tx2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989016"/>
              <a:ext cx="7807571" cy="39547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chemeClr val="bg2"/>
                  </a:solidFill>
                </a:rPr>
                <a:t>Write a blog post about your trip to the Bahamas 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066922" y="2828358"/>
            <a:ext cx="8058154" cy="1067579"/>
            <a:chOff x="542923" y="1736761"/>
            <a:chExt cx="8058154" cy="806935"/>
          </a:xfrm>
          <a:solidFill>
            <a:schemeClr val="tx2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5" y="1986221"/>
              <a:ext cx="7807571" cy="39547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chemeClr val="bg2"/>
                  </a:solidFill>
                </a:rPr>
                <a:t>Write a review online for a new restaurant 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066922" y="1579037"/>
            <a:ext cx="8058154" cy="1067579"/>
            <a:chOff x="542923" y="1736761"/>
            <a:chExt cx="8058154" cy="806935"/>
          </a:xfrm>
          <a:solidFill>
            <a:schemeClr val="tx2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5" y="2018929"/>
              <a:ext cx="7807571" cy="39547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chemeClr val="bg2"/>
                  </a:solidFill>
                </a:rPr>
                <a:t>Give a presentation on your idea for a new app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08944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USING DESCRIPTIVE WRITING TO PERSUADE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>
            <a:off x="1881187" y="1612192"/>
            <a:ext cx="8383948" cy="3395745"/>
            <a:chOff x="365111" y="1821206"/>
            <a:chExt cx="8397273" cy="3298655"/>
          </a:xfrm>
        </p:grpSpPr>
        <p:sp>
          <p:nvSpPr>
            <p:cNvPr id="16" name="Rectangle 15"/>
            <p:cNvSpPr/>
            <p:nvPr/>
          </p:nvSpPr>
          <p:spPr>
            <a:xfrm>
              <a:off x="365111" y="1821206"/>
              <a:ext cx="4175761" cy="3298655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586623" y="1821206"/>
              <a:ext cx="4175761" cy="3298655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4180836" y="3026405"/>
              <a:ext cx="811575" cy="879143"/>
            </a:xfrm>
            <a:prstGeom prst="ellipse">
              <a:avLst/>
            </a:prstGeom>
            <a:solidFill>
              <a:schemeClr val="tx2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b="1" dirty="0">
                  <a:solidFill>
                    <a:schemeClr val="bg1"/>
                  </a:solidFill>
                </a:rPr>
                <a:t>→</a:t>
              </a: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2263827" y="2189652"/>
            <a:ext cx="3320275" cy="201869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400" dirty="0">
                <a:solidFill>
                  <a:schemeClr val="bg2"/>
                </a:solidFill>
              </a:rPr>
              <a:t>Your description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46822" y="2237356"/>
            <a:ext cx="3320275" cy="193591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000" dirty="0">
                <a:solidFill>
                  <a:schemeClr val="bg2"/>
                </a:solidFill>
              </a:rPr>
              <a:t>Your </a:t>
            </a:r>
            <a:r>
              <a:rPr lang="en-US" sz="4400" dirty="0">
                <a:solidFill>
                  <a:schemeClr val="bg2"/>
                </a:solidFill>
              </a:rPr>
              <a:t>reader’s</a:t>
            </a:r>
            <a:r>
              <a:rPr lang="en-US" sz="4000" dirty="0">
                <a:solidFill>
                  <a:schemeClr val="bg2"/>
                </a:solidFill>
              </a:rPr>
              <a:t> perspective</a:t>
            </a:r>
          </a:p>
        </p:txBody>
      </p:sp>
    </p:spTree>
    <p:extLst>
      <p:ext uri="{BB962C8B-B14F-4D97-AF65-F5344CB8AC3E}">
        <p14:creationId xmlns:p14="http://schemas.microsoft.com/office/powerpoint/2010/main" val="2392955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USING DESCRIPTIVE WRITING TO PERSUADE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>
            <a:off x="1881187" y="1612192"/>
            <a:ext cx="8383948" cy="3395745"/>
            <a:chOff x="365111" y="1821206"/>
            <a:chExt cx="8397273" cy="3298655"/>
          </a:xfrm>
        </p:grpSpPr>
        <p:sp>
          <p:nvSpPr>
            <p:cNvPr id="16" name="Rectangle 15"/>
            <p:cNvSpPr/>
            <p:nvPr/>
          </p:nvSpPr>
          <p:spPr>
            <a:xfrm>
              <a:off x="365111" y="1821206"/>
              <a:ext cx="4175761" cy="3298655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586623" y="1821206"/>
              <a:ext cx="4175761" cy="3298655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4180836" y="3026405"/>
              <a:ext cx="811575" cy="879143"/>
            </a:xfrm>
            <a:prstGeom prst="ellipse">
              <a:avLst/>
            </a:prstGeom>
            <a:solidFill>
              <a:schemeClr val="tx2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b="1" dirty="0">
                  <a:solidFill>
                    <a:schemeClr val="bg1"/>
                  </a:solidFill>
                </a:rPr>
                <a:t>→</a:t>
              </a: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2263827" y="2073468"/>
            <a:ext cx="3320275" cy="22510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2"/>
                </a:solidFill>
              </a:rPr>
              <a:t>Staying after-hours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2"/>
                </a:solidFill>
              </a:rPr>
              <a:t>Covering other shifts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2"/>
                </a:solidFill>
              </a:rPr>
              <a:t>Doing inventory and payroll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46822" y="2420483"/>
            <a:ext cx="3320275" cy="156966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200" dirty="0">
                <a:solidFill>
                  <a:schemeClr val="bg2"/>
                </a:solidFill>
              </a:rPr>
              <a:t>Why you deserve a raise</a:t>
            </a:r>
          </a:p>
        </p:txBody>
      </p:sp>
    </p:spTree>
    <p:extLst>
      <p:ext uri="{BB962C8B-B14F-4D97-AF65-F5344CB8AC3E}">
        <p14:creationId xmlns:p14="http://schemas.microsoft.com/office/powerpoint/2010/main" val="2684015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FIGURATIVE LANGUAGE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/>
          <p:cNvGrpSpPr/>
          <p:nvPr/>
        </p:nvGrpSpPr>
        <p:grpSpPr>
          <a:xfrm>
            <a:off x="2056543" y="1712383"/>
            <a:ext cx="8078914" cy="3584751"/>
            <a:chOff x="1881188" y="1383374"/>
            <a:chExt cx="8078914" cy="3584751"/>
          </a:xfrm>
          <a:solidFill>
            <a:schemeClr val="tx2"/>
          </a:solidFill>
        </p:grpSpPr>
        <p:grpSp>
          <p:nvGrpSpPr>
            <p:cNvPr id="17" name="Group 16"/>
            <p:cNvGrpSpPr/>
            <p:nvPr/>
          </p:nvGrpSpPr>
          <p:grpSpPr>
            <a:xfrm>
              <a:off x="5930601" y="3192226"/>
              <a:ext cx="4029501" cy="1775899"/>
              <a:chOff x="3446435" y="3532260"/>
              <a:chExt cx="2080340" cy="1617913"/>
            </a:xfrm>
            <a:grpFill/>
          </p:grpSpPr>
          <p:sp>
            <p:nvSpPr>
              <p:cNvPr id="18" name="Rectangle 17"/>
              <p:cNvSpPr/>
              <p:nvPr/>
            </p:nvSpPr>
            <p:spPr>
              <a:xfrm>
                <a:off x="3446435" y="3532260"/>
                <a:ext cx="2080340" cy="1617913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3701973" y="3870560"/>
                <a:ext cx="1664514" cy="762970"/>
              </a:xfrm>
              <a:prstGeom prst="rect">
                <a:avLst/>
              </a:prstGeom>
              <a:grpFill/>
            </p:spPr>
            <p:txBody>
              <a:bodyPr wrap="square" rtlCol="0" anchor="ctr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3600" b="1" dirty="0">
                    <a:solidFill>
                      <a:schemeClr val="bg1"/>
                    </a:solidFill>
                  </a:rPr>
                  <a:t>Onomatopoeia</a:t>
                </a:r>
              </a:p>
            </p:txBody>
          </p:sp>
        </p:grpSp>
        <p:grpSp>
          <p:nvGrpSpPr>
            <p:cNvPr id="21" name="Group 20"/>
            <p:cNvGrpSpPr/>
            <p:nvPr/>
          </p:nvGrpSpPr>
          <p:grpSpPr>
            <a:xfrm>
              <a:off x="5930601" y="1383374"/>
              <a:ext cx="4029501" cy="1775899"/>
              <a:chOff x="3531827" y="3615513"/>
              <a:chExt cx="2080340" cy="1617913"/>
            </a:xfrm>
            <a:grpFill/>
          </p:grpSpPr>
          <p:sp>
            <p:nvSpPr>
              <p:cNvPr id="22" name="Rectangle 21"/>
              <p:cNvSpPr/>
              <p:nvPr/>
            </p:nvSpPr>
            <p:spPr>
              <a:xfrm>
                <a:off x="3531827" y="3615513"/>
                <a:ext cx="2080340" cy="1617913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3739740" y="4029278"/>
                <a:ext cx="1664514" cy="762970"/>
              </a:xfrm>
              <a:prstGeom prst="rect">
                <a:avLst/>
              </a:prstGeom>
              <a:grpFill/>
            </p:spPr>
            <p:txBody>
              <a:bodyPr wrap="square" rtlCol="0" anchor="ctr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3600" b="1" dirty="0">
                    <a:solidFill>
                      <a:schemeClr val="bg1"/>
                    </a:solidFill>
                  </a:rPr>
                  <a:t>Simile</a:t>
                </a:r>
              </a:p>
            </p:txBody>
          </p:sp>
        </p:grpSp>
        <p:grpSp>
          <p:nvGrpSpPr>
            <p:cNvPr id="28" name="Group 27"/>
            <p:cNvGrpSpPr/>
            <p:nvPr/>
          </p:nvGrpSpPr>
          <p:grpSpPr>
            <a:xfrm>
              <a:off x="1881188" y="1383374"/>
              <a:ext cx="4029501" cy="1775899"/>
              <a:chOff x="3531827" y="3615513"/>
              <a:chExt cx="2080340" cy="1617913"/>
            </a:xfrm>
            <a:grpFill/>
          </p:grpSpPr>
          <p:sp>
            <p:nvSpPr>
              <p:cNvPr id="29" name="Rectangle 28"/>
              <p:cNvSpPr/>
              <p:nvPr/>
            </p:nvSpPr>
            <p:spPr>
              <a:xfrm>
                <a:off x="3531827" y="3615513"/>
                <a:ext cx="2080340" cy="1617913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3739740" y="4066984"/>
                <a:ext cx="1664514" cy="687556"/>
              </a:xfrm>
              <a:prstGeom prst="rect">
                <a:avLst/>
              </a:prstGeom>
              <a:grpFill/>
            </p:spPr>
            <p:txBody>
              <a:bodyPr wrap="square" rtlCol="0" anchor="ctr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3200" b="1" dirty="0">
                    <a:ln w="0"/>
                    <a:solidFill>
                      <a:schemeClr val="bg1"/>
                    </a:solidFill>
                  </a:rPr>
                  <a:t>Metaphor</a:t>
                </a:r>
              </a:p>
            </p:txBody>
          </p:sp>
        </p:grpSp>
        <p:grpSp>
          <p:nvGrpSpPr>
            <p:cNvPr id="31" name="Group 30"/>
            <p:cNvGrpSpPr/>
            <p:nvPr/>
          </p:nvGrpSpPr>
          <p:grpSpPr>
            <a:xfrm>
              <a:off x="1881189" y="3192226"/>
              <a:ext cx="4029501" cy="1775899"/>
              <a:chOff x="1294127" y="3455304"/>
              <a:chExt cx="2080340" cy="1617913"/>
            </a:xfrm>
            <a:grpFill/>
          </p:grpSpPr>
          <p:sp>
            <p:nvSpPr>
              <p:cNvPr id="32" name="Rectangle 31"/>
              <p:cNvSpPr/>
              <p:nvPr/>
            </p:nvSpPr>
            <p:spPr>
              <a:xfrm>
                <a:off x="1294127" y="3455304"/>
                <a:ext cx="2080340" cy="1617913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1502040" y="3775526"/>
                <a:ext cx="1664514" cy="762970"/>
              </a:xfrm>
              <a:prstGeom prst="rect">
                <a:avLst/>
              </a:prstGeom>
              <a:grpFill/>
            </p:spPr>
            <p:txBody>
              <a:bodyPr wrap="square" rtlCol="0" anchor="ctr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3600" b="1" dirty="0">
                    <a:solidFill>
                      <a:schemeClr val="bg1"/>
                    </a:solidFill>
                  </a:rPr>
                  <a:t>Personification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033954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D55BFBA7-0D71-4A87-856E-D0C400E37C3E}"/>
              </a:ext>
            </a:extLst>
          </p:cNvPr>
          <p:cNvSpPr/>
          <p:nvPr/>
        </p:nvSpPr>
        <p:spPr>
          <a:xfrm>
            <a:off x="1659118" y="1348033"/>
            <a:ext cx="9008882" cy="4458876"/>
          </a:xfrm>
          <a:prstGeom prst="roundRect">
            <a:avLst/>
          </a:prstGeom>
          <a:solidFill>
            <a:srgbClr val="9BAA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1524000" y="473633"/>
            <a:ext cx="9144000" cy="6151720"/>
            <a:chOff x="0" y="644040"/>
            <a:chExt cx="9144000" cy="6151720"/>
          </a:xfrm>
        </p:grpSpPr>
        <p:sp>
          <p:nvSpPr>
            <p:cNvPr id="26" name="TextBox 25"/>
            <p:cNvSpPr txBox="1"/>
            <p:nvPr/>
          </p:nvSpPr>
          <p:spPr>
            <a:xfrm>
              <a:off x="0" y="644040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METAPHOR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041483" y="2074783"/>
            <a:ext cx="8429626" cy="270843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800" dirty="0">
                <a:solidFill>
                  <a:srgbClr val="303B4A"/>
                </a:solidFill>
              </a:rPr>
              <a:t>Tom was his port in the storm, the place where he felt safe.</a:t>
            </a:r>
          </a:p>
          <a:p>
            <a:pPr>
              <a:spcAft>
                <a:spcPts val="1800"/>
              </a:spcAft>
            </a:pPr>
            <a:endParaRPr lang="en-US" sz="2800" dirty="0">
              <a:solidFill>
                <a:srgbClr val="303B4A"/>
              </a:solidFill>
            </a:endParaRPr>
          </a:p>
          <a:p>
            <a:pPr>
              <a:spcAft>
                <a:spcPts val="1800"/>
              </a:spcAft>
            </a:pPr>
            <a:r>
              <a:rPr lang="en-US" sz="2800" dirty="0">
                <a:solidFill>
                  <a:srgbClr val="303B4A"/>
                </a:solidFill>
              </a:rPr>
              <a:t>The sound of the crickets and the frogs was an orchestra, playing just for them as they ate dinner on the porch. </a:t>
            </a:r>
          </a:p>
        </p:txBody>
      </p:sp>
    </p:spTree>
    <p:extLst>
      <p:ext uri="{BB962C8B-B14F-4D97-AF65-F5344CB8AC3E}">
        <p14:creationId xmlns:p14="http://schemas.microsoft.com/office/powerpoint/2010/main" val="1657746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664</TotalTime>
  <Words>320</Words>
  <Application>Microsoft Office PowerPoint</Application>
  <PresentationFormat>Widescreen</PresentationFormat>
  <Paragraphs>68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Caitlin Edahl</dc:creator>
  <cp:lastModifiedBy>Kenneth Hanson</cp:lastModifiedBy>
  <cp:revision>117</cp:revision>
  <dcterms:created xsi:type="dcterms:W3CDTF">2017-06-16T13:06:21Z</dcterms:created>
  <dcterms:modified xsi:type="dcterms:W3CDTF">2021-11-23T21:41:14Z</dcterms:modified>
</cp:coreProperties>
</file>