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9" r:id="rId4"/>
    <p:sldId id="287" r:id="rId5"/>
    <p:sldId id="279" r:id="rId6"/>
    <p:sldId id="273" r:id="rId7"/>
    <p:sldId id="262" r:id="rId8"/>
    <p:sldId id="267" r:id="rId9"/>
    <p:sldId id="283" r:id="rId10"/>
    <p:sldId id="289" r:id="rId11"/>
    <p:sldId id="280"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9C4CF"/>
    <a:srgbClr val="314C57"/>
    <a:srgbClr val="5F91A5"/>
    <a:srgbClr val="89AEBD"/>
    <a:srgbClr val="D2E0E6"/>
    <a:srgbClr val="4A7282"/>
    <a:srgbClr val="314C3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0" d="100"/>
          <a:sy n="90" d="100"/>
        </p:scale>
        <p:origin x="114" y="3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90540B-5F4B-4D18-8C7C-F679C134EDDC}"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en-US"/>
        </a:p>
      </dgm:t>
    </dgm:pt>
    <dgm:pt modelId="{B5291618-A539-403A-A956-1816B6FDA01A}">
      <dgm:prSet phldrT="[Text]" custT="1"/>
      <dgm:spPr>
        <a:solidFill>
          <a:srgbClr val="314C57"/>
        </a:solidFill>
      </dgm:spPr>
      <dgm:t>
        <a:bodyPr/>
        <a:lstStyle/>
        <a:p>
          <a:r>
            <a:rPr lang="en-US" sz="2200" i="1" dirty="0"/>
            <a:t>Offering a solution to a place where both sides agree</a:t>
          </a:r>
        </a:p>
      </dgm:t>
    </dgm:pt>
    <dgm:pt modelId="{E03D5056-EB4A-4C22-90BD-CCC0E70E3E7A}" type="sibTrans" cxnId="{D59BAA0B-4EBD-4D12-B6AE-DE7E0FEA2AAE}">
      <dgm:prSet/>
      <dgm:spPr/>
      <dgm:t>
        <a:bodyPr/>
        <a:lstStyle/>
        <a:p>
          <a:endParaRPr lang="en-US"/>
        </a:p>
      </dgm:t>
    </dgm:pt>
    <dgm:pt modelId="{92383BD6-3E19-468D-9438-BE58788196A3}" type="parTrans" cxnId="{D59BAA0B-4EBD-4D12-B6AE-DE7E0FEA2AAE}">
      <dgm:prSet/>
      <dgm:spPr/>
      <dgm:t>
        <a:bodyPr/>
        <a:lstStyle/>
        <a:p>
          <a:endParaRPr lang="en-US"/>
        </a:p>
      </dgm:t>
    </dgm:pt>
    <dgm:pt modelId="{7648E326-E413-42CB-BDF9-EB83F63A30D7}" type="pres">
      <dgm:prSet presAssocID="{6E90540B-5F4B-4D18-8C7C-F679C134EDDC}" presName="rootnode" presStyleCnt="0">
        <dgm:presLayoutVars>
          <dgm:chMax/>
          <dgm:chPref/>
          <dgm:dir/>
          <dgm:animLvl val="lvl"/>
        </dgm:presLayoutVars>
      </dgm:prSet>
      <dgm:spPr/>
    </dgm:pt>
    <dgm:pt modelId="{4224A754-466C-4EDF-9094-6E9B671DF670}" type="pres">
      <dgm:prSet presAssocID="{B5291618-A539-403A-A956-1816B6FDA01A}" presName="composite" presStyleCnt="0"/>
      <dgm:spPr/>
    </dgm:pt>
    <dgm:pt modelId="{C5380CEE-0301-45A5-819F-C4C179AC0E6A}" type="pres">
      <dgm:prSet presAssocID="{B5291618-A539-403A-A956-1816B6FDA01A}" presName="ParentText" presStyleLbl="node1" presStyleIdx="0" presStyleCnt="1" custScaleY="45582" custLinFactNeighborX="13289" custLinFactNeighborY="-16053">
        <dgm:presLayoutVars>
          <dgm:chMax val="1"/>
          <dgm:chPref val="1"/>
          <dgm:bulletEnabled val="1"/>
        </dgm:presLayoutVars>
      </dgm:prSet>
      <dgm:spPr/>
    </dgm:pt>
  </dgm:ptLst>
  <dgm:cxnLst>
    <dgm:cxn modelId="{D59BAA0B-4EBD-4D12-B6AE-DE7E0FEA2AAE}" srcId="{6E90540B-5F4B-4D18-8C7C-F679C134EDDC}" destId="{B5291618-A539-403A-A956-1816B6FDA01A}" srcOrd="0" destOrd="0" parTransId="{92383BD6-3E19-468D-9438-BE58788196A3}" sibTransId="{E03D5056-EB4A-4C22-90BD-CCC0E70E3E7A}"/>
    <dgm:cxn modelId="{0AB7BAAE-BF54-46C5-B36F-398F5CF14D2B}" type="presOf" srcId="{6E90540B-5F4B-4D18-8C7C-F679C134EDDC}" destId="{7648E326-E413-42CB-BDF9-EB83F63A30D7}" srcOrd="0" destOrd="0" presId="urn:microsoft.com/office/officeart/2005/8/layout/StepDownProcess"/>
    <dgm:cxn modelId="{6355A4E5-5408-4F1F-A4D4-7664D012D9AE}" type="presOf" srcId="{B5291618-A539-403A-A956-1816B6FDA01A}" destId="{C5380CEE-0301-45A5-819F-C4C179AC0E6A}" srcOrd="0" destOrd="0" presId="urn:microsoft.com/office/officeart/2005/8/layout/StepDownProcess"/>
    <dgm:cxn modelId="{B84FD6F4-7C9D-4F0A-B2BF-A8F27ED5AEA0}" type="presParOf" srcId="{7648E326-E413-42CB-BDF9-EB83F63A30D7}" destId="{4224A754-466C-4EDF-9094-6E9B671DF670}" srcOrd="0" destOrd="0" presId="urn:microsoft.com/office/officeart/2005/8/layout/StepDownProcess"/>
    <dgm:cxn modelId="{01E840D0-C7B4-4D61-8000-CE8DFD886BEA}" type="presParOf" srcId="{4224A754-466C-4EDF-9094-6E9B671DF670}" destId="{C5380CEE-0301-45A5-819F-C4C179AC0E6A}"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380CEE-0301-45A5-819F-C4C179AC0E6A}">
      <dsp:nvSpPr>
        <dsp:cNvPr id="0" name=""/>
        <dsp:cNvSpPr/>
      </dsp:nvSpPr>
      <dsp:spPr>
        <a:xfrm>
          <a:off x="2657537" y="1667654"/>
          <a:ext cx="3831175" cy="1222371"/>
        </a:xfrm>
        <a:prstGeom prst="roundRect">
          <a:avLst>
            <a:gd name="adj" fmla="val 16670"/>
          </a:avLst>
        </a:prstGeom>
        <a:solidFill>
          <a:srgbClr val="314C5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i="1" kern="1200" dirty="0"/>
            <a:t>Offering a solution to a place where both sides agree</a:t>
          </a:r>
        </a:p>
      </dsp:txBody>
      <dsp:txXfrm>
        <a:off x="2717219" y="1727336"/>
        <a:ext cx="3711811" cy="1103007"/>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11/23/2021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11/23/2021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Writing to Argue</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506463"/>
            <a:ext cx="9144000" cy="6164610"/>
            <a:chOff x="0" y="631150"/>
            <a:chExt cx="9144000" cy="6164610"/>
          </a:xfrm>
        </p:grpSpPr>
        <p:sp>
          <p:nvSpPr>
            <p:cNvPr id="26" name="TextBox 25"/>
            <p:cNvSpPr txBox="1"/>
            <p:nvPr/>
          </p:nvSpPr>
          <p:spPr>
            <a:xfrm>
              <a:off x="0" y="631150"/>
              <a:ext cx="9144000" cy="553998"/>
            </a:xfrm>
            <a:prstGeom prst="rect">
              <a:avLst/>
            </a:prstGeom>
            <a:noFill/>
          </p:spPr>
          <p:txBody>
            <a:bodyPr wrap="square" rtlCol="0">
              <a:spAutoFit/>
            </a:bodyPr>
            <a:lstStyle/>
            <a:p>
              <a:pPr algn="ctr"/>
              <a:r>
                <a:rPr lang="en-US" sz="3000" dirty="0">
                  <a:solidFill>
                    <a:schemeClr val="tx2"/>
                  </a:solidFill>
                  <a:latin typeface="Century Gothic" panose="020B0502020202020204" pitchFamily="34" charset="0"/>
                </a:rPr>
                <a:t>PROVING THE VALUE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p:cNvGrpSpPr/>
          <p:nvPr/>
        </p:nvGrpSpPr>
        <p:grpSpPr>
          <a:xfrm>
            <a:off x="1881187" y="1612192"/>
            <a:ext cx="8429626" cy="3395744"/>
            <a:chOff x="365111" y="1821206"/>
            <a:chExt cx="8443024" cy="3298655"/>
          </a:xfrm>
          <a:solidFill>
            <a:srgbClr val="314C57"/>
          </a:solid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180836" y="3026405"/>
              <a:ext cx="811575" cy="87914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vs.</a:t>
              </a:r>
            </a:p>
          </p:txBody>
        </p:sp>
      </p:grpSp>
      <p:sp>
        <p:nvSpPr>
          <p:cNvPr id="11" name="TextBox 10"/>
          <p:cNvSpPr txBox="1"/>
          <p:nvPr/>
        </p:nvSpPr>
        <p:spPr>
          <a:xfrm>
            <a:off x="2370582" y="1482875"/>
            <a:ext cx="3320275" cy="4134337"/>
          </a:xfrm>
          <a:prstGeom prst="rect">
            <a:avLst/>
          </a:prstGeom>
          <a:noFill/>
        </p:spPr>
        <p:txBody>
          <a:bodyPr wrap="square" rtlCol="0" anchor="ctr">
            <a:spAutoFit/>
          </a:bodyPr>
          <a:lstStyle/>
          <a:p>
            <a:pPr algn="ctr">
              <a:lnSpc>
                <a:spcPct val="150000"/>
              </a:lnSpc>
            </a:pPr>
            <a:r>
              <a:rPr lang="en-US" sz="3000" u="sng" dirty="0">
                <a:solidFill>
                  <a:schemeClr val="bg1"/>
                </a:solidFill>
              </a:rPr>
              <a:t>Value</a:t>
            </a:r>
          </a:p>
          <a:p>
            <a:pPr algn="ctr">
              <a:lnSpc>
                <a:spcPct val="150000"/>
              </a:lnSpc>
            </a:pPr>
            <a:r>
              <a:rPr lang="en-US" sz="2200" dirty="0">
                <a:solidFill>
                  <a:schemeClr val="bg1"/>
                </a:solidFill>
              </a:rPr>
              <a:t>Using supporting evidence to argue the relevance or importance of something</a:t>
            </a:r>
          </a:p>
          <a:p>
            <a:pPr algn="ctr">
              <a:lnSpc>
                <a:spcPct val="150000"/>
              </a:lnSpc>
            </a:pPr>
            <a:r>
              <a:rPr lang="en-US" i="1" dirty="0">
                <a:solidFill>
                  <a:schemeClr val="bg1"/>
                </a:solidFill>
              </a:rPr>
              <a:t>Example: Italian food has played an integral part in the shaping of American cuisine.</a:t>
            </a:r>
          </a:p>
          <a:p>
            <a:pPr algn="ctr">
              <a:lnSpc>
                <a:spcPct val="150000"/>
              </a:lnSpc>
            </a:pPr>
            <a:endParaRPr lang="en-US" sz="2800" dirty="0">
              <a:solidFill>
                <a:schemeClr val="bg1"/>
              </a:solidFill>
            </a:endParaRPr>
          </a:p>
        </p:txBody>
      </p:sp>
      <p:sp>
        <p:nvSpPr>
          <p:cNvPr id="12" name="TextBox 11"/>
          <p:cNvSpPr txBox="1"/>
          <p:nvPr/>
        </p:nvSpPr>
        <p:spPr>
          <a:xfrm>
            <a:off x="6592500" y="1528159"/>
            <a:ext cx="3320275" cy="3801682"/>
          </a:xfrm>
          <a:prstGeom prst="rect">
            <a:avLst/>
          </a:prstGeom>
          <a:noFill/>
        </p:spPr>
        <p:txBody>
          <a:bodyPr wrap="square" rtlCol="0" anchor="ctr">
            <a:spAutoFit/>
          </a:bodyPr>
          <a:lstStyle/>
          <a:p>
            <a:pPr algn="ctr">
              <a:lnSpc>
                <a:spcPct val="150000"/>
              </a:lnSpc>
            </a:pPr>
            <a:r>
              <a:rPr lang="en-US" sz="3000" u="sng" dirty="0">
                <a:solidFill>
                  <a:schemeClr val="bg1"/>
                </a:solidFill>
              </a:rPr>
              <a:t>Preference</a:t>
            </a:r>
          </a:p>
          <a:p>
            <a:pPr algn="ctr">
              <a:lnSpc>
                <a:spcPct val="150000"/>
              </a:lnSpc>
            </a:pPr>
            <a:endParaRPr lang="en-US" sz="2200" dirty="0">
              <a:solidFill>
                <a:schemeClr val="bg1"/>
              </a:solidFill>
            </a:endParaRPr>
          </a:p>
          <a:p>
            <a:pPr algn="ctr">
              <a:lnSpc>
                <a:spcPct val="150000"/>
              </a:lnSpc>
            </a:pPr>
            <a:r>
              <a:rPr lang="en-US" sz="2200" dirty="0">
                <a:solidFill>
                  <a:schemeClr val="bg1"/>
                </a:solidFill>
              </a:rPr>
              <a:t>Favoring one thing over another</a:t>
            </a:r>
          </a:p>
          <a:p>
            <a:pPr algn="ctr">
              <a:lnSpc>
                <a:spcPct val="150000"/>
              </a:lnSpc>
            </a:pPr>
            <a:r>
              <a:rPr lang="en-US" i="1" dirty="0">
                <a:solidFill>
                  <a:schemeClr val="bg1"/>
                </a:solidFill>
              </a:rPr>
              <a:t>Example: Italian food is better than Indian food.  </a:t>
            </a:r>
          </a:p>
          <a:p>
            <a:pPr algn="ctr">
              <a:lnSpc>
                <a:spcPct val="150000"/>
              </a:lnSpc>
            </a:pPr>
            <a:r>
              <a:rPr lang="en-US" sz="3200" dirty="0">
                <a:solidFill>
                  <a:schemeClr val="bg1"/>
                </a:solidFill>
              </a:rPr>
              <a:t> </a:t>
            </a:r>
          </a:p>
        </p:txBody>
      </p:sp>
    </p:spTree>
    <p:extLst>
      <p:ext uri="{BB962C8B-B14F-4D97-AF65-F5344CB8AC3E}">
        <p14:creationId xmlns:p14="http://schemas.microsoft.com/office/powerpoint/2010/main" val="2014168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PARTS OF A STRONG ARGUMENT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grpSp>
        <p:nvGrpSpPr>
          <p:cNvPr id="25" name="Group 24"/>
          <p:cNvGrpSpPr/>
          <p:nvPr/>
        </p:nvGrpSpPr>
        <p:grpSpPr>
          <a:xfrm>
            <a:off x="3387410" y="1366726"/>
            <a:ext cx="5443662" cy="693935"/>
            <a:chOff x="1906953" y="1849761"/>
            <a:chExt cx="5443662" cy="693935"/>
          </a:xfrm>
          <a:solidFill>
            <a:srgbClr val="A9C4CF"/>
          </a:solidFill>
        </p:grpSpPr>
        <p:sp>
          <p:nvSpPr>
            <p:cNvPr id="28" name="Rectangle 27"/>
            <p:cNvSpPr/>
            <p:nvPr/>
          </p:nvSpPr>
          <p:spPr>
            <a:xfrm>
              <a:off x="1906953" y="1849761"/>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a:solidFill>
                  <a:schemeClr val="tx1"/>
                </a:solidFill>
              </a:endParaRPr>
            </a:p>
          </p:txBody>
        </p:sp>
        <p:sp>
          <p:nvSpPr>
            <p:cNvPr id="29" name="TextBox 28"/>
            <p:cNvSpPr txBox="1"/>
            <p:nvPr/>
          </p:nvSpPr>
          <p:spPr>
            <a:xfrm>
              <a:off x="1967835" y="1986221"/>
              <a:ext cx="5274381" cy="400110"/>
            </a:xfrm>
            <a:prstGeom prst="rect">
              <a:avLst/>
            </a:prstGeom>
            <a:grpFill/>
          </p:spPr>
          <p:txBody>
            <a:bodyPr wrap="square" rtlCol="0">
              <a:spAutoFit/>
            </a:bodyPr>
            <a:lstStyle/>
            <a:p>
              <a:pPr algn="ctr"/>
              <a:r>
                <a:rPr lang="en-US" sz="2000" b="1" dirty="0"/>
                <a:t>Thesis Statement</a:t>
              </a:r>
            </a:p>
          </p:txBody>
        </p:sp>
      </p:grpSp>
      <p:grpSp>
        <p:nvGrpSpPr>
          <p:cNvPr id="30" name="Group 29"/>
          <p:cNvGrpSpPr/>
          <p:nvPr/>
        </p:nvGrpSpPr>
        <p:grpSpPr>
          <a:xfrm>
            <a:off x="3387410" y="2185490"/>
            <a:ext cx="5443662" cy="693935"/>
            <a:chOff x="1906953" y="2649539"/>
            <a:chExt cx="5443662" cy="693935"/>
          </a:xfrm>
          <a:solidFill>
            <a:srgbClr val="A9C4CF"/>
          </a:solidFill>
        </p:grpSpPr>
        <p:sp>
          <p:nvSpPr>
            <p:cNvPr id="31" name="Rectangle 30"/>
            <p:cNvSpPr/>
            <p:nvPr/>
          </p:nvSpPr>
          <p:spPr>
            <a:xfrm>
              <a:off x="1906953" y="2649539"/>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a:solidFill>
                  <a:schemeClr val="tx1"/>
                </a:solidFill>
              </a:endParaRPr>
            </a:p>
          </p:txBody>
        </p:sp>
        <p:sp>
          <p:nvSpPr>
            <p:cNvPr id="32" name="TextBox 31"/>
            <p:cNvSpPr txBox="1"/>
            <p:nvPr/>
          </p:nvSpPr>
          <p:spPr>
            <a:xfrm>
              <a:off x="1967835" y="2785999"/>
              <a:ext cx="5274381" cy="400110"/>
            </a:xfrm>
            <a:prstGeom prst="rect">
              <a:avLst/>
            </a:prstGeom>
            <a:grpFill/>
          </p:spPr>
          <p:txBody>
            <a:bodyPr wrap="square" rtlCol="0">
              <a:spAutoFit/>
            </a:bodyPr>
            <a:lstStyle/>
            <a:p>
              <a:pPr algn="ctr"/>
              <a:r>
                <a:rPr lang="en-US" sz="2000" b="1" dirty="0"/>
                <a:t>Supporting Evidence</a:t>
              </a:r>
            </a:p>
          </p:txBody>
        </p:sp>
      </p:grpSp>
      <p:grpSp>
        <p:nvGrpSpPr>
          <p:cNvPr id="33" name="Group 32"/>
          <p:cNvGrpSpPr/>
          <p:nvPr/>
        </p:nvGrpSpPr>
        <p:grpSpPr>
          <a:xfrm>
            <a:off x="3387410" y="3004254"/>
            <a:ext cx="5443662" cy="693935"/>
            <a:chOff x="1906953" y="3449317"/>
            <a:chExt cx="5443662" cy="693935"/>
          </a:xfrm>
          <a:solidFill>
            <a:srgbClr val="A9C4CF"/>
          </a:solidFill>
        </p:grpSpPr>
        <p:sp>
          <p:nvSpPr>
            <p:cNvPr id="34" name="Rectangle 33"/>
            <p:cNvSpPr/>
            <p:nvPr/>
          </p:nvSpPr>
          <p:spPr>
            <a:xfrm>
              <a:off x="1906953" y="3449317"/>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a:solidFill>
                  <a:schemeClr val="tx1"/>
                </a:solidFill>
              </a:endParaRPr>
            </a:p>
          </p:txBody>
        </p:sp>
        <p:sp>
          <p:nvSpPr>
            <p:cNvPr id="35" name="TextBox 34"/>
            <p:cNvSpPr txBox="1"/>
            <p:nvPr/>
          </p:nvSpPr>
          <p:spPr>
            <a:xfrm>
              <a:off x="1967835" y="3585777"/>
              <a:ext cx="5274381" cy="400110"/>
            </a:xfrm>
            <a:prstGeom prst="rect">
              <a:avLst/>
            </a:prstGeom>
            <a:grpFill/>
          </p:spPr>
          <p:txBody>
            <a:bodyPr wrap="square" rtlCol="0">
              <a:spAutoFit/>
            </a:bodyPr>
            <a:lstStyle/>
            <a:p>
              <a:pPr algn="ctr"/>
              <a:r>
                <a:rPr lang="en-US" sz="2000" b="1" dirty="0"/>
                <a:t>Credible Sources</a:t>
              </a:r>
            </a:p>
          </p:txBody>
        </p:sp>
      </p:grpSp>
      <p:grpSp>
        <p:nvGrpSpPr>
          <p:cNvPr id="36" name="Group 35"/>
          <p:cNvGrpSpPr/>
          <p:nvPr/>
        </p:nvGrpSpPr>
        <p:grpSpPr>
          <a:xfrm>
            <a:off x="3387410" y="3831582"/>
            <a:ext cx="5443662" cy="693935"/>
            <a:chOff x="1906953" y="4260384"/>
            <a:chExt cx="5443662" cy="693935"/>
          </a:xfrm>
          <a:solidFill>
            <a:srgbClr val="A9C4CF"/>
          </a:solidFill>
        </p:grpSpPr>
        <p:sp>
          <p:nvSpPr>
            <p:cNvPr id="37" name="Rectangle 36"/>
            <p:cNvSpPr/>
            <p:nvPr/>
          </p:nvSpPr>
          <p:spPr>
            <a:xfrm>
              <a:off x="1906953" y="4260384"/>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a:solidFill>
                  <a:schemeClr val="tx1"/>
                </a:solidFill>
              </a:endParaRPr>
            </a:p>
          </p:txBody>
        </p:sp>
        <p:sp>
          <p:nvSpPr>
            <p:cNvPr id="38" name="TextBox 37"/>
            <p:cNvSpPr txBox="1"/>
            <p:nvPr/>
          </p:nvSpPr>
          <p:spPr>
            <a:xfrm>
              <a:off x="1967835" y="4396844"/>
              <a:ext cx="5274381" cy="400110"/>
            </a:xfrm>
            <a:prstGeom prst="rect">
              <a:avLst/>
            </a:prstGeom>
            <a:grpFill/>
          </p:spPr>
          <p:txBody>
            <a:bodyPr wrap="square" rtlCol="0">
              <a:spAutoFit/>
            </a:bodyPr>
            <a:lstStyle/>
            <a:p>
              <a:pPr algn="ctr"/>
              <a:r>
                <a:rPr lang="en-US" sz="2000" b="1" dirty="0"/>
                <a:t>Understanding the Counterargument</a:t>
              </a:r>
            </a:p>
          </p:txBody>
        </p:sp>
      </p:grpSp>
      <p:grpSp>
        <p:nvGrpSpPr>
          <p:cNvPr id="40" name="Group 39"/>
          <p:cNvGrpSpPr/>
          <p:nvPr/>
        </p:nvGrpSpPr>
        <p:grpSpPr>
          <a:xfrm>
            <a:off x="3387410" y="4658145"/>
            <a:ext cx="5443662" cy="693935"/>
            <a:chOff x="1906953" y="5090779"/>
            <a:chExt cx="5443662" cy="693935"/>
          </a:xfrm>
          <a:solidFill>
            <a:srgbClr val="A9C4CF"/>
          </a:solidFill>
        </p:grpSpPr>
        <p:sp>
          <p:nvSpPr>
            <p:cNvPr id="41" name="Rectangle 40"/>
            <p:cNvSpPr/>
            <p:nvPr/>
          </p:nvSpPr>
          <p:spPr>
            <a:xfrm>
              <a:off x="1906953" y="5090779"/>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b="1">
                <a:solidFill>
                  <a:schemeClr val="tx1"/>
                </a:solidFill>
              </a:endParaRPr>
            </a:p>
          </p:txBody>
        </p:sp>
        <p:sp>
          <p:nvSpPr>
            <p:cNvPr id="42" name="TextBox 41"/>
            <p:cNvSpPr txBox="1"/>
            <p:nvPr/>
          </p:nvSpPr>
          <p:spPr>
            <a:xfrm>
              <a:off x="1967835" y="5227239"/>
              <a:ext cx="5274381" cy="400110"/>
            </a:xfrm>
            <a:prstGeom prst="rect">
              <a:avLst/>
            </a:prstGeom>
            <a:grpFill/>
          </p:spPr>
          <p:txBody>
            <a:bodyPr wrap="square" rtlCol="0">
              <a:spAutoFit/>
            </a:bodyPr>
            <a:lstStyle/>
            <a:p>
              <a:pPr algn="ctr"/>
              <a:r>
                <a:rPr lang="en-US" sz="2000" b="1" dirty="0"/>
                <a:t>Proving the Value of an Opinion</a:t>
              </a:r>
            </a:p>
          </p:txBody>
        </p:sp>
      </p:grpSp>
    </p:spTree>
    <p:extLst>
      <p:ext uri="{BB962C8B-B14F-4D97-AF65-F5344CB8AC3E}">
        <p14:creationId xmlns:p14="http://schemas.microsoft.com/office/powerpoint/2010/main" val="1243765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chemeClr val="tx2"/>
                  </a:solidFill>
                  <a:latin typeface="Century Gothic" panose="020B0502020202020204" pitchFamily="34" charset="0"/>
                </a:rPr>
                <a:t>WRITING TO ARGUE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p:cNvGrpSpPr/>
          <p:nvPr/>
        </p:nvGrpSpPr>
        <p:grpSpPr>
          <a:xfrm>
            <a:off x="1881187" y="1612192"/>
            <a:ext cx="8429626" cy="3395744"/>
            <a:chOff x="365111" y="1821206"/>
            <a:chExt cx="8443024" cy="3298655"/>
          </a:xfrm>
          <a:solidFill>
            <a:srgbClr val="314C57"/>
          </a:solid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180836" y="3026405"/>
              <a:ext cx="811575" cy="87914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vs.</a:t>
              </a:r>
            </a:p>
          </p:txBody>
        </p:sp>
      </p:grpSp>
      <p:sp>
        <p:nvSpPr>
          <p:cNvPr id="11" name="TextBox 10"/>
          <p:cNvSpPr txBox="1"/>
          <p:nvPr/>
        </p:nvSpPr>
        <p:spPr>
          <a:xfrm>
            <a:off x="2263827" y="2183342"/>
            <a:ext cx="3320275" cy="2031325"/>
          </a:xfrm>
          <a:prstGeom prst="rect">
            <a:avLst/>
          </a:prstGeom>
          <a:noFill/>
        </p:spPr>
        <p:txBody>
          <a:bodyPr wrap="square" rtlCol="0" anchor="ctr">
            <a:spAutoFit/>
          </a:bodyPr>
          <a:lstStyle/>
          <a:p>
            <a:pPr algn="ctr">
              <a:lnSpc>
                <a:spcPct val="150000"/>
              </a:lnSpc>
            </a:pPr>
            <a:r>
              <a:rPr lang="en-US" sz="2800" dirty="0">
                <a:solidFill>
                  <a:schemeClr val="bg1"/>
                </a:solidFill>
              </a:rPr>
              <a:t>Use facts from credible sources to show value</a:t>
            </a:r>
          </a:p>
        </p:txBody>
      </p:sp>
      <p:sp>
        <p:nvSpPr>
          <p:cNvPr id="12" name="TextBox 11"/>
          <p:cNvSpPr txBox="1"/>
          <p:nvPr/>
        </p:nvSpPr>
        <p:spPr>
          <a:xfrm>
            <a:off x="6558196" y="1860172"/>
            <a:ext cx="3320275" cy="2677656"/>
          </a:xfrm>
          <a:prstGeom prst="rect">
            <a:avLst/>
          </a:prstGeom>
          <a:noFill/>
        </p:spPr>
        <p:txBody>
          <a:bodyPr wrap="square" rtlCol="0" anchor="ctr">
            <a:spAutoFit/>
          </a:bodyPr>
          <a:lstStyle/>
          <a:p>
            <a:pPr algn="ctr">
              <a:lnSpc>
                <a:spcPct val="150000"/>
              </a:lnSpc>
            </a:pPr>
            <a:r>
              <a:rPr lang="en-US" sz="2800" dirty="0">
                <a:solidFill>
                  <a:schemeClr val="bg1"/>
                </a:solidFill>
              </a:rPr>
              <a:t>Using opinions and non-factual information to argue personal preference </a:t>
            </a:r>
          </a:p>
        </p:txBody>
      </p:sp>
    </p:spTree>
    <p:extLst>
      <p:ext uri="{BB962C8B-B14F-4D97-AF65-F5344CB8AC3E}">
        <p14:creationId xmlns:p14="http://schemas.microsoft.com/office/powerpoint/2010/main" val="824728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WHEN TO MAKE AN ARGUMENT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p:cNvGrpSpPr/>
          <p:nvPr/>
        </p:nvGrpSpPr>
        <p:grpSpPr>
          <a:xfrm>
            <a:off x="2291769" y="1612190"/>
            <a:ext cx="7608463" cy="3252041"/>
            <a:chOff x="365111" y="1821205"/>
            <a:chExt cx="8443025" cy="3298656"/>
          </a:xfrm>
          <a:solidFill>
            <a:srgbClr val="314C57"/>
          </a:solid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2800" u="sng" dirty="0">
                  <a:solidFill>
                    <a:schemeClr val="bg1"/>
                  </a:solidFill>
                </a:rPr>
                <a:t>Written Arguments</a:t>
              </a:r>
            </a:p>
            <a:p>
              <a:pPr algn="ctr">
                <a:lnSpc>
                  <a:spcPct val="150000"/>
                </a:lnSpc>
              </a:pPr>
              <a:endParaRPr lang="en-US" sz="2400" dirty="0">
                <a:solidFill>
                  <a:schemeClr val="bg1"/>
                </a:solidFill>
              </a:endParaRPr>
            </a:p>
            <a:p>
              <a:pPr algn="ctr">
                <a:lnSpc>
                  <a:spcPct val="150000"/>
                </a:lnSpc>
              </a:pPr>
              <a:endParaRPr lang="en-US" sz="2400" dirty="0">
                <a:solidFill>
                  <a:schemeClr val="bg1"/>
                </a:solidFill>
              </a:endParaRPr>
            </a:p>
            <a:p>
              <a:pPr algn="ctr">
                <a:lnSpc>
                  <a:spcPct val="150000"/>
                </a:lnSpc>
              </a:pPr>
              <a:r>
                <a:rPr lang="en-US" sz="2400" dirty="0">
                  <a:solidFill>
                    <a:schemeClr val="bg1"/>
                  </a:solidFill>
                </a:rPr>
                <a:t>A reasonable claim based on factual evidence</a:t>
              </a:r>
            </a:p>
            <a:p>
              <a:pPr algn="ctr"/>
              <a:endParaRPr lang="en-US" dirty="0"/>
            </a:p>
          </p:txBody>
        </p:sp>
        <p:sp>
          <p:nvSpPr>
            <p:cNvPr id="17" name="Rectangle 16"/>
            <p:cNvSpPr/>
            <p:nvPr/>
          </p:nvSpPr>
          <p:spPr>
            <a:xfrm>
              <a:off x="4632375" y="1821205"/>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u="sng" dirty="0">
                  <a:solidFill>
                    <a:schemeClr val="bg1"/>
                  </a:solidFill>
                </a:rPr>
                <a:t>Spoken Arguments</a:t>
              </a:r>
            </a:p>
            <a:p>
              <a:pPr algn="ctr"/>
              <a:endParaRPr lang="en-US" sz="2400" dirty="0">
                <a:solidFill>
                  <a:schemeClr val="bg1"/>
                </a:solidFill>
              </a:endParaRPr>
            </a:p>
            <a:p>
              <a:pPr algn="ctr"/>
              <a:endParaRPr lang="en-US" sz="2400" dirty="0">
                <a:solidFill>
                  <a:schemeClr val="bg1"/>
                </a:solidFill>
              </a:endParaRPr>
            </a:p>
            <a:p>
              <a:pPr algn="ctr"/>
              <a:endParaRPr lang="en-US" sz="2400" dirty="0">
                <a:solidFill>
                  <a:schemeClr val="bg1"/>
                </a:solidFill>
              </a:endParaRPr>
            </a:p>
            <a:p>
              <a:pPr algn="ctr"/>
              <a:endParaRPr lang="en-US" sz="2400" dirty="0">
                <a:solidFill>
                  <a:schemeClr val="bg1"/>
                </a:solidFill>
              </a:endParaRPr>
            </a:p>
            <a:p>
              <a:pPr algn="ctr"/>
              <a:r>
                <a:rPr lang="en-US" sz="2400" dirty="0">
                  <a:solidFill>
                    <a:schemeClr val="bg1"/>
                  </a:solidFill>
                </a:rPr>
                <a:t>Differences in opinion and preference</a:t>
              </a:r>
              <a:endParaRPr lang="en-US" dirty="0">
                <a:solidFill>
                  <a:schemeClr val="bg1"/>
                </a:solidFill>
              </a:endParaRPr>
            </a:p>
          </p:txBody>
        </p:sp>
        <p:sp>
          <p:nvSpPr>
            <p:cNvPr id="22" name="Oval 21"/>
            <p:cNvSpPr/>
            <p:nvPr/>
          </p:nvSpPr>
          <p:spPr>
            <a:xfrm>
              <a:off x="4194801" y="3005188"/>
              <a:ext cx="843445" cy="74021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b="1" dirty="0">
                <a:solidFill>
                  <a:schemeClr val="bg1"/>
                </a:solidFill>
              </a:endParaRPr>
            </a:p>
            <a:p>
              <a:pPr algn="ctr"/>
              <a:r>
                <a:rPr lang="en-US" sz="2800" b="1" dirty="0">
                  <a:solidFill>
                    <a:schemeClr val="bg1"/>
                  </a:solidFill>
                </a:rPr>
                <a:t>Vs.</a:t>
              </a:r>
            </a:p>
          </p:txBody>
        </p:sp>
      </p:grpSp>
    </p:spTree>
    <p:extLst>
      <p:ext uri="{BB962C8B-B14F-4D97-AF65-F5344CB8AC3E}">
        <p14:creationId xmlns:p14="http://schemas.microsoft.com/office/powerpoint/2010/main" val="1467948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chemeClr val="tx2"/>
                  </a:solidFill>
                  <a:latin typeface="Century Gothic" panose="020B0502020202020204" pitchFamily="34" charset="0"/>
                </a:rPr>
                <a:t>SUPPORTING EVIDENCE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p:cNvGrpSpPr/>
          <p:nvPr/>
        </p:nvGrpSpPr>
        <p:grpSpPr>
          <a:xfrm>
            <a:off x="1881187" y="1612191"/>
            <a:ext cx="8429626" cy="3395744"/>
            <a:chOff x="365111" y="1821206"/>
            <a:chExt cx="8443024" cy="3298655"/>
          </a:xfrm>
          <a:solidFill>
            <a:srgbClr val="4A7282"/>
          </a:solid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180836" y="3026405"/>
              <a:ext cx="811575" cy="87914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vs.</a:t>
              </a:r>
            </a:p>
          </p:txBody>
        </p:sp>
      </p:grpSp>
      <p:sp>
        <p:nvSpPr>
          <p:cNvPr id="11" name="TextBox 10"/>
          <p:cNvSpPr txBox="1"/>
          <p:nvPr/>
        </p:nvSpPr>
        <p:spPr>
          <a:xfrm>
            <a:off x="2279226" y="1383374"/>
            <a:ext cx="3320275" cy="4134337"/>
          </a:xfrm>
          <a:prstGeom prst="rect">
            <a:avLst/>
          </a:prstGeom>
          <a:noFill/>
        </p:spPr>
        <p:txBody>
          <a:bodyPr wrap="square" rtlCol="0" anchor="ctr">
            <a:spAutoFit/>
          </a:bodyPr>
          <a:lstStyle/>
          <a:p>
            <a:pPr algn="ctr">
              <a:lnSpc>
                <a:spcPct val="150000"/>
              </a:lnSpc>
            </a:pPr>
            <a:r>
              <a:rPr lang="en-US" sz="3400" u="sng" dirty="0">
                <a:solidFill>
                  <a:schemeClr val="bg1"/>
                </a:solidFill>
              </a:rPr>
              <a:t>Fact</a:t>
            </a:r>
          </a:p>
          <a:p>
            <a:pPr algn="ctr">
              <a:lnSpc>
                <a:spcPct val="150000"/>
              </a:lnSpc>
            </a:pPr>
            <a:r>
              <a:rPr lang="en-US" sz="2800" dirty="0">
                <a:solidFill>
                  <a:schemeClr val="bg1"/>
                </a:solidFill>
              </a:rPr>
              <a:t>Something that can be proven</a:t>
            </a:r>
          </a:p>
          <a:p>
            <a:pPr algn="ctr">
              <a:lnSpc>
                <a:spcPct val="150000"/>
              </a:lnSpc>
            </a:pPr>
            <a:r>
              <a:rPr lang="en-US" sz="2000" i="1" dirty="0">
                <a:solidFill>
                  <a:schemeClr val="bg1"/>
                </a:solidFill>
              </a:rPr>
              <a:t>Example: </a:t>
            </a:r>
            <a:r>
              <a:rPr lang="en-US" sz="2000" i="1" dirty="0">
                <a:solidFill>
                  <a:schemeClr val="bg2"/>
                </a:solidFill>
              </a:rPr>
              <a:t>Smoking cigarettes is linked to several kinds of cancer. </a:t>
            </a:r>
          </a:p>
          <a:p>
            <a:pPr algn="ctr">
              <a:lnSpc>
                <a:spcPct val="150000"/>
              </a:lnSpc>
            </a:pPr>
            <a:endParaRPr lang="en-US" sz="2800" dirty="0">
              <a:solidFill>
                <a:schemeClr val="bg1"/>
              </a:solidFill>
            </a:endParaRPr>
          </a:p>
        </p:txBody>
      </p:sp>
      <p:sp>
        <p:nvSpPr>
          <p:cNvPr id="12" name="TextBox 11"/>
          <p:cNvSpPr txBox="1"/>
          <p:nvPr/>
        </p:nvSpPr>
        <p:spPr>
          <a:xfrm>
            <a:off x="6558196" y="1362661"/>
            <a:ext cx="3320275" cy="3672672"/>
          </a:xfrm>
          <a:prstGeom prst="rect">
            <a:avLst/>
          </a:prstGeom>
          <a:noFill/>
        </p:spPr>
        <p:txBody>
          <a:bodyPr wrap="square" rtlCol="0" anchor="ctr">
            <a:spAutoFit/>
          </a:bodyPr>
          <a:lstStyle/>
          <a:p>
            <a:pPr algn="ctr">
              <a:lnSpc>
                <a:spcPct val="150000"/>
              </a:lnSpc>
            </a:pPr>
            <a:r>
              <a:rPr lang="en-US" sz="3400" u="sng" dirty="0">
                <a:solidFill>
                  <a:schemeClr val="bg1"/>
                </a:solidFill>
              </a:rPr>
              <a:t>Opinion</a:t>
            </a:r>
          </a:p>
          <a:p>
            <a:pPr algn="ctr">
              <a:lnSpc>
                <a:spcPct val="150000"/>
              </a:lnSpc>
            </a:pPr>
            <a:r>
              <a:rPr lang="en-US" sz="2800" dirty="0">
                <a:solidFill>
                  <a:schemeClr val="bg1"/>
                </a:solidFill>
              </a:rPr>
              <a:t>A personal belief or viewpoint</a:t>
            </a:r>
          </a:p>
          <a:p>
            <a:pPr algn="ctr">
              <a:lnSpc>
                <a:spcPct val="150000"/>
              </a:lnSpc>
            </a:pPr>
            <a:r>
              <a:rPr lang="en-US" sz="2000" i="1" dirty="0">
                <a:solidFill>
                  <a:schemeClr val="bg1"/>
                </a:solidFill>
              </a:rPr>
              <a:t>Example: </a:t>
            </a:r>
            <a:r>
              <a:rPr lang="en-US" sz="2000" i="1" dirty="0">
                <a:solidFill>
                  <a:schemeClr val="bg2"/>
                </a:solidFill>
              </a:rPr>
              <a:t>Smoking cigarettes is a filthy habit.</a:t>
            </a:r>
          </a:p>
          <a:p>
            <a:pPr algn="ctr">
              <a:lnSpc>
                <a:spcPct val="150000"/>
              </a:lnSpc>
            </a:pPr>
            <a:endParaRPr lang="en-US" sz="2800" dirty="0">
              <a:solidFill>
                <a:schemeClr val="bg1"/>
              </a:solidFill>
            </a:endParaRPr>
          </a:p>
        </p:txBody>
      </p:sp>
    </p:spTree>
    <p:extLst>
      <p:ext uri="{BB962C8B-B14F-4D97-AF65-F5344CB8AC3E}">
        <p14:creationId xmlns:p14="http://schemas.microsoft.com/office/powerpoint/2010/main" val="2392955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518566"/>
            <a:ext cx="9144000" cy="6152507"/>
            <a:chOff x="0" y="643253"/>
            <a:chExt cx="9144000" cy="6152507"/>
          </a:xfrm>
        </p:grpSpPr>
        <p:sp>
          <p:nvSpPr>
            <p:cNvPr id="26" name="TextBox 25"/>
            <p:cNvSpPr txBox="1"/>
            <p:nvPr/>
          </p:nvSpPr>
          <p:spPr>
            <a:xfrm>
              <a:off x="0" y="643253"/>
              <a:ext cx="9144000" cy="553998"/>
            </a:xfrm>
            <a:prstGeom prst="rect">
              <a:avLst/>
            </a:prstGeom>
            <a:noFill/>
          </p:spPr>
          <p:txBody>
            <a:bodyPr wrap="square" rtlCol="0">
              <a:spAutoFit/>
            </a:bodyPr>
            <a:lstStyle/>
            <a:p>
              <a:pPr algn="ctr"/>
              <a:r>
                <a:rPr lang="en-US" sz="3000" dirty="0">
                  <a:solidFill>
                    <a:schemeClr val="tx2"/>
                  </a:solidFill>
                  <a:latin typeface="Century Gothic" panose="020B0502020202020204" pitchFamily="34" charset="0"/>
                </a:rPr>
                <a:t>CREDIBLE SOURCES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68B22DCF-A922-49DB-A5FC-C48EC211126A}"/>
              </a:ext>
            </a:extLst>
          </p:cNvPr>
          <p:cNvGrpSpPr/>
          <p:nvPr/>
        </p:nvGrpSpPr>
        <p:grpSpPr>
          <a:xfrm>
            <a:off x="1881187" y="1607501"/>
            <a:ext cx="8429626" cy="3400435"/>
            <a:chOff x="365111" y="1816649"/>
            <a:chExt cx="8443024" cy="3303212"/>
          </a:xfrm>
          <a:solidFill>
            <a:srgbClr val="A9C4CF"/>
          </a:solidFill>
        </p:grpSpPr>
        <p:sp>
          <p:nvSpPr>
            <p:cNvPr id="23" name="Rectangle 22">
              <a:extLst>
                <a:ext uri="{FF2B5EF4-FFF2-40B4-BE49-F238E27FC236}">
                  <a16:creationId xmlns:a16="http://schemas.microsoft.com/office/drawing/2014/main" id="{60E3A396-7300-43F6-B35C-07C3D6DD8782}"/>
                </a:ext>
              </a:extLst>
            </p:cNvPr>
            <p:cNvSpPr/>
            <p:nvPr/>
          </p:nvSpPr>
          <p:spPr>
            <a:xfrm>
              <a:off x="365111" y="1816649"/>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3000" u="sng" dirty="0">
                  <a:solidFill>
                    <a:schemeClr val="bg1"/>
                  </a:solidFill>
                </a:rPr>
                <a:t>Credible</a:t>
              </a:r>
            </a:p>
            <a:p>
              <a:pPr algn="ctr">
                <a:lnSpc>
                  <a:spcPct val="150000"/>
                </a:lnSpc>
              </a:pPr>
              <a:endParaRPr lang="en-US" dirty="0">
                <a:solidFill>
                  <a:schemeClr val="bg1"/>
                </a:solidFill>
              </a:endParaRPr>
            </a:p>
            <a:p>
              <a:pPr algn="ctr">
                <a:lnSpc>
                  <a:spcPct val="150000"/>
                </a:lnSpc>
              </a:pPr>
              <a:r>
                <a:rPr lang="en-US" sz="2200" dirty="0">
                  <a:solidFill>
                    <a:schemeClr val="bg1"/>
                  </a:solidFill>
                </a:rPr>
                <a:t>Your family physician</a:t>
              </a:r>
            </a:p>
            <a:p>
              <a:pPr algn="ctr">
                <a:lnSpc>
                  <a:spcPct val="150000"/>
                </a:lnSpc>
              </a:pPr>
              <a:r>
                <a:rPr lang="en-US" sz="2200" dirty="0">
                  <a:solidFill>
                    <a:schemeClr val="bg1"/>
                  </a:solidFill>
                </a:rPr>
                <a:t>A major news outlet</a:t>
              </a:r>
            </a:p>
            <a:p>
              <a:pPr algn="ctr">
                <a:lnSpc>
                  <a:spcPct val="150000"/>
                </a:lnSpc>
              </a:pPr>
              <a:r>
                <a:rPr lang="en-US" sz="2200" dirty="0">
                  <a:solidFill>
                    <a:schemeClr val="bg1"/>
                  </a:solidFill>
                </a:rPr>
                <a:t>An academic article </a:t>
              </a:r>
            </a:p>
            <a:p>
              <a:pPr algn="ctr"/>
              <a:endParaRPr lang="en-US" dirty="0"/>
            </a:p>
          </p:txBody>
        </p:sp>
        <p:sp>
          <p:nvSpPr>
            <p:cNvPr id="27" name="Rectangle 26">
              <a:extLst>
                <a:ext uri="{FF2B5EF4-FFF2-40B4-BE49-F238E27FC236}">
                  <a16:creationId xmlns:a16="http://schemas.microsoft.com/office/drawing/2014/main" id="{7C671AFD-9D80-40A5-A9FC-9D4B65FAC9A9}"/>
                </a:ext>
              </a:extLst>
            </p:cNvPr>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3000" u="sng" dirty="0">
                  <a:solidFill>
                    <a:schemeClr val="bg1"/>
                  </a:solidFill>
                </a:rPr>
                <a:t>Questionable</a:t>
              </a:r>
            </a:p>
            <a:p>
              <a:pPr algn="ctr">
                <a:lnSpc>
                  <a:spcPct val="150000"/>
                </a:lnSpc>
              </a:pPr>
              <a:endParaRPr lang="en-US" dirty="0">
                <a:solidFill>
                  <a:schemeClr val="bg1"/>
                </a:solidFill>
              </a:endParaRPr>
            </a:p>
            <a:p>
              <a:pPr algn="ctr">
                <a:lnSpc>
                  <a:spcPct val="150000"/>
                </a:lnSpc>
              </a:pPr>
              <a:r>
                <a:rPr lang="en-US" sz="2200" dirty="0">
                  <a:solidFill>
                    <a:schemeClr val="bg1"/>
                  </a:solidFill>
                </a:rPr>
                <a:t>A doctor on TV</a:t>
              </a:r>
            </a:p>
            <a:p>
              <a:pPr algn="ctr">
                <a:lnSpc>
                  <a:spcPct val="150000"/>
                </a:lnSpc>
              </a:pPr>
              <a:r>
                <a:rPr lang="en-US" sz="2200" dirty="0">
                  <a:solidFill>
                    <a:schemeClr val="bg1"/>
                  </a:solidFill>
                </a:rPr>
                <a:t>A biased blog</a:t>
              </a:r>
            </a:p>
            <a:p>
              <a:pPr algn="ctr">
                <a:lnSpc>
                  <a:spcPct val="150000"/>
                </a:lnSpc>
              </a:pPr>
              <a:r>
                <a:rPr lang="en-US" sz="2200" dirty="0">
                  <a:solidFill>
                    <a:schemeClr val="bg1"/>
                  </a:solidFill>
                </a:rPr>
                <a:t>A tabloid magazine </a:t>
              </a:r>
            </a:p>
            <a:p>
              <a:pPr algn="ctr"/>
              <a:endParaRPr lang="en-US" dirty="0"/>
            </a:p>
          </p:txBody>
        </p:sp>
        <p:sp>
          <p:nvSpPr>
            <p:cNvPr id="28" name="Oval 27">
              <a:extLst>
                <a:ext uri="{FF2B5EF4-FFF2-40B4-BE49-F238E27FC236}">
                  <a16:creationId xmlns:a16="http://schemas.microsoft.com/office/drawing/2014/main" id="{85B1C4CE-7F86-4900-BC98-F5EBA303D44C}"/>
                </a:ext>
              </a:extLst>
            </p:cNvPr>
            <p:cNvSpPr/>
            <p:nvPr/>
          </p:nvSpPr>
          <p:spPr>
            <a:xfrm>
              <a:off x="4180836" y="3026405"/>
              <a:ext cx="811575" cy="87914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b="1" dirty="0">
                  <a:solidFill>
                    <a:schemeClr val="bg1"/>
                  </a:solidFill>
                </a:rPr>
                <a:t>vs.</a:t>
              </a:r>
            </a:p>
          </p:txBody>
        </p:sp>
      </p:grpSp>
    </p:spTree>
    <p:extLst>
      <p:ext uri="{BB962C8B-B14F-4D97-AF65-F5344CB8AC3E}">
        <p14:creationId xmlns:p14="http://schemas.microsoft.com/office/powerpoint/2010/main" val="15266281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DFEE1D4B-F235-46B9-A0E4-53E0A8C02A9D}"/>
              </a:ext>
            </a:extLst>
          </p:cNvPr>
          <p:cNvSpPr/>
          <p:nvPr/>
        </p:nvSpPr>
        <p:spPr>
          <a:xfrm>
            <a:off x="1979629" y="1291472"/>
            <a:ext cx="8020156" cy="4580134"/>
          </a:xfrm>
          <a:prstGeom prst="roundRect">
            <a:avLst/>
          </a:prstGeom>
          <a:solidFill>
            <a:srgbClr val="D2E0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chemeClr val="tx2"/>
                  </a:solidFill>
                  <a:latin typeface="Century Gothic" panose="020B0502020202020204" pitchFamily="34" charset="0"/>
                </a:rPr>
                <a:t>EXAMPLE ARGUMENT A</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192214" y="1436726"/>
            <a:ext cx="7807571" cy="3416320"/>
          </a:xfrm>
          <a:prstGeom prst="rect">
            <a:avLst/>
          </a:prstGeom>
          <a:noFill/>
        </p:spPr>
        <p:txBody>
          <a:bodyPr wrap="square" rtlCol="0" anchor="ctr">
            <a:spAutoFit/>
          </a:bodyPr>
          <a:lstStyle/>
          <a:p>
            <a:pPr>
              <a:spcAft>
                <a:spcPts val="1800"/>
              </a:spcAft>
            </a:pPr>
            <a:r>
              <a:rPr lang="en-US" sz="2400" dirty="0">
                <a:solidFill>
                  <a:schemeClr val="tx2"/>
                </a:solidFill>
              </a:rPr>
              <a:t>Pit bulls are an aggressive breed of dog, and no one should have one. They aren’t safe to have around families and have to be kept chained up in the yard. If you choose to have a pit bull as a pet, you are knowingly putting yourself and others in danger. You never know when they might snap! I saw a video on Facebook where a pit bull attacked another dog for no reason! All the comments said it was the pit bull’s fault. Because of this, pit bulls should not be allowed in our neighborhood. </a:t>
            </a:r>
          </a:p>
        </p:txBody>
      </p:sp>
      <p:sp>
        <p:nvSpPr>
          <p:cNvPr id="9" name="TextBox 8">
            <a:extLst>
              <a:ext uri="{FF2B5EF4-FFF2-40B4-BE49-F238E27FC236}">
                <a16:creationId xmlns:a16="http://schemas.microsoft.com/office/drawing/2014/main" id="{F27725EA-C782-4170-AE61-8DD5A53D2314}"/>
              </a:ext>
            </a:extLst>
          </p:cNvPr>
          <p:cNvSpPr txBox="1"/>
          <p:nvPr/>
        </p:nvSpPr>
        <p:spPr>
          <a:xfrm>
            <a:off x="2192214" y="1436726"/>
            <a:ext cx="7807571" cy="3416320"/>
          </a:xfrm>
          <a:prstGeom prst="rect">
            <a:avLst/>
          </a:prstGeom>
          <a:noFill/>
        </p:spPr>
        <p:txBody>
          <a:bodyPr wrap="square" rtlCol="0" anchor="ctr">
            <a:spAutoFit/>
          </a:bodyPr>
          <a:lstStyle/>
          <a:p>
            <a:pPr>
              <a:spcAft>
                <a:spcPts val="1800"/>
              </a:spcAft>
            </a:pPr>
            <a:r>
              <a:rPr lang="en-US" sz="2400" dirty="0">
                <a:solidFill>
                  <a:schemeClr val="tx2"/>
                </a:solidFill>
              </a:rPr>
              <a:t>Pit bulls are an aggressive breed of dog, and </a:t>
            </a:r>
            <a:r>
              <a:rPr lang="en-US" sz="2400" u="sng" dirty="0">
                <a:solidFill>
                  <a:schemeClr val="tx2"/>
                </a:solidFill>
              </a:rPr>
              <a:t>no one should have one</a:t>
            </a:r>
            <a:r>
              <a:rPr lang="en-US" sz="2400" dirty="0">
                <a:solidFill>
                  <a:schemeClr val="tx2"/>
                </a:solidFill>
              </a:rPr>
              <a:t>. They aren’t safe to have around families and have to be kept chained up in the yard. If you choose to have a pit bull as a pet, you are knowingly putting yourself and others in danger. You never know when they might snap! </a:t>
            </a:r>
            <a:r>
              <a:rPr lang="en-US" sz="2400" u="sng" dirty="0">
                <a:solidFill>
                  <a:schemeClr val="tx2"/>
                </a:solidFill>
              </a:rPr>
              <a:t>I saw a video on Facebook</a:t>
            </a:r>
            <a:r>
              <a:rPr lang="en-US" sz="2400" dirty="0">
                <a:solidFill>
                  <a:schemeClr val="tx2"/>
                </a:solidFill>
              </a:rPr>
              <a:t> where a pit bull attacked another dog for no reason! All the comments said it was the pit bull’s fault. Because of this, </a:t>
            </a:r>
            <a:r>
              <a:rPr lang="en-US" sz="2400" u="sng" dirty="0">
                <a:solidFill>
                  <a:schemeClr val="tx2"/>
                </a:solidFill>
              </a:rPr>
              <a:t>pit bulls should not be allowed in our neighborhood</a:t>
            </a:r>
            <a:r>
              <a:rPr lang="en-US" sz="2400" dirty="0">
                <a:solidFill>
                  <a:schemeClr val="tx2"/>
                </a:solidFill>
              </a:rPr>
              <a:t>. </a:t>
            </a:r>
          </a:p>
        </p:txBody>
      </p:sp>
    </p:spTree>
    <p:extLst>
      <p:ext uri="{BB962C8B-B14F-4D97-AF65-F5344CB8AC3E}">
        <p14:creationId xmlns:p14="http://schemas.microsoft.com/office/powerpoint/2010/main" val="2533117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DA6F2F90-0A41-44C6-BD07-B612050D92CB}"/>
              </a:ext>
            </a:extLst>
          </p:cNvPr>
          <p:cNvSpPr/>
          <p:nvPr/>
        </p:nvSpPr>
        <p:spPr>
          <a:xfrm>
            <a:off x="1979629" y="1291472"/>
            <a:ext cx="8020156" cy="4580134"/>
          </a:xfrm>
          <a:prstGeom prst="roundRect">
            <a:avLst/>
          </a:prstGeom>
          <a:solidFill>
            <a:srgbClr val="5F91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chemeClr val="tx2"/>
                  </a:solidFill>
                  <a:latin typeface="Century Gothic" panose="020B0502020202020204" pitchFamily="34" charset="0"/>
                </a:rPr>
                <a:t>EXAMPLE ARGUMENT B</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324189" y="1520785"/>
            <a:ext cx="7807571" cy="3816429"/>
          </a:xfrm>
          <a:prstGeom prst="rect">
            <a:avLst/>
          </a:prstGeom>
          <a:noFill/>
        </p:spPr>
        <p:txBody>
          <a:bodyPr wrap="square" rtlCol="0" anchor="ctr">
            <a:spAutoFit/>
          </a:bodyPr>
          <a:lstStyle/>
          <a:p>
            <a:pPr>
              <a:spcAft>
                <a:spcPts val="1800"/>
              </a:spcAft>
            </a:pPr>
            <a:r>
              <a:rPr lang="en-US" sz="2200" dirty="0">
                <a:solidFill>
                  <a:schemeClr val="bg1"/>
                </a:solidFill>
              </a:rPr>
              <a:t>Pit bulls have received a bad reputation, but a dog’s temperament is based more on nurture than nature. Because pit bulls are tragically used as fighting dogs, they are seen as inherently aggressive and dangerous. However, not all pit bulls are raised this way, and those that are in that situation fight only out of fear and desperation. According to Sara </a:t>
            </a:r>
            <a:r>
              <a:rPr lang="en-US" sz="2200" dirty="0" err="1">
                <a:solidFill>
                  <a:schemeClr val="bg1"/>
                </a:solidFill>
              </a:rPr>
              <a:t>Enos</a:t>
            </a:r>
            <a:r>
              <a:rPr lang="en-US" sz="2200" dirty="0">
                <a:solidFill>
                  <a:schemeClr val="bg1"/>
                </a:solidFill>
              </a:rPr>
              <a:t>, Executive Director of the American Pit Bull Foundation, pit bulls are bred primarily to be working and family dogs, and they are rated as very friendly by the American Temperament Test Society. Dogs should be judged on their individual character  and with consideration for their circumstances, not bullied based on their breed. </a:t>
            </a:r>
          </a:p>
        </p:txBody>
      </p:sp>
      <p:sp>
        <p:nvSpPr>
          <p:cNvPr id="10" name="TextBox 9">
            <a:extLst>
              <a:ext uri="{FF2B5EF4-FFF2-40B4-BE49-F238E27FC236}">
                <a16:creationId xmlns:a16="http://schemas.microsoft.com/office/drawing/2014/main" id="{FBC6DFDA-665B-4574-BED6-A4C0E17EB96C}"/>
              </a:ext>
            </a:extLst>
          </p:cNvPr>
          <p:cNvSpPr txBox="1"/>
          <p:nvPr/>
        </p:nvSpPr>
        <p:spPr>
          <a:xfrm>
            <a:off x="2324189" y="1520785"/>
            <a:ext cx="7807571" cy="3816429"/>
          </a:xfrm>
          <a:prstGeom prst="rect">
            <a:avLst/>
          </a:prstGeom>
          <a:noFill/>
        </p:spPr>
        <p:txBody>
          <a:bodyPr wrap="square" rtlCol="0" anchor="ctr">
            <a:spAutoFit/>
          </a:bodyPr>
          <a:lstStyle/>
          <a:p>
            <a:pPr>
              <a:spcAft>
                <a:spcPts val="1800"/>
              </a:spcAft>
            </a:pPr>
            <a:r>
              <a:rPr lang="en-US" sz="2200" u="sng" dirty="0">
                <a:solidFill>
                  <a:schemeClr val="bg1"/>
                </a:solidFill>
              </a:rPr>
              <a:t>Pit bulls have received a bad reputation, but a dog’s temperament is based more on nurture than nature</a:t>
            </a:r>
            <a:r>
              <a:rPr lang="en-US" sz="2200" dirty="0">
                <a:solidFill>
                  <a:schemeClr val="bg1"/>
                </a:solidFill>
              </a:rPr>
              <a:t>. Because pit bulls are tragically used as fighting dogs, they are seen as inherently aggressive and dangerous. However, not all pit bulls are raised this way, and those that are in that situation fight only out of fear and desperation. </a:t>
            </a:r>
            <a:r>
              <a:rPr lang="en-US" sz="2200" u="sng" dirty="0">
                <a:solidFill>
                  <a:schemeClr val="bg1"/>
                </a:solidFill>
              </a:rPr>
              <a:t>According to Sara </a:t>
            </a:r>
            <a:r>
              <a:rPr lang="en-US" sz="2200" u="sng" dirty="0" err="1">
                <a:solidFill>
                  <a:schemeClr val="bg1"/>
                </a:solidFill>
              </a:rPr>
              <a:t>Enos</a:t>
            </a:r>
            <a:r>
              <a:rPr lang="en-US" sz="2200" u="sng" dirty="0">
                <a:solidFill>
                  <a:schemeClr val="bg1"/>
                </a:solidFill>
              </a:rPr>
              <a:t>, Executive Director of the American Pit Bull Foundation</a:t>
            </a:r>
            <a:r>
              <a:rPr lang="en-US" sz="2200" dirty="0">
                <a:solidFill>
                  <a:schemeClr val="bg1"/>
                </a:solidFill>
              </a:rPr>
              <a:t>, pit bulls are bred primarily to be working and family dogs, and they are rated as very friendly by the American Temperament Test Society. </a:t>
            </a:r>
            <a:r>
              <a:rPr lang="en-US" sz="2200" u="sng" dirty="0">
                <a:solidFill>
                  <a:schemeClr val="bg1"/>
                </a:solidFill>
              </a:rPr>
              <a:t>Dogs should be judged on their individual character  and with consideration for their circumstances, not bullied based on their breed</a:t>
            </a:r>
            <a:r>
              <a:rPr lang="en-US" sz="2200" dirty="0">
                <a:solidFill>
                  <a:schemeClr val="bg1"/>
                </a:solidFill>
              </a:rPr>
              <a:t>. </a:t>
            </a:r>
          </a:p>
        </p:txBody>
      </p:sp>
    </p:spTree>
    <p:extLst>
      <p:ext uri="{BB962C8B-B14F-4D97-AF65-F5344CB8AC3E}">
        <p14:creationId xmlns:p14="http://schemas.microsoft.com/office/powerpoint/2010/main" val="2051651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COUNTERARGUMENT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28" name="Rectangle 27"/>
          <p:cNvSpPr/>
          <p:nvPr/>
        </p:nvSpPr>
        <p:spPr>
          <a:xfrm>
            <a:off x="2409089" y="1383374"/>
            <a:ext cx="7200235" cy="758473"/>
          </a:xfrm>
          <a:prstGeom prst="rect">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a:t>Anticipating objections and refuting them with facts</a:t>
            </a:r>
          </a:p>
        </p:txBody>
      </p:sp>
      <p:graphicFrame>
        <p:nvGraphicFramePr>
          <p:cNvPr id="3" name="Diagram 2">
            <a:extLst>
              <a:ext uri="{FF2B5EF4-FFF2-40B4-BE49-F238E27FC236}">
                <a16:creationId xmlns:a16="http://schemas.microsoft.com/office/drawing/2014/main" id="{2D069CF5-F930-45F9-8A8E-A5AC40B3946B}"/>
              </a:ext>
            </a:extLst>
          </p:cNvPr>
          <p:cNvGraphicFramePr/>
          <p:nvPr>
            <p:extLst>
              <p:ext uri="{D42A27DB-BD31-4B8C-83A1-F6EECF244321}">
                <p14:modId xmlns:p14="http://schemas.microsoft.com/office/powerpoint/2010/main" val="2749760947"/>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Arrow: Bent-Up 9">
            <a:extLst>
              <a:ext uri="{FF2B5EF4-FFF2-40B4-BE49-F238E27FC236}">
                <a16:creationId xmlns:a16="http://schemas.microsoft.com/office/drawing/2014/main" id="{2CA8BD98-D49D-4904-8997-34F35056C124}"/>
              </a:ext>
            </a:extLst>
          </p:cNvPr>
          <p:cNvSpPr/>
          <p:nvPr/>
        </p:nvSpPr>
        <p:spPr>
          <a:xfrm rot="5400000">
            <a:off x="3260970" y="1562055"/>
            <a:ext cx="1287152" cy="2446740"/>
          </a:xfrm>
          <a:prstGeom prst="bentUpArrow">
            <a:avLst>
              <a:gd name="adj1" fmla="val 23190"/>
              <a:gd name="adj2" fmla="val 24268"/>
              <a:gd name="adj3" fmla="val 50000"/>
            </a:avLst>
          </a:prstGeom>
          <a:solidFill>
            <a:srgbClr val="A9C4CF"/>
          </a:solidFill>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40094583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3501</TotalTime>
  <Words>694</Words>
  <Application>Microsoft Office PowerPoint</Application>
  <PresentationFormat>Widescreen</PresentationFormat>
  <Paragraphs>74</Paragraphs>
  <Slides>11</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Kenneth Hanson</cp:lastModifiedBy>
  <cp:revision>52</cp:revision>
  <dcterms:created xsi:type="dcterms:W3CDTF">2017-06-16T13:06:21Z</dcterms:created>
  <dcterms:modified xsi:type="dcterms:W3CDTF">2021-11-23T21:41:33Z</dcterms:modified>
</cp:coreProperties>
</file>