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351" r:id="rId4"/>
    <p:sldId id="266" r:id="rId5"/>
    <p:sldId id="284" r:id="rId6"/>
    <p:sldId id="258" r:id="rId7"/>
    <p:sldId id="259" r:id="rId8"/>
    <p:sldId id="324" r:id="rId9"/>
    <p:sldId id="260" r:id="rId10"/>
    <p:sldId id="280" r:id="rId11"/>
    <p:sldId id="27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4C57"/>
    <a:srgbClr val="F3EDE7"/>
    <a:srgbClr val="5A88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65" autoAdjust="0"/>
    <p:restoredTop sz="94660"/>
  </p:normalViewPr>
  <p:slideViewPr>
    <p:cSldViewPr snapToGrid="0">
      <p:cViewPr varScale="1">
        <p:scale>
          <a:sx n="89" d="100"/>
          <a:sy n="89" d="100"/>
        </p:scale>
        <p:origin x="90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itlin Coleman" userId="96f87ca1-0e64-4ae8-8d77-98757b85df0b" providerId="ADAL" clId="{EAA2DF5C-1A71-478C-A43C-115271595D91}"/>
    <pc:docChg chg="undo custSel modSld">
      <pc:chgData name="Caitlin Coleman" userId="96f87ca1-0e64-4ae8-8d77-98757b85df0b" providerId="ADAL" clId="{EAA2DF5C-1A71-478C-A43C-115271595D91}" dt="2021-08-27T19:28:30.646" v="7" actId="1076"/>
      <pc:docMkLst>
        <pc:docMk/>
      </pc:docMkLst>
      <pc:sldChg chg="modSp mod">
        <pc:chgData name="Caitlin Coleman" userId="96f87ca1-0e64-4ae8-8d77-98757b85df0b" providerId="ADAL" clId="{EAA2DF5C-1A71-478C-A43C-115271595D91}" dt="2021-08-27T19:27:50.316" v="6" actId="1076"/>
        <pc:sldMkLst>
          <pc:docMk/>
          <pc:sldMk cId="405370821" sldId="258"/>
        </pc:sldMkLst>
        <pc:spChg chg="mod">
          <ac:chgData name="Caitlin Coleman" userId="96f87ca1-0e64-4ae8-8d77-98757b85df0b" providerId="ADAL" clId="{EAA2DF5C-1A71-478C-A43C-115271595D91}" dt="2021-08-27T19:27:50.316" v="6" actId="1076"/>
          <ac:spMkLst>
            <pc:docMk/>
            <pc:sldMk cId="405370821" sldId="258"/>
            <ac:spMk id="58" creationId="{00000000-0000-0000-0000-000000000000}"/>
          </ac:spMkLst>
        </pc:spChg>
      </pc:sldChg>
      <pc:sldChg chg="modSp mod">
        <pc:chgData name="Caitlin Coleman" userId="96f87ca1-0e64-4ae8-8d77-98757b85df0b" providerId="ADAL" clId="{EAA2DF5C-1A71-478C-A43C-115271595D91}" dt="2021-08-27T19:28:30.646" v="7" actId="1076"/>
        <pc:sldMkLst>
          <pc:docMk/>
          <pc:sldMk cId="520751495" sldId="280"/>
        </pc:sldMkLst>
        <pc:grpChg chg="mod">
          <ac:chgData name="Caitlin Coleman" userId="96f87ca1-0e64-4ae8-8d77-98757b85df0b" providerId="ADAL" clId="{EAA2DF5C-1A71-478C-A43C-115271595D91}" dt="2021-08-27T19:28:30.646" v="7" actId="1076"/>
          <ac:grpSpMkLst>
            <pc:docMk/>
            <pc:sldMk cId="520751495" sldId="280"/>
            <ac:grpSpMk id="3" creationId="{00000000-0000-0000-0000-000000000000}"/>
          </ac:grpSpMkLst>
        </pc:grpChg>
      </pc:sldChg>
      <pc:sldChg chg="modSp mod">
        <pc:chgData name="Caitlin Coleman" userId="96f87ca1-0e64-4ae8-8d77-98757b85df0b" providerId="ADAL" clId="{EAA2DF5C-1A71-478C-A43C-115271595D91}" dt="2021-08-27T19:27:25.268" v="4" actId="1076"/>
        <pc:sldMkLst>
          <pc:docMk/>
          <pc:sldMk cId="1196196182" sldId="284"/>
        </pc:sldMkLst>
        <pc:spChg chg="mod">
          <ac:chgData name="Caitlin Coleman" userId="96f87ca1-0e64-4ae8-8d77-98757b85df0b" providerId="ADAL" clId="{EAA2DF5C-1A71-478C-A43C-115271595D91}" dt="2021-08-27T19:27:11.628" v="1" actId="404"/>
          <ac:spMkLst>
            <pc:docMk/>
            <pc:sldMk cId="1196196182" sldId="284"/>
            <ac:spMk id="11" creationId="{00000000-0000-0000-0000-000000000000}"/>
          </ac:spMkLst>
        </pc:spChg>
        <pc:spChg chg="mod">
          <ac:chgData name="Caitlin Coleman" userId="96f87ca1-0e64-4ae8-8d77-98757b85df0b" providerId="ADAL" clId="{EAA2DF5C-1A71-478C-A43C-115271595D91}" dt="2021-08-27T19:27:25.268" v="4" actId="1076"/>
          <ac:spMkLst>
            <pc:docMk/>
            <pc:sldMk cId="1196196182" sldId="284"/>
            <ac:spMk id="1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Writing to Analyze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When to analyze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Choosing an approach to analysis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Developing the analysis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99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1939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Analysis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2066922" y="1815872"/>
            <a:ext cx="8058154" cy="3148959"/>
            <a:chOff x="2066922" y="1815872"/>
            <a:chExt cx="8058154" cy="3148959"/>
          </a:xfrm>
          <a:solidFill>
            <a:srgbClr val="314C57"/>
          </a:solidFill>
        </p:grpSpPr>
        <p:sp>
          <p:nvSpPr>
            <p:cNvPr id="9" name="Rectangle 8"/>
            <p:cNvSpPr/>
            <p:nvPr/>
          </p:nvSpPr>
          <p:spPr>
            <a:xfrm>
              <a:off x="2066922" y="1815872"/>
              <a:ext cx="8058154" cy="314895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157044" y="2508676"/>
              <a:ext cx="7807571" cy="166847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The process of understanding a topic by breaking it down and looking at its parts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25676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What Is Analytical Writing?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696720" y="1608567"/>
            <a:ext cx="8971281" cy="4128210"/>
            <a:chOff x="365111" y="1821206"/>
            <a:chExt cx="8443024" cy="3298655"/>
          </a:xfrm>
          <a:solidFill>
            <a:srgbClr val="314C57"/>
          </a:solidFill>
        </p:grpSpPr>
        <p:sp>
          <p:nvSpPr>
            <p:cNvPr id="16" name="Rectangle 15"/>
            <p:cNvSpPr/>
            <p:nvPr/>
          </p:nvSpPr>
          <p:spPr>
            <a:xfrm>
              <a:off x="365111" y="1821206"/>
              <a:ext cx="4175761" cy="329865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32374" y="1821206"/>
              <a:ext cx="4175761" cy="329865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206109" y="3036198"/>
              <a:ext cx="751943" cy="740213"/>
            </a:xfrm>
            <a:prstGeom prst="ellipse">
              <a:avLst/>
            </a:prstGeom>
            <a:grpFill/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103947" y="2460960"/>
            <a:ext cx="3576865" cy="2369880"/>
          </a:xfrm>
          <a:prstGeom prst="rect">
            <a:avLst/>
          </a:prstGeom>
          <a:solidFill>
            <a:srgbClr val="314C57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Informative: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Seeks to explain what something is or how it works but avoids value judgements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87097" y="2535263"/>
            <a:ext cx="3533623" cy="1938992"/>
          </a:xfrm>
          <a:prstGeom prst="rect">
            <a:avLst/>
          </a:prstGeom>
          <a:solidFill>
            <a:srgbClr val="314C57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Critical: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Seeks to evaluate a topic in a way that could be argued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88107" y="3303526"/>
            <a:ext cx="6136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vs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96196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Informative Analysis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/>
          <p:cNvGrpSpPr/>
          <p:nvPr/>
        </p:nvGrpSpPr>
        <p:grpSpPr>
          <a:xfrm>
            <a:off x="3368139" y="1638354"/>
            <a:ext cx="5455721" cy="914401"/>
            <a:chOff x="3297523" y="1685503"/>
            <a:chExt cx="5443663" cy="608874"/>
          </a:xfrm>
          <a:solidFill>
            <a:srgbClr val="314C57"/>
          </a:solidFill>
        </p:grpSpPr>
        <p:sp>
          <p:nvSpPr>
            <p:cNvPr id="23" name="Rectangle 22"/>
            <p:cNvSpPr/>
            <p:nvPr/>
          </p:nvSpPr>
          <p:spPr>
            <a:xfrm>
              <a:off x="3297524" y="1685503"/>
              <a:ext cx="5443662" cy="60887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297523" y="1856729"/>
              <a:ext cx="5443662" cy="26642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Provide supporting details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368139" y="2946773"/>
            <a:ext cx="5455720" cy="914400"/>
            <a:chOff x="3326649" y="2305778"/>
            <a:chExt cx="5443662" cy="608874"/>
          </a:xfrm>
          <a:solidFill>
            <a:srgbClr val="314C57"/>
          </a:solidFill>
        </p:grpSpPr>
        <p:sp>
          <p:nvSpPr>
            <p:cNvPr id="55" name="Rectangle 54"/>
            <p:cNvSpPr/>
            <p:nvPr/>
          </p:nvSpPr>
          <p:spPr>
            <a:xfrm>
              <a:off x="3326649" y="2305778"/>
              <a:ext cx="5443662" cy="60887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3326649" y="2477004"/>
              <a:ext cx="5443662" cy="26642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Help the reader understand a topic or process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3368139" y="4255192"/>
            <a:ext cx="5455720" cy="914401"/>
            <a:chOff x="3326650" y="3032690"/>
            <a:chExt cx="5443662" cy="608874"/>
          </a:xfrm>
          <a:solidFill>
            <a:srgbClr val="314C57"/>
          </a:solidFill>
        </p:grpSpPr>
        <p:sp>
          <p:nvSpPr>
            <p:cNvPr id="58" name="Rectangle 57"/>
            <p:cNvSpPr/>
            <p:nvPr/>
          </p:nvSpPr>
          <p:spPr>
            <a:xfrm>
              <a:off x="3326650" y="3032690"/>
              <a:ext cx="5443662" cy="60887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3338453" y="3098348"/>
              <a:ext cx="5409438" cy="47136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Process analysis: Breaks a procedure into steps and explains each step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370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Critical Analysis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4"/>
          <p:cNvGrpSpPr/>
          <p:nvPr/>
        </p:nvGrpSpPr>
        <p:grpSpPr>
          <a:xfrm>
            <a:off x="3352800" y="1802612"/>
            <a:ext cx="5486400" cy="965124"/>
            <a:chOff x="3374169" y="2337923"/>
            <a:chExt cx="5443662" cy="920851"/>
          </a:xfrm>
          <a:solidFill>
            <a:srgbClr val="314C57"/>
          </a:solidFill>
        </p:grpSpPr>
        <p:sp>
          <p:nvSpPr>
            <p:cNvPr id="34" name="Rectangle 33"/>
            <p:cNvSpPr/>
            <p:nvPr/>
          </p:nvSpPr>
          <p:spPr>
            <a:xfrm>
              <a:off x="3374169" y="2337923"/>
              <a:ext cx="5443662" cy="9208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3374169" y="2598429"/>
              <a:ext cx="5443662" cy="38175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Can include formal, objective analysis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352800" y="3022197"/>
            <a:ext cx="5486400" cy="965124"/>
            <a:chOff x="3348324" y="2730542"/>
            <a:chExt cx="5443662" cy="876160"/>
          </a:xfrm>
          <a:solidFill>
            <a:srgbClr val="314C57"/>
          </a:solidFill>
        </p:grpSpPr>
        <p:sp>
          <p:nvSpPr>
            <p:cNvPr id="37" name="Rectangle 36"/>
            <p:cNvSpPr/>
            <p:nvPr/>
          </p:nvSpPr>
          <p:spPr>
            <a:xfrm>
              <a:off x="3348324" y="2730542"/>
              <a:ext cx="5443662" cy="876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348324" y="2847305"/>
              <a:ext cx="5443662" cy="64263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Seeks more to create an evaluation and judgement of a topic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0FC86BE-0DD2-427D-A3CD-7E50077E1E5D}"/>
              </a:ext>
            </a:extLst>
          </p:cNvPr>
          <p:cNvGrpSpPr/>
          <p:nvPr/>
        </p:nvGrpSpPr>
        <p:grpSpPr>
          <a:xfrm>
            <a:off x="3352800" y="4241782"/>
            <a:ext cx="5486400" cy="965124"/>
            <a:chOff x="9592997" y="1453559"/>
            <a:chExt cx="5443662" cy="920851"/>
          </a:xfrm>
          <a:solidFill>
            <a:srgbClr val="314C57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ACB3B4BE-7718-46DF-BBE7-5369A29C46E7}"/>
                </a:ext>
              </a:extLst>
            </p:cNvPr>
            <p:cNvSpPr/>
            <p:nvPr/>
          </p:nvSpPr>
          <p:spPr>
            <a:xfrm>
              <a:off x="9592997" y="1453559"/>
              <a:ext cx="5443662" cy="9208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FAE4D0DB-DAB9-43F9-AB30-CE8306AD30DF}"/>
                </a:ext>
              </a:extLst>
            </p:cNvPr>
            <p:cNvSpPr txBox="1"/>
            <p:nvPr/>
          </p:nvSpPr>
          <p:spPr>
            <a:xfrm>
              <a:off x="9592997" y="1604470"/>
              <a:ext cx="5443662" cy="67541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Causal analysis: Explains how events lead to outcomes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43765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Inferences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What is the author’s purpose?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472264"/>
            <a:ext cx="8058154" cy="806935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What is the main idea of the text?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61170"/>
            <a:ext cx="8058154" cy="806935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How does the author feel about the topic?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50116"/>
            <a:ext cx="8058154" cy="806935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How does the author want me to respond?</a:t>
              </a:r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455CE38E-2D9C-4B7C-B6E0-B42E80D71555}"/>
              </a:ext>
            </a:extLst>
          </p:cNvPr>
          <p:cNvSpPr/>
          <p:nvPr/>
        </p:nvSpPr>
        <p:spPr>
          <a:xfrm>
            <a:off x="2066922" y="5149146"/>
            <a:ext cx="8058154" cy="806935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68B00A4-1066-4CF9-934E-05C7380F921C}"/>
              </a:ext>
            </a:extLst>
          </p:cNvPr>
          <p:cNvSpPr txBox="1"/>
          <p:nvPr/>
        </p:nvSpPr>
        <p:spPr>
          <a:xfrm>
            <a:off x="2157044" y="5352558"/>
            <a:ext cx="7807571" cy="400110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What will be the future or outcome of the topic?</a:t>
            </a:r>
          </a:p>
        </p:txBody>
      </p:sp>
    </p:spTree>
    <p:extLst>
      <p:ext uri="{BB962C8B-B14F-4D97-AF65-F5344CB8AC3E}">
        <p14:creationId xmlns:p14="http://schemas.microsoft.com/office/powerpoint/2010/main" val="295517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Developing Informative Analysis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2066923" y="1383374"/>
            <a:ext cx="8058154" cy="2604124"/>
            <a:chOff x="2066922" y="1580912"/>
            <a:chExt cx="8058154" cy="2604124"/>
          </a:xfrm>
          <a:solidFill>
            <a:srgbClr val="314C57"/>
          </a:solidFill>
        </p:grpSpPr>
        <p:sp>
          <p:nvSpPr>
            <p:cNvPr id="9" name="Rectangle 8"/>
            <p:cNvSpPr/>
            <p:nvPr/>
          </p:nvSpPr>
          <p:spPr>
            <a:xfrm>
              <a:off x="2066922" y="1580912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157044" y="1830372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Break your topic down into categories. 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066922" y="2472264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157044" y="2721724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Use specific details to discuss each category. 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2066922" y="337810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157044" y="3580507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Goal: To provide an explanation of a topic or process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Developing Critical Analysis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2066923" y="1383374"/>
            <a:ext cx="8058154" cy="2587193"/>
            <a:chOff x="2066922" y="1580912"/>
            <a:chExt cx="8058154" cy="2587193"/>
          </a:xfrm>
          <a:solidFill>
            <a:srgbClr val="314C57"/>
          </a:solidFill>
        </p:grpSpPr>
        <p:sp>
          <p:nvSpPr>
            <p:cNvPr id="9" name="Rectangle 8"/>
            <p:cNvSpPr/>
            <p:nvPr/>
          </p:nvSpPr>
          <p:spPr>
            <a:xfrm>
              <a:off x="2066922" y="1580912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157044" y="1830372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Establish a set of standards by which to judge your topic.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066922" y="2472264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157044" y="2721724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Analyze your topic in relation to each of these standards.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066922" y="3361170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157044" y="3610630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Conclude with a final argument about the topic.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20751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3315</TotalTime>
  <Words>251</Words>
  <Application>Microsoft Office PowerPoint</Application>
  <PresentationFormat>Widescreen</PresentationFormat>
  <Paragraphs>45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Kenneth Hanson</cp:lastModifiedBy>
  <cp:revision>49</cp:revision>
  <dcterms:created xsi:type="dcterms:W3CDTF">2017-06-16T13:06:21Z</dcterms:created>
  <dcterms:modified xsi:type="dcterms:W3CDTF">2021-11-23T21:42:26Z</dcterms:modified>
</cp:coreProperties>
</file>