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</p:sldMasterIdLst>
  <p:sldIdLst>
    <p:sldId id="257" r:id="rId5"/>
    <p:sldId id="258" r:id="rId6"/>
    <p:sldId id="268" r:id="rId7"/>
    <p:sldId id="259" r:id="rId8"/>
    <p:sldId id="260" r:id="rId9"/>
    <p:sldId id="261" r:id="rId10"/>
    <p:sldId id="269" r:id="rId11"/>
    <p:sldId id="270" r:id="rId12"/>
    <p:sldId id="263" r:id="rId13"/>
    <p:sldId id="271" r:id="rId14"/>
    <p:sldId id="264" r:id="rId15"/>
    <p:sldId id="272" r:id="rId16"/>
    <p:sldId id="273" r:id="rId17"/>
    <p:sldId id="274" r:id="rId18"/>
    <p:sldId id="26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A4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0" autoAdjust="0"/>
    <p:restoredTop sz="92857" autoAdjust="0"/>
  </p:normalViewPr>
  <p:slideViewPr>
    <p:cSldViewPr>
      <p:cViewPr varScale="1">
        <p:scale>
          <a:sx n="73" d="100"/>
          <a:sy n="73" d="100"/>
        </p:scale>
        <p:origin x="105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07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260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199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0402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32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4804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132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11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8154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12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261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374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253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124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85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482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66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7264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0565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156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5119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419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7419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28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902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633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8992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5767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97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3396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145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46022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79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58539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01360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335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2176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5919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518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766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59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077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09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227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615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64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876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3/16/20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175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58616" y="26181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Common Sentence Errors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196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Run-On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540151" y="4066492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3044" y="1942489"/>
              <a:ext cx="5081956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Split into two separate sentences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0151" y="1569948"/>
            <a:ext cx="8058154" cy="1067580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4" y="1942488"/>
              <a:ext cx="7807571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Join with a comma and coordinating conjunction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40151" y="2818220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42489"/>
              <a:ext cx="3557956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Join with a semicolon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618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/>
          <p:cNvSpPr/>
          <p:nvPr/>
        </p:nvSpPr>
        <p:spPr>
          <a:xfrm>
            <a:off x="5867399" y="4170452"/>
            <a:ext cx="152402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Run-On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528284" y="1350626"/>
            <a:ext cx="8081879" cy="1077218"/>
            <a:chOff x="-16636" y="1304432"/>
            <a:chExt cx="8081879" cy="1077218"/>
          </a:xfrm>
        </p:grpSpPr>
        <p:sp>
          <p:nvSpPr>
            <p:cNvPr id="11" name="Rectangle: Rounded Corners 10"/>
            <p:cNvSpPr/>
            <p:nvPr/>
          </p:nvSpPr>
          <p:spPr>
            <a:xfrm>
              <a:off x="5322480" y="1424905"/>
              <a:ext cx="152401" cy="45720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16636" y="1304432"/>
              <a:ext cx="8081879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>
                  <a:solidFill>
                    <a:srgbClr val="323542"/>
                  </a:solidFill>
                </a:rPr>
                <a:t>My grandmother is a great cook</a:t>
              </a:r>
              <a:r>
                <a:rPr lang="en-US" sz="3200" dirty="0">
                  <a:solidFill>
                    <a:schemeClr val="bg1"/>
                  </a:solidFill>
                </a:rPr>
                <a:t>;</a:t>
              </a:r>
              <a:r>
                <a:rPr lang="en-US" sz="3200" dirty="0">
                  <a:solidFill>
                    <a:srgbClr val="323542"/>
                  </a:solidFill>
                </a:rPr>
                <a:t> I hope to be as talented as her one day.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28285" y="2718690"/>
            <a:ext cx="8081879" cy="1077218"/>
            <a:chOff x="528285" y="2695593"/>
            <a:chExt cx="8081879" cy="1077218"/>
          </a:xfrm>
        </p:grpSpPr>
        <p:sp>
          <p:nvSpPr>
            <p:cNvPr id="14" name="Rectangle: Rounded Corners 13"/>
            <p:cNvSpPr/>
            <p:nvPr/>
          </p:nvSpPr>
          <p:spPr>
            <a:xfrm>
              <a:off x="5867399" y="2810418"/>
              <a:ext cx="609601" cy="457200"/>
            </a:xfrm>
            <a:prstGeom prst="roundRect">
              <a:avLst/>
            </a:prstGeom>
            <a:solidFill>
              <a:srgbClr val="CCA49C"/>
            </a:solidFill>
            <a:ln>
              <a:solidFill>
                <a:srgbClr val="CCA49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28285" y="2695593"/>
              <a:ext cx="8081879" cy="107721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3200" dirty="0">
                  <a:solidFill>
                    <a:srgbClr val="323542"/>
                  </a:solidFill>
                </a:rPr>
                <a:t>My grandmother is a great cook</a:t>
              </a:r>
              <a:r>
                <a:rPr lang="en-US" sz="3200" dirty="0">
                  <a:solidFill>
                    <a:schemeClr val="bg1"/>
                  </a:solidFill>
                </a:rPr>
                <a:t>, so </a:t>
              </a:r>
              <a:r>
                <a:rPr lang="en-US" sz="3200" dirty="0">
                  <a:solidFill>
                    <a:srgbClr val="323542"/>
                  </a:solidFill>
                </a:rPr>
                <a:t>I hope to be as talented as her one day.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28285" y="4086754"/>
            <a:ext cx="808187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My grandmother is a great cook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  <a:r>
              <a:rPr lang="en-US" sz="3200" dirty="0">
                <a:solidFill>
                  <a:srgbClr val="323542"/>
                </a:solidFill>
              </a:rPr>
              <a:t> I hope to be as talented as her one day.</a:t>
            </a:r>
          </a:p>
        </p:txBody>
      </p:sp>
    </p:spTree>
    <p:extLst>
      <p:ext uri="{BB962C8B-B14F-4D97-AF65-F5344CB8AC3E}">
        <p14:creationId xmlns:p14="http://schemas.microsoft.com/office/powerpoint/2010/main" val="19041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Comma Splices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5868" y="4007520"/>
            <a:ext cx="7620000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i="1" dirty="0">
                <a:solidFill>
                  <a:srgbClr val="323542"/>
                </a:solidFill>
              </a:rPr>
              <a:t>Our team played well, the other team played better.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44040" y="1621280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2487" y="1900825"/>
              <a:ext cx="4672590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Join two independent clauses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44039" y="2717481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21322" y="1894247"/>
              <a:ext cx="4014921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Use only a comma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325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Comma Splices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542922" y="4074805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33044" y="1942489"/>
              <a:ext cx="5081956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Split into two separate sentences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2922" y="2828357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4" y="1942489"/>
              <a:ext cx="7807571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Join with a semicolon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42922" y="1579036"/>
            <a:ext cx="8058154" cy="1067579"/>
            <a:chOff x="542923" y="1736761"/>
            <a:chExt cx="8058154" cy="806935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42489"/>
              <a:ext cx="4015156" cy="39547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Add missing conjunction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531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/>
          <p:cNvSpPr/>
          <p:nvPr/>
        </p:nvSpPr>
        <p:spPr>
          <a:xfrm>
            <a:off x="4114800" y="4170452"/>
            <a:ext cx="152402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4114800" y="2788749"/>
            <a:ext cx="1524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/>
          <p:cNvSpPr/>
          <p:nvPr/>
        </p:nvSpPr>
        <p:spPr>
          <a:xfrm>
            <a:off x="4343399" y="1388130"/>
            <a:ext cx="550435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Comma Splices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8284" y="1304432"/>
            <a:ext cx="808187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Our team played well, </a:t>
            </a:r>
            <a:r>
              <a:rPr lang="en-US" sz="3200" dirty="0">
                <a:solidFill>
                  <a:schemeClr val="bg1"/>
                </a:solidFill>
              </a:rPr>
              <a:t>but</a:t>
            </a:r>
            <a:r>
              <a:rPr lang="en-US" sz="3200" dirty="0">
                <a:solidFill>
                  <a:srgbClr val="323542"/>
                </a:solidFill>
              </a:rPr>
              <a:t> the other team played better.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8285" y="2695593"/>
            <a:ext cx="808187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Our team played well</a:t>
            </a:r>
            <a:r>
              <a:rPr lang="en-US" sz="3200" dirty="0">
                <a:solidFill>
                  <a:schemeClr val="bg1"/>
                </a:solidFill>
              </a:rPr>
              <a:t>;</a:t>
            </a:r>
            <a:r>
              <a:rPr lang="en-US" sz="3200" dirty="0">
                <a:solidFill>
                  <a:srgbClr val="323542"/>
                </a:solidFill>
              </a:rPr>
              <a:t> the other team played better.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8285" y="4086754"/>
            <a:ext cx="808187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Our team played well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  <a:r>
              <a:rPr lang="en-US" sz="3200" dirty="0">
                <a:solidFill>
                  <a:srgbClr val="323542"/>
                </a:solidFill>
              </a:rPr>
              <a:t> The other team played better.</a:t>
            </a:r>
          </a:p>
        </p:txBody>
      </p:sp>
    </p:spTree>
    <p:extLst>
      <p:ext uri="{BB962C8B-B14F-4D97-AF65-F5344CB8AC3E}">
        <p14:creationId xmlns:p14="http://schemas.microsoft.com/office/powerpoint/2010/main" val="216829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6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Three Types of Sentence Errors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850168" y="1523807"/>
            <a:ext cx="5443662" cy="693935"/>
            <a:chOff x="1906953" y="1849761"/>
            <a:chExt cx="5443662" cy="693935"/>
          </a:xfrm>
          <a:solidFill>
            <a:srgbClr val="386546"/>
          </a:solidFill>
        </p:grpSpPr>
        <p:sp>
          <p:nvSpPr>
            <p:cNvPr id="17" name="Rectangle 16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48887" y="1935118"/>
              <a:ext cx="1733308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Fragments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50168" y="2690287"/>
            <a:ext cx="5443662" cy="693935"/>
            <a:chOff x="1906953" y="2649539"/>
            <a:chExt cx="5443662" cy="693935"/>
          </a:xfrm>
          <a:solidFill>
            <a:srgbClr val="386546"/>
          </a:solidFill>
        </p:grpSpPr>
        <p:sp>
          <p:nvSpPr>
            <p:cNvPr id="20" name="Rectangle 19"/>
            <p:cNvSpPr/>
            <p:nvPr/>
          </p:nvSpPr>
          <p:spPr>
            <a:xfrm>
              <a:off x="1906953" y="2649539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164409" y="2734896"/>
              <a:ext cx="2928750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Run-On Sentences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36925" y="3773146"/>
            <a:ext cx="5443662" cy="693935"/>
            <a:chOff x="1906953" y="3449317"/>
            <a:chExt cx="5443662" cy="693935"/>
          </a:xfrm>
          <a:solidFill>
            <a:srgbClr val="386546"/>
          </a:solidFill>
        </p:grpSpPr>
        <p:sp>
          <p:nvSpPr>
            <p:cNvPr id="27" name="Rectangle 26"/>
            <p:cNvSpPr/>
            <p:nvPr/>
          </p:nvSpPr>
          <p:spPr>
            <a:xfrm>
              <a:off x="1906953" y="3449317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2087" y="3534674"/>
              <a:ext cx="2386909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Comma Splices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307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844040" y="1621280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78024" y="1898571"/>
              <a:ext cx="3901518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Missing a subject or verb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44039" y="2717481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991593" y="1898571"/>
              <a:ext cx="5274381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Do not express a complete thought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487389" y="3800637"/>
            <a:ext cx="61569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>
                <a:solidFill>
                  <a:srgbClr val="323542"/>
                </a:solidFill>
              </a:rPr>
              <a:t>Hoping to get tickets to the concert.</a:t>
            </a:r>
          </a:p>
        </p:txBody>
      </p:sp>
    </p:spTree>
    <p:extLst>
      <p:ext uri="{BB962C8B-B14F-4D97-AF65-F5344CB8AC3E}">
        <p14:creationId xmlns:p14="http://schemas.microsoft.com/office/powerpoint/2010/main" val="26692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57187" y="1614962"/>
            <a:ext cx="8429626" cy="3395744"/>
            <a:chOff x="365111" y="1821206"/>
            <a:chExt cx="8443024" cy="3298655"/>
          </a:xfrm>
        </p:grpSpPr>
        <p:grpSp>
          <p:nvGrpSpPr>
            <p:cNvPr id="10" name="Group 9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Oval 16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solidFill>
                <a:srgbClr val="C7D4CB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or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63783" y="2825730"/>
              <a:ext cx="3325552" cy="12804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Add missing subject and verb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083912" y="2197878"/>
              <a:ext cx="3325552" cy="253619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/>
                <a:t>Combine with an independent clause (conjunction and/or comma)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4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/>
          <p:cNvSpPr/>
          <p:nvPr/>
        </p:nvSpPr>
        <p:spPr>
          <a:xfrm>
            <a:off x="647698" y="1668258"/>
            <a:ext cx="4914901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/>
          <p:cNvSpPr/>
          <p:nvPr/>
        </p:nvSpPr>
        <p:spPr>
          <a:xfrm>
            <a:off x="6705601" y="3510409"/>
            <a:ext cx="16002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/>
          <p:cNvSpPr/>
          <p:nvPr/>
        </p:nvSpPr>
        <p:spPr>
          <a:xfrm>
            <a:off x="647698" y="3967608"/>
            <a:ext cx="50292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7699" y="1612191"/>
            <a:ext cx="78486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All of the people in line were </a:t>
            </a:r>
            <a:r>
              <a:rPr lang="en-US" sz="3200" dirty="0"/>
              <a:t>hoping to get tickets to the concert.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7699" y="3429000"/>
            <a:ext cx="78486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/>
              <a:t>Hoping to get tickets to the concert, </a:t>
            </a:r>
            <a:r>
              <a:rPr lang="en-US" sz="3200" dirty="0">
                <a:solidFill>
                  <a:schemeClr val="bg1"/>
                </a:solidFill>
              </a:rPr>
              <a:t>Jared got up early to check the website.</a:t>
            </a:r>
          </a:p>
        </p:txBody>
      </p:sp>
    </p:spTree>
    <p:extLst>
      <p:ext uri="{BB962C8B-B14F-4D97-AF65-F5344CB8AC3E}">
        <p14:creationId xmlns:p14="http://schemas.microsoft.com/office/powerpoint/2010/main" val="105048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7699" y="2313133"/>
            <a:ext cx="78486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Though the artist’s recent work had caused controversy in the community</a:t>
            </a:r>
          </a:p>
        </p:txBody>
      </p:sp>
    </p:spTree>
    <p:extLst>
      <p:ext uri="{BB962C8B-B14F-4D97-AF65-F5344CB8AC3E}">
        <p14:creationId xmlns:p14="http://schemas.microsoft.com/office/powerpoint/2010/main" val="303513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638801" y="3144884"/>
            <a:ext cx="152399" cy="164057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/>
          <p:cNvSpPr/>
          <p:nvPr/>
        </p:nvSpPr>
        <p:spPr>
          <a:xfrm>
            <a:off x="647699" y="2394542"/>
            <a:ext cx="1409701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7699" y="2313133"/>
            <a:ext cx="78486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strike="sngStrike" dirty="0">
                <a:solidFill>
                  <a:schemeClr val="bg1"/>
                </a:solidFill>
              </a:rPr>
              <a:t>Though</a:t>
            </a:r>
            <a:r>
              <a:rPr lang="en-US" sz="3200" dirty="0">
                <a:solidFill>
                  <a:srgbClr val="323542"/>
                </a:solidFill>
              </a:rPr>
              <a:t> The artist’s recent work had caused controversy in the community</a:t>
            </a:r>
            <a:r>
              <a:rPr lang="en-US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6892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/>
          <p:cNvSpPr/>
          <p:nvPr/>
        </p:nvSpPr>
        <p:spPr>
          <a:xfrm>
            <a:off x="5715000" y="2881649"/>
            <a:ext cx="2590800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/>
          <p:cNvSpPr/>
          <p:nvPr/>
        </p:nvSpPr>
        <p:spPr>
          <a:xfrm>
            <a:off x="647699" y="3393448"/>
            <a:ext cx="4914901" cy="457200"/>
          </a:xfrm>
          <a:prstGeom prst="roundRect">
            <a:avLst/>
          </a:prstGeom>
          <a:solidFill>
            <a:srgbClr val="CCA49C"/>
          </a:solidFill>
          <a:ln>
            <a:solidFill>
              <a:srgbClr val="CCA4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Fragments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7699" y="2325419"/>
            <a:ext cx="7848600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Though the artist’s recent work had caused controversy in the community </a:t>
            </a:r>
            <a:r>
              <a:rPr lang="en-US" sz="3200" dirty="0">
                <a:solidFill>
                  <a:schemeClr val="bg1"/>
                </a:solidFill>
              </a:rPr>
              <a:t>, more tourists came to the town as a result.</a:t>
            </a:r>
          </a:p>
        </p:txBody>
      </p:sp>
    </p:spTree>
    <p:extLst>
      <p:ext uri="{BB962C8B-B14F-4D97-AF65-F5344CB8AC3E}">
        <p14:creationId xmlns:p14="http://schemas.microsoft.com/office/powerpoint/2010/main" val="82286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Run-On Sentences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5868" y="3828709"/>
            <a:ext cx="762000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3200" dirty="0">
                <a:solidFill>
                  <a:srgbClr val="323542"/>
                </a:solidFill>
              </a:rPr>
              <a:t>My grandmother is a great cook I hope to be as talented as her one day.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844040" y="1621280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0" name="Rectangle 9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292487" y="1900825"/>
              <a:ext cx="4672590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Join two independent clauses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44039" y="2717481"/>
            <a:ext cx="5443662" cy="608874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15" name="Rectangle 14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21322" y="1894247"/>
              <a:ext cx="4014921" cy="59631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rgbClr val="323542"/>
                  </a:solidFill>
                </a:rPr>
                <a:t>No comma or conjunction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251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334</Words>
  <Application>Microsoft Macintosh PowerPoint</Application>
  <PresentationFormat>On-screen Show (4:3)</PresentationFormat>
  <Paragraphs>61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Calibri</vt:lpstr>
      <vt:lpstr>Calibri Light</vt:lpstr>
      <vt:lpstr>Century Gothic</vt:lpstr>
      <vt:lpstr>Arial</vt:lpstr>
      <vt:lpstr>1_Office Theme</vt:lpstr>
      <vt:lpstr>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15.0026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Pressimone Beckowski</dc:creator>
  <cp:lastModifiedBy>Claire Grulick</cp:lastModifiedBy>
  <cp:revision>32</cp:revision>
  <dcterms:created xsi:type="dcterms:W3CDTF">2015-06-26T21:27:09Z</dcterms:created>
  <dcterms:modified xsi:type="dcterms:W3CDTF">2020-03-16T16:59:32Z</dcterms:modified>
</cp:coreProperties>
</file>