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70" r:id="rId4"/>
    <p:sldId id="269" r:id="rId5"/>
    <p:sldId id="258" r:id="rId6"/>
    <p:sldId id="259" r:id="rId7"/>
    <p:sldId id="260" r:id="rId8"/>
    <p:sldId id="262" r:id="rId9"/>
    <p:sldId id="264" r:id="rId10"/>
    <p:sldId id="271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A49C"/>
    <a:srgbClr val="C7D4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37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1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037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4631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9066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47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500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591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3632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797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559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8386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622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2741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363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079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50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47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4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604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966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261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D2372-7213-490C-A0AA-7CA3DDA7024C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EA609-6FBE-4D6D-B676-971C7E386D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66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946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2098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Correcting Misplaced and Dangling Modifiers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202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Dangling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42922" y="2514600"/>
            <a:ext cx="8058154" cy="1482424"/>
            <a:chOff x="542923" y="1849761"/>
            <a:chExt cx="8058154" cy="693935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CCA4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2063815"/>
              <a:ext cx="7807571" cy="244924"/>
            </a:xfrm>
            <a:prstGeom prst="rect">
              <a:avLst/>
            </a:prstGeom>
            <a:solidFill>
              <a:srgbClr val="CCA49C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While swimming in the pool, </a:t>
              </a:r>
              <a:r>
                <a:rPr lang="en-US" sz="2800" dirty="0">
                  <a:solidFill>
                    <a:schemeClr val="bg1"/>
                  </a:solidFill>
                </a:rPr>
                <a:t>the raft flipped.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8401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Dangling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42923" y="1849761"/>
            <a:ext cx="8058154" cy="1482424"/>
            <a:chOff x="542923" y="1849761"/>
            <a:chExt cx="8058154" cy="693935"/>
          </a:xfrm>
          <a:solidFill>
            <a:srgbClr val="CCA49C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2063815"/>
              <a:ext cx="7807571" cy="2449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While swimming in the pool, </a:t>
              </a:r>
              <a:r>
                <a:rPr lang="en-US" sz="2800" strike="sngStrike" dirty="0">
                  <a:solidFill>
                    <a:schemeClr val="bg1"/>
                  </a:solidFill>
                </a:rPr>
                <a:t>the raft flipped</a:t>
              </a:r>
              <a:r>
                <a:rPr lang="en-US" sz="2800" dirty="0">
                  <a:solidFill>
                    <a:schemeClr val="bg1"/>
                  </a:solidFill>
                </a:rPr>
                <a:t>.</a:t>
              </a:r>
              <a:endParaRPr 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2923" y="3467968"/>
            <a:ext cx="8058154" cy="1482424"/>
            <a:chOff x="542923" y="1849761"/>
            <a:chExt cx="8058154" cy="693935"/>
          </a:xfrm>
          <a:solidFill>
            <a:srgbClr val="CCA49C"/>
          </a:solidFill>
        </p:grpSpPr>
        <p:sp>
          <p:nvSpPr>
            <p:cNvPr id="12" name="Rectangle 11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3045" y="2063815"/>
              <a:ext cx="7807571" cy="2449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While swimming in the pool, </a:t>
              </a:r>
              <a:r>
                <a:rPr lang="en-US" sz="2800" b="1" u="sng" dirty="0">
                  <a:solidFill>
                    <a:schemeClr val="bg1"/>
                  </a:solidFill>
                </a:rPr>
                <a:t>Casey</a:t>
              </a:r>
              <a:r>
                <a:rPr lang="en-US" sz="2800" dirty="0">
                  <a:solidFill>
                    <a:schemeClr val="bg1"/>
                  </a:solidFill>
                </a:rPr>
                <a:t> flipped her raft.</a:t>
              </a:r>
              <a:endParaRPr lang="en-US" sz="2800" b="1" u="sng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0379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038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2096962" y="1808756"/>
            <a:ext cx="4950072" cy="1093742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52079" y="1943733"/>
            <a:ext cx="22398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Modifiers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2782" y="3909622"/>
            <a:ext cx="4118432" cy="1200329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Words or groups of words that add extra information to a sentence</a:t>
            </a:r>
          </a:p>
        </p:txBody>
      </p:sp>
      <p:sp>
        <p:nvSpPr>
          <p:cNvPr id="10" name="Up Arrow 4"/>
          <p:cNvSpPr/>
          <p:nvPr/>
        </p:nvSpPr>
        <p:spPr>
          <a:xfrm>
            <a:off x="4241492" y="3172861"/>
            <a:ext cx="661012" cy="738130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879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Types of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484743" y="1371651"/>
            <a:ext cx="8174512" cy="924797"/>
            <a:chOff x="484743" y="1371651"/>
            <a:chExt cx="8174512" cy="924797"/>
          </a:xfrm>
        </p:grpSpPr>
        <p:sp>
          <p:nvSpPr>
            <p:cNvPr id="9" name="Pentagon 16"/>
            <p:cNvSpPr/>
            <p:nvPr/>
          </p:nvSpPr>
          <p:spPr>
            <a:xfrm>
              <a:off x="484743" y="1371651"/>
              <a:ext cx="2972394" cy="924797"/>
            </a:xfrm>
            <a:prstGeom prst="homePlate">
              <a:avLst>
                <a:gd name="adj" fmla="val 25918"/>
              </a:avLst>
            </a:prstGeom>
            <a:solidFill>
              <a:srgbClr val="38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Adjectives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0" name="Pentagon 17"/>
            <p:cNvSpPr/>
            <p:nvPr/>
          </p:nvSpPr>
          <p:spPr>
            <a:xfrm flipH="1">
              <a:off x="3715974" y="1385135"/>
              <a:ext cx="4943281" cy="911313"/>
            </a:xfrm>
            <a:prstGeom prst="homePlate">
              <a:avLst>
                <a:gd name="adj" fmla="val 27915"/>
              </a:avLst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Nouns</a:t>
              </a:r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84743" y="2456836"/>
            <a:ext cx="8174512" cy="924797"/>
            <a:chOff x="484743" y="2456836"/>
            <a:chExt cx="8174512" cy="924797"/>
          </a:xfrm>
        </p:grpSpPr>
        <p:sp>
          <p:nvSpPr>
            <p:cNvPr id="11" name="Pentagon 21"/>
            <p:cNvSpPr/>
            <p:nvPr/>
          </p:nvSpPr>
          <p:spPr>
            <a:xfrm>
              <a:off x="484743" y="2456836"/>
              <a:ext cx="2972394" cy="924797"/>
            </a:xfrm>
            <a:prstGeom prst="homePlate">
              <a:avLst>
                <a:gd name="adj" fmla="val 25918"/>
              </a:avLst>
            </a:prstGeom>
            <a:solidFill>
              <a:srgbClr val="38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Adverbs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2" name="Pentagon 26"/>
            <p:cNvSpPr/>
            <p:nvPr/>
          </p:nvSpPr>
          <p:spPr>
            <a:xfrm flipH="1">
              <a:off x="3715974" y="2456836"/>
              <a:ext cx="4943281" cy="911313"/>
            </a:xfrm>
            <a:prstGeom prst="homePlate">
              <a:avLst>
                <a:gd name="adj" fmla="val 27915"/>
              </a:avLst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Verbs</a:t>
              </a:r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84743" y="3542021"/>
            <a:ext cx="8174512" cy="924797"/>
            <a:chOff x="484743" y="3542021"/>
            <a:chExt cx="8174512" cy="924797"/>
          </a:xfrm>
        </p:grpSpPr>
        <p:sp>
          <p:nvSpPr>
            <p:cNvPr id="13" name="Pentagon 29"/>
            <p:cNvSpPr/>
            <p:nvPr/>
          </p:nvSpPr>
          <p:spPr>
            <a:xfrm>
              <a:off x="484743" y="3542021"/>
              <a:ext cx="2972394" cy="924797"/>
            </a:xfrm>
            <a:prstGeom prst="homePlate">
              <a:avLst>
                <a:gd name="adj" fmla="val 25918"/>
              </a:avLst>
            </a:prstGeom>
            <a:solidFill>
              <a:srgbClr val="38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Adjective Phrases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4" name="Pentagon 36"/>
            <p:cNvSpPr/>
            <p:nvPr/>
          </p:nvSpPr>
          <p:spPr>
            <a:xfrm flipH="1">
              <a:off x="3715974" y="3542021"/>
              <a:ext cx="4943281" cy="911313"/>
            </a:xfrm>
            <a:prstGeom prst="homePlate">
              <a:avLst>
                <a:gd name="adj" fmla="val 27915"/>
              </a:avLst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Nouns or noun phrases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4743" y="4633068"/>
            <a:ext cx="8174511" cy="924797"/>
            <a:chOff x="484743" y="4633068"/>
            <a:chExt cx="8174511" cy="924797"/>
          </a:xfrm>
        </p:grpSpPr>
        <p:sp>
          <p:nvSpPr>
            <p:cNvPr id="16" name="Pentagon 29"/>
            <p:cNvSpPr/>
            <p:nvPr/>
          </p:nvSpPr>
          <p:spPr>
            <a:xfrm>
              <a:off x="484743" y="4633068"/>
              <a:ext cx="2972394" cy="924797"/>
            </a:xfrm>
            <a:prstGeom prst="homePlate">
              <a:avLst>
                <a:gd name="adj" fmla="val 25918"/>
              </a:avLst>
            </a:prstGeom>
            <a:solidFill>
              <a:srgbClr val="38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Adverbial Phrases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8" name="Pentagon 36"/>
            <p:cNvSpPr/>
            <p:nvPr/>
          </p:nvSpPr>
          <p:spPr>
            <a:xfrm flipH="1">
              <a:off x="3715973" y="4646552"/>
              <a:ext cx="4943281" cy="911313"/>
            </a:xfrm>
            <a:prstGeom prst="homePlate">
              <a:avLst>
                <a:gd name="adj" fmla="val 27915"/>
              </a:avLst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Verbs or verb phrases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1274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Correcting Misplaced and Dangling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767768" y="1986818"/>
            <a:ext cx="7608462" cy="3252040"/>
            <a:chOff x="365111" y="1821206"/>
            <a:chExt cx="8443024" cy="3298655"/>
          </a:xfrm>
          <a:solidFill>
            <a:srgbClr val="314C57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206109" y="3036198"/>
                <a:ext cx="751943" cy="74021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600" b="1" dirty="0">
                    <a:solidFill>
                      <a:schemeClr val="bg1"/>
                    </a:solidFill>
                  </a:rPr>
                  <a:t>&amp;</a:t>
                </a:r>
                <a:endParaRPr lang="en-US" sz="40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566563"/>
              <a:ext cx="3325552" cy="159216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Misplaced Modifiers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566563"/>
              <a:ext cx="3325552" cy="159216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Dangling Modifiers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4705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Misplaced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096962" y="1808756"/>
            <a:ext cx="4950072" cy="1093742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401379" y="1943733"/>
            <a:ext cx="43412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Misplaced Modifier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2782" y="3909622"/>
            <a:ext cx="4118432" cy="830997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Too far away from what it modifies</a:t>
            </a:r>
          </a:p>
        </p:txBody>
      </p:sp>
      <p:sp>
        <p:nvSpPr>
          <p:cNvPr id="11" name="Up Arrow 4"/>
          <p:cNvSpPr/>
          <p:nvPr/>
        </p:nvSpPr>
        <p:spPr>
          <a:xfrm>
            <a:off x="4241492" y="3172861"/>
            <a:ext cx="661012" cy="738130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432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Misplaced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42923" y="1849761"/>
            <a:ext cx="8058154" cy="1482424"/>
            <a:chOff x="542923" y="1849761"/>
            <a:chExt cx="8058154" cy="693935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2078222"/>
              <a:ext cx="7807571" cy="21610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rgbClr val="323542"/>
                  </a:solidFill>
                </a:rPr>
                <a:t>Evan admired the fluffy white clouds </a:t>
              </a:r>
              <a:r>
                <a:rPr lang="en-US" sz="2400" b="1" dirty="0">
                  <a:solidFill>
                    <a:srgbClr val="323542"/>
                  </a:solidFill>
                </a:rPr>
                <a:t>gazing at the sky</a:t>
              </a:r>
              <a:r>
                <a:rPr lang="en-US" sz="2400" dirty="0">
                  <a:solidFill>
                    <a:srgbClr val="323542"/>
                  </a:solidFill>
                </a:rPr>
                <a:t>.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2923" y="3467968"/>
            <a:ext cx="8058154" cy="1482424"/>
            <a:chOff x="542923" y="1849761"/>
            <a:chExt cx="8058154" cy="693935"/>
          </a:xfrm>
          <a:solidFill>
            <a:srgbClr val="C7D4CB"/>
          </a:solidFill>
        </p:grpSpPr>
        <p:sp>
          <p:nvSpPr>
            <p:cNvPr id="12" name="Rectangle 11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3045" y="2078222"/>
              <a:ext cx="7807571" cy="21610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rgbClr val="323542"/>
                  </a:solidFill>
                </a:rPr>
                <a:t>Gazing at the sky, </a:t>
              </a:r>
              <a:r>
                <a:rPr lang="en-US" sz="2400" dirty="0">
                  <a:solidFill>
                    <a:srgbClr val="323542"/>
                  </a:solidFill>
                </a:rPr>
                <a:t>Evan admired the fluffy white clouds.</a:t>
              </a:r>
              <a:endParaRPr lang="en-US" sz="2400" b="1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331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Misplaced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42923" y="1849761"/>
            <a:ext cx="8058154" cy="1482424"/>
            <a:chOff x="542923" y="1849761"/>
            <a:chExt cx="8058154" cy="693935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2063815"/>
              <a:ext cx="7807571" cy="2449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The donut sat on the table, </a:t>
              </a:r>
              <a:r>
                <a:rPr lang="en-US" sz="2800" b="1" dirty="0">
                  <a:solidFill>
                    <a:srgbClr val="323542"/>
                  </a:solidFill>
                </a:rPr>
                <a:t>stale</a:t>
              </a:r>
              <a:r>
                <a:rPr lang="en-US" sz="2800" dirty="0">
                  <a:solidFill>
                    <a:srgbClr val="323542"/>
                  </a:solidFill>
                </a:rPr>
                <a:t>.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2923" y="3467968"/>
            <a:ext cx="8058154" cy="1482424"/>
            <a:chOff x="542923" y="1849761"/>
            <a:chExt cx="8058154" cy="693935"/>
          </a:xfrm>
          <a:solidFill>
            <a:srgbClr val="C7D4CB"/>
          </a:solidFill>
        </p:grpSpPr>
        <p:sp>
          <p:nvSpPr>
            <p:cNvPr id="12" name="Rectangle 11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3045" y="2063815"/>
              <a:ext cx="7807571" cy="2449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The </a:t>
              </a:r>
              <a:r>
                <a:rPr lang="en-US" sz="2800" b="1" dirty="0">
                  <a:solidFill>
                    <a:srgbClr val="323542"/>
                  </a:solidFill>
                </a:rPr>
                <a:t>stale </a:t>
              </a:r>
              <a:r>
                <a:rPr lang="en-US" sz="2800" dirty="0">
                  <a:solidFill>
                    <a:srgbClr val="323542"/>
                  </a:solidFill>
                </a:rPr>
                <a:t>donut sat on the table.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165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Misplaced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42923" y="1849761"/>
            <a:ext cx="8058154" cy="1482424"/>
            <a:chOff x="542923" y="1849761"/>
            <a:chExt cx="8058154" cy="693935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2063815"/>
              <a:ext cx="7807571" cy="2449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The books </a:t>
              </a:r>
              <a:r>
                <a:rPr lang="en-US" sz="2800" b="1" dirty="0">
                  <a:solidFill>
                    <a:srgbClr val="323542"/>
                  </a:solidFill>
                </a:rPr>
                <a:t>in the library </a:t>
              </a:r>
              <a:r>
                <a:rPr lang="en-US" sz="2800" dirty="0">
                  <a:solidFill>
                    <a:srgbClr val="323542"/>
                  </a:solidFill>
                </a:rPr>
                <a:t>cannot be purchased.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42923" y="3467968"/>
            <a:ext cx="8058154" cy="1482424"/>
            <a:chOff x="542923" y="1849761"/>
            <a:chExt cx="8058154" cy="693935"/>
          </a:xfrm>
          <a:solidFill>
            <a:srgbClr val="C7D4CB"/>
          </a:solidFill>
        </p:grpSpPr>
        <p:sp>
          <p:nvSpPr>
            <p:cNvPr id="12" name="Rectangle 11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33045" y="2063815"/>
              <a:ext cx="7807571" cy="2449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The books cannot be purchased </a:t>
              </a:r>
              <a:r>
                <a:rPr lang="en-US" sz="2800" b="1" dirty="0">
                  <a:solidFill>
                    <a:srgbClr val="323542"/>
                  </a:solidFill>
                </a:rPr>
                <a:t>in the library</a:t>
              </a:r>
              <a:r>
                <a:rPr lang="en-US" sz="2800" dirty="0">
                  <a:solidFill>
                    <a:srgbClr val="323542"/>
                  </a:solidFill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7577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Dangling Modifiers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096962" y="1808756"/>
            <a:ext cx="4950072" cy="1093742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59276" y="1943733"/>
            <a:ext cx="40254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</a:rPr>
              <a:t>Dangling Modifier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2782" y="3909622"/>
            <a:ext cx="4118432" cy="830997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What is being modified is missing from the sentence</a:t>
            </a:r>
          </a:p>
        </p:txBody>
      </p:sp>
      <p:sp>
        <p:nvSpPr>
          <p:cNvPr id="11" name="Up Arrow 4"/>
          <p:cNvSpPr/>
          <p:nvPr/>
        </p:nvSpPr>
        <p:spPr>
          <a:xfrm>
            <a:off x="4241492" y="3172861"/>
            <a:ext cx="661012" cy="738130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157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195</Words>
  <Application>Microsoft Office PowerPoint</Application>
  <PresentationFormat>On-screen Show (4:3)</PresentationFormat>
  <Paragraphs>49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Caitlin Clark</cp:lastModifiedBy>
  <cp:revision>7</cp:revision>
  <dcterms:created xsi:type="dcterms:W3CDTF">2015-07-12T23:34:44Z</dcterms:created>
  <dcterms:modified xsi:type="dcterms:W3CDTF">2018-05-07T15:27:00Z</dcterms:modified>
</cp:coreProperties>
</file>