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7" r:id="rId3"/>
    <p:sldId id="275" r:id="rId4"/>
    <p:sldId id="276" r:id="rId5"/>
    <p:sldId id="260" r:id="rId6"/>
    <p:sldId id="261" r:id="rId7"/>
    <p:sldId id="263" r:id="rId8"/>
    <p:sldId id="266" r:id="rId9"/>
    <p:sldId id="267" r:id="rId10"/>
    <p:sldId id="268" r:id="rId11"/>
    <p:sldId id="269" r:id="rId12"/>
    <p:sldId id="271" r:id="rId13"/>
    <p:sldId id="277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CCA49C"/>
    <a:srgbClr val="C7D4CB"/>
    <a:srgbClr val="F2E2D2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30" autoAdjust="0"/>
    <p:restoredTop sz="94243" autoAdjust="0"/>
  </p:normalViewPr>
  <p:slideViewPr>
    <p:cSldViewPr>
      <p:cViewPr varScale="1">
        <p:scale>
          <a:sx n="96" d="100"/>
          <a:sy n="96" d="100"/>
        </p:scale>
        <p:origin x="10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chemeClr val="bg1"/>
        </a:solidFill>
        <a:ln w="38100">
          <a:solidFill>
            <a:srgbClr val="CCA49C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tx1"/>
              </a:solidFill>
            </a:rPr>
            <a:t>Noun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CCA49C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Gender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CCA49C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Number</a:t>
          </a:r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chemeClr val="bg1"/>
        </a:solidFill>
        <a:ln w="38100">
          <a:solidFill>
            <a:srgbClr val="CCA49C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tx1"/>
              </a:solidFill>
            </a:rPr>
            <a:t>Pronoun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CCA49C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Gender</a:t>
          </a:r>
        </a:p>
      </dgm:t>
    </dgm:pt>
    <dgm:pt modelId="{4AE2486C-6D62-4DCB-9C2E-DDD93C5F1C9C}" type="parTrans" cxnId="{7CCA6990-EEC8-4BD1-828E-FF195E592DB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CCA49C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Number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2" custScaleX="121000" custScaleY="121000"/>
      <dgm:spPr/>
    </dgm:pt>
    <dgm:pt modelId="{D266FA31-9EE8-4E08-9CE6-1EB4704677E3}" type="pres">
      <dgm:prSet presAssocID="{C3B241A1-A6AB-45D2-A5B0-397CEDDC2E06}" presName="rootConnector" presStyleLbl="node1" presStyleIdx="0" presStyleCnt="2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4"/>
      <dgm:spPr/>
    </dgm:pt>
    <dgm:pt modelId="{F1533A39-8777-4AA7-AE6A-0EE43B5EBA1A}" type="pres">
      <dgm:prSet presAssocID="{6CAF33AA-7A7F-41D0-87A0-2E80A70B2F18}" presName="childText" presStyleLbl="bgAcc1" presStyleIdx="0" presStyleCnt="4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4"/>
      <dgm:spPr/>
    </dgm:pt>
    <dgm:pt modelId="{4096A80A-16DE-48D8-A95B-6A9FF0B00623}" type="pres">
      <dgm:prSet presAssocID="{085A539E-15F6-4F42-812E-7A5508360634}" presName="childText" presStyleLbl="bgAcc1" presStyleIdx="1" presStyleCnt="4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2" custScaleX="120809" custScaleY="121000" custLinFactNeighborX="-2328" custLinFactNeighborY="-925"/>
      <dgm:spPr/>
    </dgm:pt>
    <dgm:pt modelId="{E21CCDEF-0E3A-48FB-8125-5C40788AB988}" type="pres">
      <dgm:prSet presAssocID="{5F88FDC7-ECFE-4D32-84DF-43718D0E4C1C}" presName="rootConnector" presStyleLbl="node1" presStyleIdx="1" presStyleCnt="2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4"/>
      <dgm:spPr/>
    </dgm:pt>
    <dgm:pt modelId="{D4573760-A8D4-4DF0-B21F-246547DDF80B}" type="pres">
      <dgm:prSet presAssocID="{49C4A033-4505-4860-BD38-2F423BF5A790}" presName="childText" presStyleLbl="bgAcc1" presStyleIdx="2" presStyleCnt="4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4"/>
      <dgm:spPr/>
    </dgm:pt>
    <dgm:pt modelId="{EA4E28F6-7181-42F2-AEAA-71B4725F5EAA}" type="pres">
      <dgm:prSet presAssocID="{366D40BF-AD27-40D6-AFF9-5B4518EC155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36AD8C02-D98C-40FB-A398-444107B8F847}" type="presOf" srcId="{B3FBF2E5-CE7D-4D49-8201-340D1F6A2F49}" destId="{30087BED-0356-4C0F-AD79-C6AE1E467231}" srcOrd="0" destOrd="0" presId="urn:microsoft.com/office/officeart/2005/8/layout/hierarchy3"/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C348450A-3D98-4200-9AFF-56382BE05A25}" type="presOf" srcId="{6547B739-1894-4997-B7E9-FC6A21EFFADE}" destId="{14322045-5075-4BF7-88DD-C029870DA63A}" srcOrd="0" destOrd="0" presId="urn:microsoft.com/office/officeart/2005/8/layout/hierarchy3"/>
    <dgm:cxn modelId="{A983FE1D-76E8-4A61-A003-CC92C972974B}" type="presOf" srcId="{366D40BF-AD27-40D6-AFF9-5B4518EC155D}" destId="{EA4E28F6-7181-42F2-AEAA-71B4725F5EAA}" srcOrd="0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026AF63D-5911-4404-9D46-0EEDD5603BBF}" type="presOf" srcId="{6CAF33AA-7A7F-41D0-87A0-2E80A70B2F18}" destId="{F1533A39-8777-4AA7-AE6A-0EE43B5EBA1A}" srcOrd="0" destOrd="0" presId="urn:microsoft.com/office/officeart/2005/8/layout/hierarchy3"/>
    <dgm:cxn modelId="{37619863-78D6-4603-ABBA-9E334502EBB4}" type="presOf" srcId="{4AE2486C-6D62-4DCB-9C2E-DDD93C5F1C9C}" destId="{6E2963D9-2178-4D04-8BAC-83F133D26EBD}" srcOrd="0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3C834976-75BF-4776-B053-84E6D9FC4922}" type="presOf" srcId="{C3B241A1-A6AB-45D2-A5B0-397CEDDC2E06}" destId="{3D778611-364D-4C3F-9612-2C23ABC6E56B}" srcOrd="0" destOrd="0" presId="urn:microsoft.com/office/officeart/2005/8/layout/hierarchy3"/>
    <dgm:cxn modelId="{A1D9F079-9FAC-43D1-89C0-B19F85AF83C8}" type="presOf" srcId="{085A539E-15F6-4F42-812E-7A5508360634}" destId="{4096A80A-16DE-48D8-A95B-6A9FF0B00623}" srcOrd="0" destOrd="0" presId="urn:microsoft.com/office/officeart/2005/8/layout/hierarchy3"/>
    <dgm:cxn modelId="{9AC8F47B-9238-4179-8B90-9E676F16739D}" type="presOf" srcId="{5F88FDC7-ECFE-4D32-84DF-43718D0E4C1C}" destId="{E21CCDEF-0E3A-48FB-8125-5C40788AB988}" srcOrd="1" destOrd="0" presId="urn:microsoft.com/office/officeart/2005/8/layout/hierarchy3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17840E85-F554-431E-94BA-847F20BAAF6E}" type="presOf" srcId="{5F88FDC7-ECFE-4D32-84DF-43718D0E4C1C}" destId="{C83F8F6C-9522-42FF-A6B7-3632983ECB21}" srcOrd="0" destOrd="0" presId="urn:microsoft.com/office/officeart/2005/8/layout/hierarchy3"/>
    <dgm:cxn modelId="{E4AC0D8F-D666-4404-960B-D2C9C32E870F}" type="presOf" srcId="{F5C26539-4493-4FB2-A28B-DA71387D7F03}" destId="{9637E363-50DC-4636-B37F-59BFEC814206}" srcOrd="0" destOrd="0" presId="urn:microsoft.com/office/officeart/2005/8/layout/hierarchy3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C77622AC-D798-423D-9E02-59AB9A3CEBF7}" type="presOf" srcId="{49C4A033-4505-4860-BD38-2F423BF5A790}" destId="{D4573760-A8D4-4DF0-B21F-246547DDF80B}" srcOrd="0" destOrd="0" presId="urn:microsoft.com/office/officeart/2005/8/layout/hierarchy3"/>
    <dgm:cxn modelId="{CEF5C4B4-4331-467E-93E1-21EF4067E8C5}" type="presOf" srcId="{C3B241A1-A6AB-45D2-A5B0-397CEDDC2E06}" destId="{D266FA31-9EE8-4E08-9CE6-1EB4704677E3}" srcOrd="1" destOrd="0" presId="urn:microsoft.com/office/officeart/2005/8/layout/hierarchy3"/>
    <dgm:cxn modelId="{938A1AF5-BB96-47E7-9620-11F3D364DB34}" type="presOf" srcId="{0751083F-0A6C-495E-873B-ADFD6761D88C}" destId="{4D59B97B-C595-4F6A-AA74-9BEE06F323AC}" srcOrd="0" destOrd="0" presId="urn:microsoft.com/office/officeart/2005/8/layout/hierarchy3"/>
    <dgm:cxn modelId="{1CE7226D-EF5A-4CAE-8D87-FDB11151EFDC}" type="presParOf" srcId="{14322045-5075-4BF7-88DD-C029870DA63A}" destId="{005F9631-8B07-4E6C-B139-20AF823A35FA}" srcOrd="0" destOrd="0" presId="urn:microsoft.com/office/officeart/2005/8/layout/hierarchy3"/>
    <dgm:cxn modelId="{55F160C8-CED0-4498-BC21-AB28D5641695}" type="presParOf" srcId="{005F9631-8B07-4E6C-B139-20AF823A35FA}" destId="{C283D3E0-38D8-4F86-B802-B9CC2DDEDF0A}" srcOrd="0" destOrd="0" presId="urn:microsoft.com/office/officeart/2005/8/layout/hierarchy3"/>
    <dgm:cxn modelId="{696F0E10-7B2C-4581-8F41-84FEBAC0BDF6}" type="presParOf" srcId="{C283D3E0-38D8-4F86-B802-B9CC2DDEDF0A}" destId="{3D778611-364D-4C3F-9612-2C23ABC6E56B}" srcOrd="0" destOrd="0" presId="urn:microsoft.com/office/officeart/2005/8/layout/hierarchy3"/>
    <dgm:cxn modelId="{B81655F4-E7F8-4DF2-B9DA-CB744F9F1D87}" type="presParOf" srcId="{C283D3E0-38D8-4F86-B802-B9CC2DDEDF0A}" destId="{D266FA31-9EE8-4E08-9CE6-1EB4704677E3}" srcOrd="1" destOrd="0" presId="urn:microsoft.com/office/officeart/2005/8/layout/hierarchy3"/>
    <dgm:cxn modelId="{DEC0C940-A477-42DF-87B1-E46583CA301E}" type="presParOf" srcId="{005F9631-8B07-4E6C-B139-20AF823A35FA}" destId="{D4ED800F-6276-48A4-B9A9-BC993BA330BC}" srcOrd="1" destOrd="0" presId="urn:microsoft.com/office/officeart/2005/8/layout/hierarchy3"/>
    <dgm:cxn modelId="{BDFBCF59-6748-43AE-B6E8-DD365A85DC64}" type="presParOf" srcId="{D4ED800F-6276-48A4-B9A9-BC993BA330BC}" destId="{9637E363-50DC-4636-B37F-59BFEC814206}" srcOrd="0" destOrd="0" presId="urn:microsoft.com/office/officeart/2005/8/layout/hierarchy3"/>
    <dgm:cxn modelId="{DE61EA64-8873-4639-9A5C-52ED874CC85C}" type="presParOf" srcId="{D4ED800F-6276-48A4-B9A9-BC993BA330BC}" destId="{F1533A39-8777-4AA7-AE6A-0EE43B5EBA1A}" srcOrd="1" destOrd="0" presId="urn:microsoft.com/office/officeart/2005/8/layout/hierarchy3"/>
    <dgm:cxn modelId="{6282EA4E-1750-4315-90CF-C9F82DF85A67}" type="presParOf" srcId="{D4ED800F-6276-48A4-B9A9-BC993BA330BC}" destId="{30087BED-0356-4C0F-AD79-C6AE1E467231}" srcOrd="2" destOrd="0" presId="urn:microsoft.com/office/officeart/2005/8/layout/hierarchy3"/>
    <dgm:cxn modelId="{27F21D9D-0325-4F79-A112-48F9E8745B54}" type="presParOf" srcId="{D4ED800F-6276-48A4-B9A9-BC993BA330BC}" destId="{4096A80A-16DE-48D8-A95B-6A9FF0B00623}" srcOrd="3" destOrd="0" presId="urn:microsoft.com/office/officeart/2005/8/layout/hierarchy3"/>
    <dgm:cxn modelId="{9FFD2129-E360-4F48-B930-F9174C0E8A5A}" type="presParOf" srcId="{14322045-5075-4BF7-88DD-C029870DA63A}" destId="{86668952-0B72-40C7-A78B-52A903636C09}" srcOrd="1" destOrd="0" presId="urn:microsoft.com/office/officeart/2005/8/layout/hierarchy3"/>
    <dgm:cxn modelId="{96E8E86B-6918-4006-AB29-76721E77E701}" type="presParOf" srcId="{86668952-0B72-40C7-A78B-52A903636C09}" destId="{00E68659-45BC-48DB-8C20-E6CC94AF5336}" srcOrd="0" destOrd="0" presId="urn:microsoft.com/office/officeart/2005/8/layout/hierarchy3"/>
    <dgm:cxn modelId="{317B3B68-17FD-4642-98F7-BD21EF4B4516}" type="presParOf" srcId="{00E68659-45BC-48DB-8C20-E6CC94AF5336}" destId="{C83F8F6C-9522-42FF-A6B7-3632983ECB21}" srcOrd="0" destOrd="0" presId="urn:microsoft.com/office/officeart/2005/8/layout/hierarchy3"/>
    <dgm:cxn modelId="{433E2DA4-53B5-4BE5-8DA8-ACBB8C4CE781}" type="presParOf" srcId="{00E68659-45BC-48DB-8C20-E6CC94AF5336}" destId="{E21CCDEF-0E3A-48FB-8125-5C40788AB988}" srcOrd="1" destOrd="0" presId="urn:microsoft.com/office/officeart/2005/8/layout/hierarchy3"/>
    <dgm:cxn modelId="{03A83CFE-6148-4576-8E5A-DFD518E5F04A}" type="presParOf" srcId="{86668952-0B72-40C7-A78B-52A903636C09}" destId="{8509D009-6A96-49AE-A72D-2C5054955758}" srcOrd="1" destOrd="0" presId="urn:microsoft.com/office/officeart/2005/8/layout/hierarchy3"/>
    <dgm:cxn modelId="{5270DB74-1E4D-4BB3-82C3-9C277A13EB2E}" type="presParOf" srcId="{8509D009-6A96-49AE-A72D-2C5054955758}" destId="{6E2963D9-2178-4D04-8BAC-83F133D26EBD}" srcOrd="0" destOrd="0" presId="urn:microsoft.com/office/officeart/2005/8/layout/hierarchy3"/>
    <dgm:cxn modelId="{6DAE43F3-CE73-4890-B67F-DF251833A217}" type="presParOf" srcId="{8509D009-6A96-49AE-A72D-2C5054955758}" destId="{D4573760-A8D4-4DF0-B21F-246547DDF80B}" srcOrd="1" destOrd="0" presId="urn:microsoft.com/office/officeart/2005/8/layout/hierarchy3"/>
    <dgm:cxn modelId="{95E0C5EE-52DA-402E-BD12-BB06FFCF5CFB}" type="presParOf" srcId="{8509D009-6A96-49AE-A72D-2C5054955758}" destId="{4D59B97B-C595-4F6A-AA74-9BEE06F323AC}" srcOrd="2" destOrd="0" presId="urn:microsoft.com/office/officeart/2005/8/layout/hierarchy3"/>
    <dgm:cxn modelId="{1F22621A-6A76-49CA-8120-05780C352B92}" type="presParOf" srcId="{8509D009-6A96-49AE-A72D-2C5054955758}" destId="{EA4E28F6-7181-42F2-AEAA-71B4725F5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220741" y="1370"/>
          <a:ext cx="2564368" cy="1282184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CCA49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tx1"/>
              </a:solidFill>
            </a:rPr>
            <a:t>Noun</a:t>
          </a:r>
        </a:p>
      </dsp:txBody>
      <dsp:txXfrm>
        <a:off x="258295" y="38924"/>
        <a:ext cx="2489260" cy="1207076"/>
      </dsp:txXfrm>
    </dsp:sp>
    <dsp:sp modelId="{9637E363-50DC-4636-B37F-59BFEC814206}">
      <dsp:nvSpPr>
        <dsp:cNvPr id="0" name=""/>
        <dsp:cNvSpPr/>
      </dsp:nvSpPr>
      <dsp:spPr>
        <a:xfrm>
          <a:off x="477178" y="1283554"/>
          <a:ext cx="256436" cy="794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4742"/>
              </a:lnTo>
              <a:lnTo>
                <a:pt x="256436" y="79474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733615" y="1548468"/>
          <a:ext cx="1695450" cy="1059656"/>
        </a:xfrm>
        <a:prstGeom prst="roundRect">
          <a:avLst>
            <a:gd name="adj" fmla="val 10000"/>
          </a:avLst>
        </a:prstGeom>
        <a:solidFill>
          <a:srgbClr val="CCA49C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solidFill>
                <a:schemeClr val="tx1"/>
              </a:solidFill>
            </a:rPr>
            <a:t>Gender</a:t>
          </a:r>
        </a:p>
      </dsp:txBody>
      <dsp:txXfrm>
        <a:off x="764651" y="1579504"/>
        <a:ext cx="1633378" cy="997584"/>
      </dsp:txXfrm>
    </dsp:sp>
    <dsp:sp modelId="{30087BED-0356-4C0F-AD79-C6AE1E467231}">
      <dsp:nvSpPr>
        <dsp:cNvPr id="0" name=""/>
        <dsp:cNvSpPr/>
      </dsp:nvSpPr>
      <dsp:spPr>
        <a:xfrm>
          <a:off x="477178" y="1283554"/>
          <a:ext cx="256436" cy="2119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9312"/>
              </a:lnTo>
              <a:lnTo>
                <a:pt x="256436" y="211931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733615" y="2873039"/>
          <a:ext cx="1695450" cy="1059656"/>
        </a:xfrm>
        <a:prstGeom prst="roundRect">
          <a:avLst>
            <a:gd name="adj" fmla="val 10000"/>
          </a:avLst>
        </a:prstGeom>
        <a:solidFill>
          <a:srgbClr val="CCA49C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solidFill>
                <a:schemeClr val="tx1"/>
              </a:solidFill>
            </a:rPr>
            <a:t>Number</a:t>
          </a:r>
        </a:p>
      </dsp:txBody>
      <dsp:txXfrm>
        <a:off x="764651" y="2904075"/>
        <a:ext cx="1633378" cy="997584"/>
      </dsp:txXfrm>
    </dsp:sp>
    <dsp:sp modelId="{C83F8F6C-9522-42FF-A6B7-3632983ECB21}">
      <dsp:nvSpPr>
        <dsp:cNvPr id="0" name=""/>
        <dsp:cNvSpPr/>
      </dsp:nvSpPr>
      <dsp:spPr>
        <a:xfrm>
          <a:off x="3265600" y="0"/>
          <a:ext cx="2560320" cy="1282184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CCA49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tx1"/>
              </a:solidFill>
            </a:rPr>
            <a:t>Pronoun</a:t>
          </a:r>
        </a:p>
      </dsp:txBody>
      <dsp:txXfrm>
        <a:off x="3303154" y="37554"/>
        <a:ext cx="2485212" cy="1207076"/>
      </dsp:txXfrm>
    </dsp:sp>
    <dsp:sp modelId="{6E2963D9-2178-4D04-8BAC-83F133D26EBD}">
      <dsp:nvSpPr>
        <dsp:cNvPr id="0" name=""/>
        <dsp:cNvSpPr/>
      </dsp:nvSpPr>
      <dsp:spPr>
        <a:xfrm>
          <a:off x="3521632" y="1282184"/>
          <a:ext cx="305369" cy="796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6112"/>
              </a:lnTo>
              <a:lnTo>
                <a:pt x="305369" y="79611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3827002" y="1548468"/>
          <a:ext cx="1695450" cy="1059656"/>
        </a:xfrm>
        <a:prstGeom prst="roundRect">
          <a:avLst>
            <a:gd name="adj" fmla="val 10000"/>
          </a:avLst>
        </a:prstGeom>
        <a:solidFill>
          <a:srgbClr val="CCA49C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solidFill>
                <a:schemeClr val="tx1"/>
              </a:solidFill>
            </a:rPr>
            <a:t>Gender</a:t>
          </a:r>
        </a:p>
      </dsp:txBody>
      <dsp:txXfrm>
        <a:off x="3858038" y="1579504"/>
        <a:ext cx="1633378" cy="997584"/>
      </dsp:txXfrm>
    </dsp:sp>
    <dsp:sp modelId="{4D59B97B-C595-4F6A-AA74-9BEE06F323AC}">
      <dsp:nvSpPr>
        <dsp:cNvPr id="0" name=""/>
        <dsp:cNvSpPr/>
      </dsp:nvSpPr>
      <dsp:spPr>
        <a:xfrm>
          <a:off x="3521632" y="1282184"/>
          <a:ext cx="305369" cy="21206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0683"/>
              </a:lnTo>
              <a:lnTo>
                <a:pt x="305369" y="212068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3827002" y="2873039"/>
          <a:ext cx="1695450" cy="1059656"/>
        </a:xfrm>
        <a:prstGeom prst="roundRect">
          <a:avLst>
            <a:gd name="adj" fmla="val 10000"/>
          </a:avLst>
        </a:prstGeom>
        <a:solidFill>
          <a:srgbClr val="CCA49C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solidFill>
                <a:schemeClr val="tx1"/>
              </a:solidFill>
            </a:rPr>
            <a:t>Number</a:t>
          </a:r>
        </a:p>
      </dsp:txBody>
      <dsp:txXfrm>
        <a:off x="3858038" y="2904075"/>
        <a:ext cx="1633378" cy="997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0AF36-F951-49B4-837C-38077C98936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84566-FA2F-4AD6-81E9-82C5DB6BD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0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84566-FA2F-4AD6-81E9-82C5DB6BDE3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85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0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8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1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412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430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581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360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009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579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953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93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55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1372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8359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732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0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0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2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0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5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2F282-DC96-4DAC-B720-903B1B17BCB0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2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44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Consistent Pronouns and Antecedents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908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/>
          <p:cNvSpPr/>
          <p:nvPr/>
        </p:nvSpPr>
        <p:spPr>
          <a:xfrm>
            <a:off x="612371" y="4075864"/>
            <a:ext cx="4572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/>
          <p:cNvSpPr/>
          <p:nvPr/>
        </p:nvSpPr>
        <p:spPr>
          <a:xfrm>
            <a:off x="609600" y="3076225"/>
            <a:ext cx="4572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/>
          <p:cNvSpPr/>
          <p:nvPr/>
        </p:nvSpPr>
        <p:spPr>
          <a:xfrm>
            <a:off x="5638800" y="1676400"/>
            <a:ext cx="13716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/>
          <p:cNvSpPr/>
          <p:nvPr/>
        </p:nvSpPr>
        <p:spPr>
          <a:xfrm>
            <a:off x="609600" y="1651898"/>
            <a:ext cx="14478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9593" y="1612191"/>
            <a:ext cx="8024812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Someone in the previous class left his or her backpack under the table.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9593" y="3040195"/>
            <a:ext cx="698420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All of the visitors parked their cars on the lawn.</a:t>
            </a: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2057400" y="3513849"/>
            <a:ext cx="1005840" cy="0"/>
          </a:xfrm>
          <a:prstGeom prst="line">
            <a:avLst/>
          </a:prstGeom>
          <a:ln w="57150">
            <a:solidFill>
              <a:srgbClr val="CCA4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59593" y="4042854"/>
            <a:ext cx="698420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All of the water evaporated overnight.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>
            <a:off x="2057400" y="4495800"/>
            <a:ext cx="762000" cy="0"/>
          </a:xfrm>
          <a:prstGeom prst="line">
            <a:avLst/>
          </a:prstGeom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70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6" grpId="0" animBg="1"/>
      <p:bldP spid="11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/>
          <p:cNvSpPr/>
          <p:nvPr/>
        </p:nvSpPr>
        <p:spPr>
          <a:xfrm>
            <a:off x="4800600" y="2371565"/>
            <a:ext cx="8382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/>
          <p:cNvSpPr/>
          <p:nvPr/>
        </p:nvSpPr>
        <p:spPr>
          <a:xfrm>
            <a:off x="1123948" y="2367409"/>
            <a:ext cx="2838452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Antecedents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123948" y="2286000"/>
            <a:ext cx="68961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Norah </a:t>
            </a:r>
            <a:r>
              <a:rPr lang="en-US" sz="3200" b="1" dirty="0"/>
              <a:t>and</a:t>
            </a:r>
            <a:r>
              <a:rPr lang="en-US" sz="3200" dirty="0"/>
              <a:t> Drew own their consignment store downtown.</a:t>
            </a:r>
          </a:p>
        </p:txBody>
      </p:sp>
    </p:spTree>
    <p:extLst>
      <p:ext uri="{BB962C8B-B14F-4D97-AF65-F5344CB8AC3E}">
        <p14:creationId xmlns:p14="http://schemas.microsoft.com/office/powerpoint/2010/main" val="157284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Antecedents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914400" y="1579831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1" name="Rectangle 10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Or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14399" y="3444122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7" name="Rectangle 16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Nor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296936" y="3442107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20" name="Rectangle 19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Neither/nor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296936" y="1574284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7" name="Rectangle 26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Either/or</a:t>
              </a:r>
            </a:p>
          </p:txBody>
        </p:sp>
      </p:grpSp>
      <p:sp>
        <p:nvSpPr>
          <p:cNvPr id="6" name="Right Brace 5"/>
          <p:cNvSpPr>
            <a:spLocks noChangeAspect="1"/>
          </p:cNvSpPr>
          <p:nvPr/>
        </p:nvSpPr>
        <p:spPr>
          <a:xfrm>
            <a:off x="5574105" y="1619690"/>
            <a:ext cx="575163" cy="3383280"/>
          </a:xfrm>
          <a:prstGeom prst="rightBrace">
            <a:avLst>
              <a:gd name="adj1" fmla="val 102287"/>
              <a:gd name="adj2" fmla="val 48958"/>
            </a:avLst>
          </a:prstGeom>
          <a:noFill/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21136" y="2341834"/>
            <a:ext cx="1752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Use noun closest to verb to determine number</a:t>
            </a:r>
          </a:p>
        </p:txBody>
      </p:sp>
    </p:spTree>
    <p:extLst>
      <p:ext uri="{BB962C8B-B14F-4D97-AF65-F5344CB8AC3E}">
        <p14:creationId xmlns:p14="http://schemas.microsoft.com/office/powerpoint/2010/main" val="865614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/>
          <p:cNvSpPr/>
          <p:nvPr/>
        </p:nvSpPr>
        <p:spPr>
          <a:xfrm>
            <a:off x="5105400" y="2177632"/>
            <a:ext cx="1066800" cy="471391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/>
          <p:cNvSpPr/>
          <p:nvPr/>
        </p:nvSpPr>
        <p:spPr>
          <a:xfrm>
            <a:off x="2057400" y="2177632"/>
            <a:ext cx="4114800" cy="471391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/>
          <p:cNvSpPr/>
          <p:nvPr/>
        </p:nvSpPr>
        <p:spPr>
          <a:xfrm>
            <a:off x="3581400" y="2900381"/>
            <a:ext cx="762000" cy="511176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94082" y="1982330"/>
            <a:ext cx="7955834" cy="14933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3200" b="1" dirty="0"/>
              <a:t>Neither</a:t>
            </a:r>
            <a:r>
              <a:rPr lang="en-US" sz="3200" dirty="0"/>
              <a:t> the movie </a:t>
            </a:r>
            <a:r>
              <a:rPr lang="en-US" sz="3200" b="1" dirty="0"/>
              <a:t>nor</a:t>
            </a:r>
            <a:r>
              <a:rPr lang="en-US" sz="3200" dirty="0"/>
              <a:t> the actors won the awards for which they had been nominated.</a:t>
            </a:r>
            <a:endParaRPr lang="en-US" sz="32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Antecedents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ircular Arrow 2"/>
          <p:cNvSpPr/>
          <p:nvPr/>
        </p:nvSpPr>
        <p:spPr>
          <a:xfrm rot="310749">
            <a:off x="5682996" y="1629837"/>
            <a:ext cx="978408" cy="978408"/>
          </a:xfrm>
          <a:prstGeom prst="circularArrow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93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138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Pronoun-Antecedent Agreement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1524000" y="1392382"/>
            <a:ext cx="6096000" cy="3934066"/>
            <a:chOff x="1524000" y="1392382"/>
            <a:chExt cx="6096000" cy="3934066"/>
          </a:xfrm>
        </p:grpSpPr>
        <p:graphicFrame>
          <p:nvGraphicFramePr>
            <p:cNvPr id="19" name="Diagram 18"/>
            <p:cNvGraphicFramePr/>
            <p:nvPr>
              <p:extLst>
                <p:ext uri="{D42A27DB-BD31-4B8C-83A1-F6EECF244321}">
                  <p14:modId xmlns:p14="http://schemas.microsoft.com/office/powerpoint/2010/main" val="2510825999"/>
                </p:ext>
              </p:extLst>
            </p:nvPr>
          </p:nvGraphicFramePr>
          <p:xfrm>
            <a:off x="1524000" y="1392382"/>
            <a:ext cx="6096000" cy="393406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20" name="Plus 2"/>
            <p:cNvSpPr/>
            <p:nvPr/>
          </p:nvSpPr>
          <p:spPr>
            <a:xfrm>
              <a:off x="4343400" y="1752600"/>
              <a:ext cx="381000" cy="381000"/>
            </a:xfrm>
            <a:prstGeom prst="mathPlus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362200" y="2133600"/>
            <a:ext cx="132588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/>
              <a:t>(</a:t>
            </a:r>
            <a:r>
              <a:rPr lang="en-US" sz="1700" dirty="0"/>
              <a:t>antecedent</a:t>
            </a:r>
            <a:r>
              <a:rPr lang="en-US" sz="19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86330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/>
          <p:cNvSpPr/>
          <p:nvPr/>
        </p:nvSpPr>
        <p:spPr>
          <a:xfrm>
            <a:off x="4090200" y="4437385"/>
            <a:ext cx="710400" cy="376786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/>
          <p:cNvSpPr/>
          <p:nvPr/>
        </p:nvSpPr>
        <p:spPr>
          <a:xfrm>
            <a:off x="2971800" y="4020445"/>
            <a:ext cx="762000" cy="376786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/>
          <p:cNvSpPr/>
          <p:nvPr/>
        </p:nvSpPr>
        <p:spPr>
          <a:xfrm>
            <a:off x="6467640" y="2805653"/>
            <a:ext cx="542760" cy="376786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/>
          <p:cNvSpPr/>
          <p:nvPr/>
        </p:nvSpPr>
        <p:spPr>
          <a:xfrm>
            <a:off x="4867440" y="2796608"/>
            <a:ext cx="923760" cy="376786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/>
          <p:cNvSpPr/>
          <p:nvPr/>
        </p:nvSpPr>
        <p:spPr>
          <a:xfrm>
            <a:off x="2971800" y="2800342"/>
            <a:ext cx="1219200" cy="376786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/>
          <p:cNvSpPr/>
          <p:nvPr/>
        </p:nvSpPr>
        <p:spPr>
          <a:xfrm>
            <a:off x="4800600" y="1544446"/>
            <a:ext cx="457200" cy="376786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/>
          <p:cNvSpPr/>
          <p:nvPr/>
        </p:nvSpPr>
        <p:spPr>
          <a:xfrm>
            <a:off x="2971800" y="1550624"/>
            <a:ext cx="914400" cy="376786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924340" y="1457401"/>
            <a:ext cx="56862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Grant asked his advisor about taking more classes.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4340" y="2732898"/>
            <a:ext cx="56862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Jennifer told Susan that she needed to go home early.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24341" y="3938306"/>
            <a:ext cx="56862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They opened the doors to the patio and let their guests wander in and out.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928" y="1672844"/>
            <a:ext cx="990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86546"/>
                </a:solidFill>
              </a:rPr>
              <a:t>Good</a:t>
            </a:r>
            <a:endParaRPr lang="en-US" b="1" dirty="0">
              <a:solidFill>
                <a:srgbClr val="386546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7292" y="2948341"/>
            <a:ext cx="18646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14C57"/>
                </a:solidFill>
              </a:rPr>
              <a:t>Ambiguous</a:t>
            </a:r>
            <a:endParaRPr lang="en-US" b="1" dirty="0">
              <a:solidFill>
                <a:srgbClr val="314C57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9107" y="4369193"/>
            <a:ext cx="13227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CA49C"/>
                </a:solidFill>
              </a:rPr>
              <a:t>Missing</a:t>
            </a:r>
          </a:p>
        </p:txBody>
      </p:sp>
    </p:spTree>
    <p:extLst>
      <p:ext uri="{BB962C8B-B14F-4D97-AF65-F5344CB8AC3E}">
        <p14:creationId xmlns:p14="http://schemas.microsoft.com/office/powerpoint/2010/main" val="262034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18" grpId="0" animBg="1"/>
      <p:bldP spid="16" grpId="0" animBg="1"/>
      <p:bldP spid="15" grpId="0" animBg="1"/>
      <p:bldP spid="14" grpId="0" animBg="1"/>
      <p:bldP spid="8" grpId="0" animBg="1"/>
      <p:bldP spid="6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78528" y="2224294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20721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Male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43600" y="2218747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15439"/>
              <a:ext cx="1664514" cy="671851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Neutral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61064" y="2218747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15" name="Rectangle 14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739740" y="2215439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Female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4934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/>
          <p:cNvSpPr/>
          <p:nvPr/>
        </p:nvSpPr>
        <p:spPr>
          <a:xfrm>
            <a:off x="5477040" y="3561666"/>
            <a:ext cx="46656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/>
          <p:cNvSpPr/>
          <p:nvPr/>
        </p:nvSpPr>
        <p:spPr>
          <a:xfrm>
            <a:off x="2667001" y="3561666"/>
            <a:ext cx="8382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/>
          <p:cNvSpPr/>
          <p:nvPr/>
        </p:nvSpPr>
        <p:spPr>
          <a:xfrm>
            <a:off x="6172201" y="2133600"/>
            <a:ext cx="6096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/>
          <p:cNvSpPr/>
          <p:nvPr/>
        </p:nvSpPr>
        <p:spPr>
          <a:xfrm>
            <a:off x="1001200" y="2133600"/>
            <a:ext cx="1208599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81805" y="2057400"/>
            <a:ext cx="7180387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Rachel always forgets to water her plants.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22683" y="3505200"/>
            <a:ext cx="5298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The river overflowed its banks.</a:t>
            </a:r>
          </a:p>
        </p:txBody>
      </p:sp>
    </p:spTree>
    <p:extLst>
      <p:ext uri="{BB962C8B-B14F-4D97-AF65-F5344CB8AC3E}">
        <p14:creationId xmlns:p14="http://schemas.microsoft.com/office/powerpoint/2010/main" val="29782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0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/>
          <p:cNvSpPr/>
          <p:nvPr/>
        </p:nvSpPr>
        <p:spPr>
          <a:xfrm>
            <a:off x="6629400" y="1866206"/>
            <a:ext cx="14478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/>
          <p:cNvSpPr/>
          <p:nvPr/>
        </p:nvSpPr>
        <p:spPr>
          <a:xfrm>
            <a:off x="1219200" y="1866206"/>
            <a:ext cx="12192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1826759"/>
            <a:ext cx="7807571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If a student is interested in volunteering, he or she can sign up in the school office. 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68212" y="3522782"/>
            <a:ext cx="7807571" cy="954107"/>
            <a:chOff x="668212" y="3522782"/>
            <a:chExt cx="7807571" cy="954107"/>
          </a:xfrm>
        </p:grpSpPr>
        <p:sp>
          <p:nvSpPr>
            <p:cNvPr id="12" name="Rectangle: Rounded Corners 11"/>
            <p:cNvSpPr/>
            <p:nvPr/>
          </p:nvSpPr>
          <p:spPr>
            <a:xfrm>
              <a:off x="990600" y="3542635"/>
              <a:ext cx="1295400" cy="457200"/>
            </a:xfrm>
            <a:prstGeom prst="roundRect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: Rounded Corners 12"/>
            <p:cNvSpPr/>
            <p:nvPr/>
          </p:nvSpPr>
          <p:spPr>
            <a:xfrm>
              <a:off x="6781800" y="3542635"/>
              <a:ext cx="685800" cy="457200"/>
            </a:xfrm>
            <a:prstGeom prst="roundRect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68212" y="3522782"/>
              <a:ext cx="780757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If students are interested in volunteering, they can sign up in the school office.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7128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1"/>
            <a:ext cx="8429626" cy="3395744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35260"/>
              <a:ext cx="3325552" cy="10547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b="1" dirty="0">
                  <a:solidFill>
                    <a:schemeClr val="bg1"/>
                  </a:solidFill>
                </a:rPr>
                <a:t>Singular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35260"/>
              <a:ext cx="3325552" cy="10547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b="1" dirty="0">
                  <a:solidFill>
                    <a:schemeClr val="bg1"/>
                  </a:solidFill>
                </a:rPr>
                <a:t>Plural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0261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/>
          <p:cNvSpPr/>
          <p:nvPr/>
        </p:nvSpPr>
        <p:spPr>
          <a:xfrm>
            <a:off x="6951788" y="2487932"/>
            <a:ext cx="990600" cy="462742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/>
          <p:cNvSpPr/>
          <p:nvPr/>
        </p:nvSpPr>
        <p:spPr>
          <a:xfrm>
            <a:off x="4513388" y="2487932"/>
            <a:ext cx="1057439" cy="462742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/>
          <p:cNvSpPr/>
          <p:nvPr/>
        </p:nvSpPr>
        <p:spPr>
          <a:xfrm>
            <a:off x="3979988" y="2487932"/>
            <a:ext cx="533400" cy="462742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/>
          <p:cNvSpPr/>
          <p:nvPr/>
        </p:nvSpPr>
        <p:spPr>
          <a:xfrm>
            <a:off x="762000" y="2487932"/>
            <a:ext cx="1541587" cy="462742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2000" y="2427541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Dominic unpacked his books and put them on the shelf.</a:t>
            </a:r>
          </a:p>
        </p:txBody>
      </p:sp>
    </p:spTree>
    <p:extLst>
      <p:ext uri="{BB962C8B-B14F-4D97-AF65-F5344CB8AC3E}">
        <p14:creationId xmlns:p14="http://schemas.microsoft.com/office/powerpoint/2010/main" val="110244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1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78528" y="2338702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20721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Singular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43600" y="2333155"/>
            <a:ext cx="2080340" cy="1617913"/>
            <a:chOff x="5914363" y="1747690"/>
            <a:chExt cx="2080340" cy="1617913"/>
          </a:xfrm>
          <a:solidFill>
            <a:srgbClr val="314C57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15439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Both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61064" y="2333155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15" name="Rectangle 14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739740" y="2215439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>
                  <a:solidFill>
                    <a:schemeClr val="bg1"/>
                  </a:solidFill>
                </a:rPr>
                <a:t>Plural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8820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</TotalTime>
  <Words>242</Words>
  <Application>Microsoft Office PowerPoint</Application>
  <PresentationFormat>On-screen Show (4:3)</PresentationFormat>
  <Paragraphs>65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28</cp:revision>
  <dcterms:created xsi:type="dcterms:W3CDTF">2015-07-07T19:39:15Z</dcterms:created>
  <dcterms:modified xsi:type="dcterms:W3CDTF">2021-11-25T00:00:43Z</dcterms:modified>
</cp:coreProperties>
</file>