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7"/>
  </p:notesMasterIdLst>
  <p:sldIdLst>
    <p:sldId id="257" r:id="rId3"/>
    <p:sldId id="374" r:id="rId4"/>
    <p:sldId id="275" r:id="rId5"/>
    <p:sldId id="276" r:id="rId6"/>
    <p:sldId id="260" r:id="rId7"/>
    <p:sldId id="375" r:id="rId8"/>
    <p:sldId id="263" r:id="rId9"/>
    <p:sldId id="266" r:id="rId10"/>
    <p:sldId id="267" r:id="rId11"/>
    <p:sldId id="268" r:id="rId12"/>
    <p:sldId id="269" r:id="rId13"/>
    <p:sldId id="271" r:id="rId14"/>
    <p:sldId id="277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14C57"/>
    <a:srgbClr val="CCA49C"/>
    <a:srgbClr val="F2E2D2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61" autoAdjust="0"/>
    <p:restoredTop sz="94660"/>
  </p:normalViewPr>
  <p:slideViewPr>
    <p:cSldViewPr>
      <p:cViewPr varScale="1">
        <p:scale>
          <a:sx n="96" d="100"/>
          <a:sy n="96" d="100"/>
        </p:scale>
        <p:origin x="90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chemeClr val="bg1"/>
        </a:solidFill>
        <a:ln w="38100">
          <a:solidFill>
            <a:srgbClr val="314C57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Noun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314C57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Gender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314C57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Number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chemeClr val="bg1"/>
        </a:solidFill>
        <a:ln w="38100">
          <a:solidFill>
            <a:srgbClr val="314C57"/>
          </a:solidFill>
        </a:ln>
      </dgm:spPr>
      <dgm:t>
        <a:bodyPr/>
        <a:lstStyle/>
        <a:p>
          <a:r>
            <a:rPr lang="en-US" sz="3600" b="1" baseline="0" dirty="0">
              <a:solidFill>
                <a:schemeClr val="tx1"/>
              </a:solidFill>
            </a:rPr>
            <a:t>Pronoun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314C57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Gender</a:t>
          </a:r>
        </a:p>
      </dgm:t>
    </dgm:pt>
    <dgm:pt modelId="{4AE2486C-6D62-4DCB-9C2E-DDD93C5F1C9C}" type="parTrans" cxnId="{7CCA6990-EEC8-4BD1-828E-FF195E592DB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314C57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Number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 custScaleX="121000" custScaleY="121000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ScaleX="120809" custScaleY="121000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6AD8C02-D98C-40FB-A398-444107B8F847}" type="presOf" srcId="{B3FBF2E5-CE7D-4D49-8201-340D1F6A2F49}" destId="{30087BED-0356-4C0F-AD79-C6AE1E467231}" srcOrd="0" destOrd="0" presId="urn:microsoft.com/office/officeart/2005/8/layout/hierarchy3"/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C348450A-3D98-4200-9AFF-56382BE05A25}" type="presOf" srcId="{6547B739-1894-4997-B7E9-FC6A21EFFADE}" destId="{14322045-5075-4BF7-88DD-C029870DA63A}" srcOrd="0" destOrd="0" presId="urn:microsoft.com/office/officeart/2005/8/layout/hierarchy3"/>
    <dgm:cxn modelId="{A983FE1D-76E8-4A61-A003-CC92C972974B}" type="presOf" srcId="{366D40BF-AD27-40D6-AFF9-5B4518EC155D}" destId="{EA4E28F6-7181-42F2-AEAA-71B4725F5EAA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026AF63D-5911-4404-9D46-0EEDD5603BBF}" type="presOf" srcId="{6CAF33AA-7A7F-41D0-87A0-2E80A70B2F18}" destId="{F1533A39-8777-4AA7-AE6A-0EE43B5EBA1A}" srcOrd="0" destOrd="0" presId="urn:microsoft.com/office/officeart/2005/8/layout/hierarchy3"/>
    <dgm:cxn modelId="{37619863-78D6-4603-ABBA-9E334502EBB4}" type="presOf" srcId="{4AE2486C-6D62-4DCB-9C2E-DDD93C5F1C9C}" destId="{6E2963D9-2178-4D04-8BAC-83F133D26EBD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3C834976-75BF-4776-B053-84E6D9FC4922}" type="presOf" srcId="{C3B241A1-A6AB-45D2-A5B0-397CEDDC2E06}" destId="{3D778611-364D-4C3F-9612-2C23ABC6E56B}" srcOrd="0" destOrd="0" presId="urn:microsoft.com/office/officeart/2005/8/layout/hierarchy3"/>
    <dgm:cxn modelId="{A1D9F079-9FAC-43D1-89C0-B19F85AF83C8}" type="presOf" srcId="{085A539E-15F6-4F42-812E-7A5508360634}" destId="{4096A80A-16DE-48D8-A95B-6A9FF0B00623}" srcOrd="0" destOrd="0" presId="urn:microsoft.com/office/officeart/2005/8/layout/hierarchy3"/>
    <dgm:cxn modelId="{9AC8F47B-9238-4179-8B90-9E676F16739D}" type="presOf" srcId="{5F88FDC7-ECFE-4D32-84DF-43718D0E4C1C}" destId="{E21CCDEF-0E3A-48FB-8125-5C40788AB988}" srcOrd="1" destOrd="0" presId="urn:microsoft.com/office/officeart/2005/8/layout/hierarchy3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17840E85-F554-431E-94BA-847F20BAAF6E}" type="presOf" srcId="{5F88FDC7-ECFE-4D32-84DF-43718D0E4C1C}" destId="{C83F8F6C-9522-42FF-A6B7-3632983ECB21}" srcOrd="0" destOrd="0" presId="urn:microsoft.com/office/officeart/2005/8/layout/hierarchy3"/>
    <dgm:cxn modelId="{E4AC0D8F-D666-4404-960B-D2C9C32E870F}" type="presOf" srcId="{F5C26539-4493-4FB2-A28B-DA71387D7F03}" destId="{9637E363-50DC-4636-B37F-59BFEC814206}" srcOrd="0" destOrd="0" presId="urn:microsoft.com/office/officeart/2005/8/layout/hierarchy3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C77622AC-D798-423D-9E02-59AB9A3CEBF7}" type="presOf" srcId="{49C4A033-4505-4860-BD38-2F423BF5A790}" destId="{D4573760-A8D4-4DF0-B21F-246547DDF80B}" srcOrd="0" destOrd="0" presId="urn:microsoft.com/office/officeart/2005/8/layout/hierarchy3"/>
    <dgm:cxn modelId="{CEF5C4B4-4331-467E-93E1-21EF4067E8C5}" type="presOf" srcId="{C3B241A1-A6AB-45D2-A5B0-397CEDDC2E06}" destId="{D266FA31-9EE8-4E08-9CE6-1EB4704677E3}" srcOrd="1" destOrd="0" presId="urn:microsoft.com/office/officeart/2005/8/layout/hierarchy3"/>
    <dgm:cxn modelId="{938A1AF5-BB96-47E7-9620-11F3D364DB34}" type="presOf" srcId="{0751083F-0A6C-495E-873B-ADFD6761D88C}" destId="{4D59B97B-C595-4F6A-AA74-9BEE06F323AC}" srcOrd="0" destOrd="0" presId="urn:microsoft.com/office/officeart/2005/8/layout/hierarchy3"/>
    <dgm:cxn modelId="{1CE7226D-EF5A-4CAE-8D87-FDB11151EFDC}" type="presParOf" srcId="{14322045-5075-4BF7-88DD-C029870DA63A}" destId="{005F9631-8B07-4E6C-B139-20AF823A35FA}" srcOrd="0" destOrd="0" presId="urn:microsoft.com/office/officeart/2005/8/layout/hierarchy3"/>
    <dgm:cxn modelId="{55F160C8-CED0-4498-BC21-AB28D5641695}" type="presParOf" srcId="{005F9631-8B07-4E6C-B139-20AF823A35FA}" destId="{C283D3E0-38D8-4F86-B802-B9CC2DDEDF0A}" srcOrd="0" destOrd="0" presId="urn:microsoft.com/office/officeart/2005/8/layout/hierarchy3"/>
    <dgm:cxn modelId="{696F0E10-7B2C-4581-8F41-84FEBAC0BDF6}" type="presParOf" srcId="{C283D3E0-38D8-4F86-B802-B9CC2DDEDF0A}" destId="{3D778611-364D-4C3F-9612-2C23ABC6E56B}" srcOrd="0" destOrd="0" presId="urn:microsoft.com/office/officeart/2005/8/layout/hierarchy3"/>
    <dgm:cxn modelId="{B81655F4-E7F8-4DF2-B9DA-CB744F9F1D87}" type="presParOf" srcId="{C283D3E0-38D8-4F86-B802-B9CC2DDEDF0A}" destId="{D266FA31-9EE8-4E08-9CE6-1EB4704677E3}" srcOrd="1" destOrd="0" presId="urn:microsoft.com/office/officeart/2005/8/layout/hierarchy3"/>
    <dgm:cxn modelId="{DEC0C940-A477-42DF-87B1-E46583CA301E}" type="presParOf" srcId="{005F9631-8B07-4E6C-B139-20AF823A35FA}" destId="{D4ED800F-6276-48A4-B9A9-BC993BA330BC}" srcOrd="1" destOrd="0" presId="urn:microsoft.com/office/officeart/2005/8/layout/hierarchy3"/>
    <dgm:cxn modelId="{BDFBCF59-6748-43AE-B6E8-DD365A85DC64}" type="presParOf" srcId="{D4ED800F-6276-48A4-B9A9-BC993BA330BC}" destId="{9637E363-50DC-4636-B37F-59BFEC814206}" srcOrd="0" destOrd="0" presId="urn:microsoft.com/office/officeart/2005/8/layout/hierarchy3"/>
    <dgm:cxn modelId="{DE61EA64-8873-4639-9A5C-52ED874CC85C}" type="presParOf" srcId="{D4ED800F-6276-48A4-B9A9-BC993BA330BC}" destId="{F1533A39-8777-4AA7-AE6A-0EE43B5EBA1A}" srcOrd="1" destOrd="0" presId="urn:microsoft.com/office/officeart/2005/8/layout/hierarchy3"/>
    <dgm:cxn modelId="{6282EA4E-1750-4315-90CF-C9F82DF85A67}" type="presParOf" srcId="{D4ED800F-6276-48A4-B9A9-BC993BA330BC}" destId="{30087BED-0356-4C0F-AD79-C6AE1E467231}" srcOrd="2" destOrd="0" presId="urn:microsoft.com/office/officeart/2005/8/layout/hierarchy3"/>
    <dgm:cxn modelId="{27F21D9D-0325-4F79-A112-48F9E8745B54}" type="presParOf" srcId="{D4ED800F-6276-48A4-B9A9-BC993BA330BC}" destId="{4096A80A-16DE-48D8-A95B-6A9FF0B00623}" srcOrd="3" destOrd="0" presId="urn:microsoft.com/office/officeart/2005/8/layout/hierarchy3"/>
    <dgm:cxn modelId="{9FFD2129-E360-4F48-B930-F9174C0E8A5A}" type="presParOf" srcId="{14322045-5075-4BF7-88DD-C029870DA63A}" destId="{86668952-0B72-40C7-A78B-52A903636C09}" srcOrd="1" destOrd="0" presId="urn:microsoft.com/office/officeart/2005/8/layout/hierarchy3"/>
    <dgm:cxn modelId="{96E8E86B-6918-4006-AB29-76721E77E701}" type="presParOf" srcId="{86668952-0B72-40C7-A78B-52A903636C09}" destId="{00E68659-45BC-48DB-8C20-E6CC94AF5336}" srcOrd="0" destOrd="0" presId="urn:microsoft.com/office/officeart/2005/8/layout/hierarchy3"/>
    <dgm:cxn modelId="{317B3B68-17FD-4642-98F7-BD21EF4B4516}" type="presParOf" srcId="{00E68659-45BC-48DB-8C20-E6CC94AF5336}" destId="{C83F8F6C-9522-42FF-A6B7-3632983ECB21}" srcOrd="0" destOrd="0" presId="urn:microsoft.com/office/officeart/2005/8/layout/hierarchy3"/>
    <dgm:cxn modelId="{433E2DA4-53B5-4BE5-8DA8-ACBB8C4CE781}" type="presParOf" srcId="{00E68659-45BC-48DB-8C20-E6CC94AF5336}" destId="{E21CCDEF-0E3A-48FB-8125-5C40788AB988}" srcOrd="1" destOrd="0" presId="urn:microsoft.com/office/officeart/2005/8/layout/hierarchy3"/>
    <dgm:cxn modelId="{03A83CFE-6148-4576-8E5A-DFD518E5F04A}" type="presParOf" srcId="{86668952-0B72-40C7-A78B-52A903636C09}" destId="{8509D009-6A96-49AE-A72D-2C5054955758}" srcOrd="1" destOrd="0" presId="urn:microsoft.com/office/officeart/2005/8/layout/hierarchy3"/>
    <dgm:cxn modelId="{5270DB74-1E4D-4BB3-82C3-9C277A13EB2E}" type="presParOf" srcId="{8509D009-6A96-49AE-A72D-2C5054955758}" destId="{6E2963D9-2178-4D04-8BAC-83F133D26EBD}" srcOrd="0" destOrd="0" presId="urn:microsoft.com/office/officeart/2005/8/layout/hierarchy3"/>
    <dgm:cxn modelId="{6DAE43F3-CE73-4890-B67F-DF251833A217}" type="presParOf" srcId="{8509D009-6A96-49AE-A72D-2C5054955758}" destId="{D4573760-A8D4-4DF0-B21F-246547DDF80B}" srcOrd="1" destOrd="0" presId="urn:microsoft.com/office/officeart/2005/8/layout/hierarchy3"/>
    <dgm:cxn modelId="{95E0C5EE-52DA-402E-BD12-BB06FFCF5CFB}" type="presParOf" srcId="{8509D009-6A96-49AE-A72D-2C5054955758}" destId="{4D59B97B-C595-4F6A-AA74-9BEE06F323AC}" srcOrd="2" destOrd="0" presId="urn:microsoft.com/office/officeart/2005/8/layout/hierarchy3"/>
    <dgm:cxn modelId="{1F22621A-6A76-49CA-8120-05780C352B92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386221" y="135"/>
          <a:ext cx="2172374" cy="1086187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314C5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Noun</a:t>
          </a:r>
        </a:p>
      </dsp:txBody>
      <dsp:txXfrm>
        <a:off x="418034" y="31948"/>
        <a:ext cx="2108748" cy="1022561"/>
      </dsp:txXfrm>
    </dsp:sp>
    <dsp:sp modelId="{9637E363-50DC-4636-B37F-59BFEC814206}">
      <dsp:nvSpPr>
        <dsp:cNvPr id="0" name=""/>
        <dsp:cNvSpPr/>
      </dsp:nvSpPr>
      <dsp:spPr>
        <a:xfrm>
          <a:off x="603458" y="1086322"/>
          <a:ext cx="217237" cy="673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3256"/>
              </a:lnTo>
              <a:lnTo>
                <a:pt x="217237" y="673256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820696" y="1310741"/>
          <a:ext cx="1436280" cy="897675"/>
        </a:xfrm>
        <a:prstGeom prst="roundRect">
          <a:avLst>
            <a:gd name="adj" fmla="val 10000"/>
          </a:avLst>
        </a:prstGeom>
        <a:solidFill>
          <a:srgbClr val="314C57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bg1"/>
              </a:solidFill>
            </a:rPr>
            <a:t>Gender</a:t>
          </a:r>
        </a:p>
      </dsp:txBody>
      <dsp:txXfrm>
        <a:off x="846988" y="1337033"/>
        <a:ext cx="1383696" cy="845091"/>
      </dsp:txXfrm>
    </dsp:sp>
    <dsp:sp modelId="{30087BED-0356-4C0F-AD79-C6AE1E467231}">
      <dsp:nvSpPr>
        <dsp:cNvPr id="0" name=""/>
        <dsp:cNvSpPr/>
      </dsp:nvSpPr>
      <dsp:spPr>
        <a:xfrm>
          <a:off x="603458" y="1086322"/>
          <a:ext cx="217237" cy="1795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0"/>
              </a:lnTo>
              <a:lnTo>
                <a:pt x="217237" y="1795350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820696" y="2432835"/>
          <a:ext cx="1436280" cy="897675"/>
        </a:xfrm>
        <a:prstGeom prst="roundRect">
          <a:avLst>
            <a:gd name="adj" fmla="val 10000"/>
          </a:avLst>
        </a:prstGeom>
        <a:solidFill>
          <a:srgbClr val="314C57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bg1"/>
              </a:solidFill>
            </a:rPr>
            <a:t>Number</a:t>
          </a:r>
        </a:p>
      </dsp:txBody>
      <dsp:txXfrm>
        <a:off x="846988" y="2459127"/>
        <a:ext cx="1383696" cy="845091"/>
      </dsp:txXfrm>
    </dsp:sp>
    <dsp:sp modelId="{C83F8F6C-9522-42FF-A6B7-3632983ECB21}">
      <dsp:nvSpPr>
        <dsp:cNvPr id="0" name=""/>
        <dsp:cNvSpPr/>
      </dsp:nvSpPr>
      <dsp:spPr>
        <a:xfrm>
          <a:off x="2965637" y="0"/>
          <a:ext cx="2168945" cy="1086187"/>
        </a:xfrm>
        <a:prstGeom prst="roundRect">
          <a:avLst>
            <a:gd name="adj" fmla="val 10000"/>
          </a:avLst>
        </a:prstGeom>
        <a:solidFill>
          <a:schemeClr val="bg1"/>
        </a:solidFill>
        <a:ln w="38100" cap="flat" cmpd="sng" algn="ctr">
          <a:solidFill>
            <a:srgbClr val="314C5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baseline="0" dirty="0">
              <a:solidFill>
                <a:schemeClr val="tx1"/>
              </a:solidFill>
            </a:rPr>
            <a:t>Pronoun</a:t>
          </a:r>
        </a:p>
      </dsp:txBody>
      <dsp:txXfrm>
        <a:off x="2997450" y="31813"/>
        <a:ext cx="2105319" cy="1022561"/>
      </dsp:txXfrm>
    </dsp:sp>
    <dsp:sp modelId="{6E2963D9-2178-4D04-8BAC-83F133D26EBD}">
      <dsp:nvSpPr>
        <dsp:cNvPr id="0" name=""/>
        <dsp:cNvSpPr/>
      </dsp:nvSpPr>
      <dsp:spPr>
        <a:xfrm>
          <a:off x="3182532" y="1086187"/>
          <a:ext cx="258690" cy="673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3391"/>
              </a:lnTo>
              <a:lnTo>
                <a:pt x="258690" y="67339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3441222" y="1310741"/>
          <a:ext cx="1436280" cy="897675"/>
        </a:xfrm>
        <a:prstGeom prst="roundRect">
          <a:avLst>
            <a:gd name="adj" fmla="val 10000"/>
          </a:avLst>
        </a:prstGeom>
        <a:solidFill>
          <a:srgbClr val="314C57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bg1"/>
              </a:solidFill>
            </a:rPr>
            <a:t>Gender</a:t>
          </a:r>
        </a:p>
      </dsp:txBody>
      <dsp:txXfrm>
        <a:off x="3467514" y="1337033"/>
        <a:ext cx="1383696" cy="845091"/>
      </dsp:txXfrm>
    </dsp:sp>
    <dsp:sp modelId="{4D59B97B-C595-4F6A-AA74-9BEE06F323AC}">
      <dsp:nvSpPr>
        <dsp:cNvPr id="0" name=""/>
        <dsp:cNvSpPr/>
      </dsp:nvSpPr>
      <dsp:spPr>
        <a:xfrm>
          <a:off x="3182532" y="1086187"/>
          <a:ext cx="258690" cy="1795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485"/>
              </a:lnTo>
              <a:lnTo>
                <a:pt x="258690" y="1795485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3441222" y="2432835"/>
          <a:ext cx="1436280" cy="897675"/>
        </a:xfrm>
        <a:prstGeom prst="roundRect">
          <a:avLst>
            <a:gd name="adj" fmla="val 10000"/>
          </a:avLst>
        </a:prstGeom>
        <a:solidFill>
          <a:srgbClr val="314C57">
            <a:alpha val="9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bg1"/>
              </a:solidFill>
            </a:rPr>
            <a:t>Number</a:t>
          </a:r>
        </a:p>
      </dsp:txBody>
      <dsp:txXfrm>
        <a:off x="3467514" y="2459127"/>
        <a:ext cx="1383696" cy="8450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0AF36-F951-49B4-837C-38077C98936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84566-FA2F-4AD6-81E9-82C5DB6BD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84566-FA2F-4AD6-81E9-82C5DB6BDE3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8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0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8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646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386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869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619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126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704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701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39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55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8823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9565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246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0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0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2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0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5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2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2F282-DC96-4DAC-B720-903B1B17BCB0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5E6CC-78BD-4553-9F11-579AD6A2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7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-11759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Consistent Pronouns and Antecedents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2" y="308718"/>
            <a:ext cx="4753815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908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702528" y="2338703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20721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Singular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67600" y="2333156"/>
            <a:ext cx="2080340" cy="1617913"/>
            <a:chOff x="5914363" y="1747690"/>
            <a:chExt cx="2080340" cy="1617913"/>
          </a:xfrm>
          <a:solidFill>
            <a:srgbClr val="314C57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Both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085064" y="2333156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15" name="Rectangle 14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39740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>
                  <a:solidFill>
                    <a:schemeClr val="bg1"/>
                  </a:solidFill>
                </a:rPr>
                <a:t>Plural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8820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083594" y="4042854"/>
            <a:ext cx="698420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/>
              <a:t>All</a:t>
            </a:r>
            <a:r>
              <a:rPr lang="en-US" sz="2800" dirty="0"/>
              <a:t> of the </a:t>
            </a:r>
            <a:r>
              <a:rPr lang="en-US" sz="2800" b="1" dirty="0"/>
              <a:t>water</a:t>
            </a:r>
            <a:r>
              <a:rPr lang="en-US" sz="2800" dirty="0"/>
              <a:t> evaporated overnight.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83593" y="3062433"/>
            <a:ext cx="797480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/>
              <a:t>All</a:t>
            </a:r>
            <a:r>
              <a:rPr lang="en-US" sz="2800" dirty="0"/>
              <a:t> of the </a:t>
            </a:r>
            <a:r>
              <a:rPr lang="en-US" sz="2800" b="1" dirty="0"/>
              <a:t>visitors</a:t>
            </a:r>
            <a:r>
              <a:rPr lang="en-US" sz="2800" dirty="0"/>
              <a:t> parked their cars on the lawn.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3593" y="1612192"/>
            <a:ext cx="8024812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/>
              <a:t>Someone</a:t>
            </a:r>
            <a:r>
              <a:rPr lang="en-US" sz="2800" dirty="0"/>
              <a:t> in the previous class left </a:t>
            </a:r>
            <a:r>
              <a:rPr lang="en-US" sz="2800" b="1" dirty="0"/>
              <a:t>his or her</a:t>
            </a:r>
            <a:r>
              <a:rPr lang="en-US" sz="2800" dirty="0"/>
              <a:t> backpack under the table.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700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47949" y="3676088"/>
            <a:ext cx="68961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Norah </a:t>
            </a:r>
            <a:r>
              <a:rPr lang="en-US" sz="3200" b="1" u="sng" dirty="0"/>
              <a:t>and</a:t>
            </a:r>
            <a:r>
              <a:rPr lang="en-US" sz="3200" b="1" dirty="0"/>
              <a:t> Drew </a:t>
            </a:r>
            <a:r>
              <a:rPr lang="en-US" sz="3200" dirty="0"/>
              <a:t>own </a:t>
            </a:r>
            <a:r>
              <a:rPr lang="en-US" sz="3200" b="1" dirty="0"/>
              <a:t>their</a:t>
            </a:r>
            <a:r>
              <a:rPr lang="en-US" sz="3200" dirty="0"/>
              <a:t> consignment store downtown.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Subjects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08D86CA5-4E93-4B92-AAE7-A3D2948447C1}"/>
              </a:ext>
            </a:extLst>
          </p:cNvPr>
          <p:cNvGrpSpPr/>
          <p:nvPr/>
        </p:nvGrpSpPr>
        <p:grpSpPr>
          <a:xfrm>
            <a:off x="2743200" y="1531130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C0667C3-F85F-49C7-A359-2BBE025799E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CBEF48D-D128-48F0-9684-5FC6C5CC94E4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and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2577633-2580-424E-B83D-E13119C11ABE}"/>
              </a:ext>
            </a:extLst>
          </p:cNvPr>
          <p:cNvGrpSpPr/>
          <p:nvPr/>
        </p:nvGrpSpPr>
        <p:grpSpPr>
          <a:xfrm>
            <a:off x="5125736" y="1525583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29D34AB-0053-4C78-8904-AB3DD22D4B2A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99D487D-1A70-4D31-9A23-732C8C0FA827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both/and</a:t>
              </a:r>
            </a:p>
          </p:txBody>
        </p:sp>
      </p:grpSp>
      <p:sp>
        <p:nvSpPr>
          <p:cNvPr id="22" name="Right Brace 21">
            <a:extLst>
              <a:ext uri="{FF2B5EF4-FFF2-40B4-BE49-F238E27FC236}">
                <a16:creationId xmlns:a16="http://schemas.microsoft.com/office/drawing/2014/main" id="{83A7A2E7-D11D-441F-BE9B-F4BB202849B5}"/>
              </a:ext>
            </a:extLst>
          </p:cNvPr>
          <p:cNvSpPr>
            <a:spLocks noChangeAspect="1"/>
          </p:cNvSpPr>
          <p:nvPr/>
        </p:nvSpPr>
        <p:spPr>
          <a:xfrm>
            <a:off x="7402906" y="1570988"/>
            <a:ext cx="575163" cy="1617910"/>
          </a:xfrm>
          <a:prstGeom prst="rightBrace">
            <a:avLst>
              <a:gd name="adj1" fmla="val 102287"/>
              <a:gd name="adj2" fmla="val 48958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5605526-CF4D-4D15-A761-1D43BF030151}"/>
              </a:ext>
            </a:extLst>
          </p:cNvPr>
          <p:cNvSpPr txBox="1"/>
          <p:nvPr/>
        </p:nvSpPr>
        <p:spPr>
          <a:xfrm>
            <a:off x="8092972" y="1974666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The subject is plural.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3023AC9-E2C3-4F30-B7AE-C064338FFAED}"/>
              </a:ext>
            </a:extLst>
          </p:cNvPr>
          <p:cNvGrpSpPr/>
          <p:nvPr/>
        </p:nvGrpSpPr>
        <p:grpSpPr>
          <a:xfrm>
            <a:off x="2748116" y="1541352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6C09625-0C25-438B-BE75-8305A04B2A7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DACFE4B-BC56-4BEC-A661-E00E4B37A74C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and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A2C068D-08CC-48AB-BA49-F1D6190B2596}"/>
              </a:ext>
            </a:extLst>
          </p:cNvPr>
          <p:cNvGrpSpPr/>
          <p:nvPr/>
        </p:nvGrpSpPr>
        <p:grpSpPr>
          <a:xfrm>
            <a:off x="5130652" y="1535805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FEFDDF6-2977-4FFB-AF74-40C7AE199FF4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CAC7B14-03A2-4F79-BD06-0EFA53259AE3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both/and</a:t>
              </a:r>
            </a:p>
          </p:txBody>
        </p:sp>
      </p:grpSp>
      <p:sp>
        <p:nvSpPr>
          <p:cNvPr id="37" name="Right Brace 36">
            <a:extLst>
              <a:ext uri="{FF2B5EF4-FFF2-40B4-BE49-F238E27FC236}">
                <a16:creationId xmlns:a16="http://schemas.microsoft.com/office/drawing/2014/main" id="{A8320D48-1267-4B8B-AD6A-043749E15E90}"/>
              </a:ext>
            </a:extLst>
          </p:cNvPr>
          <p:cNvSpPr>
            <a:spLocks noChangeAspect="1"/>
          </p:cNvSpPr>
          <p:nvPr/>
        </p:nvSpPr>
        <p:spPr>
          <a:xfrm>
            <a:off x="7407822" y="1581210"/>
            <a:ext cx="575163" cy="1617910"/>
          </a:xfrm>
          <a:prstGeom prst="rightBrace">
            <a:avLst>
              <a:gd name="adj1" fmla="val 102287"/>
              <a:gd name="adj2" fmla="val 48958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46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08949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Subjects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677447" y="1512836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11" name="Rectangle 10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or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77446" y="3377127"/>
            <a:ext cx="2080340" cy="1617913"/>
            <a:chOff x="1149290" y="3617528"/>
            <a:chExt cx="2080340" cy="1617913"/>
          </a:xfrm>
          <a:solidFill>
            <a:srgbClr val="314C57"/>
          </a:solidFill>
        </p:grpSpPr>
        <p:sp>
          <p:nvSpPr>
            <p:cNvPr id="17" name="Rectangle 16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nor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59983" y="3375112"/>
            <a:ext cx="2080340" cy="1617913"/>
            <a:chOff x="3531827" y="3615513"/>
            <a:chExt cx="2080340" cy="1617913"/>
          </a:xfrm>
          <a:solidFill>
            <a:srgbClr val="314C57"/>
          </a:solidFill>
        </p:grpSpPr>
        <p:sp>
          <p:nvSpPr>
            <p:cNvPr id="20" name="Rectangle 19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neither/nor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059983" y="1507289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7" name="Rectangle 26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either/or</a:t>
              </a:r>
            </a:p>
          </p:txBody>
        </p:sp>
      </p:grpSp>
      <p:sp>
        <p:nvSpPr>
          <p:cNvPr id="6" name="Right Brace 5"/>
          <p:cNvSpPr>
            <a:spLocks noChangeAspect="1"/>
          </p:cNvSpPr>
          <p:nvPr/>
        </p:nvSpPr>
        <p:spPr>
          <a:xfrm>
            <a:off x="7337153" y="1552694"/>
            <a:ext cx="575163" cy="3383280"/>
          </a:xfrm>
          <a:prstGeom prst="rightBrace">
            <a:avLst>
              <a:gd name="adj1" fmla="val 102287"/>
              <a:gd name="adj2" fmla="val 48958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184183" y="2274838"/>
            <a:ext cx="1752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Use the noun closest to verb to determine number.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2D91C15-9CE5-4657-8088-99B88928CF39}"/>
              </a:ext>
            </a:extLst>
          </p:cNvPr>
          <p:cNvSpPr txBox="1"/>
          <p:nvPr/>
        </p:nvSpPr>
        <p:spPr>
          <a:xfrm>
            <a:off x="1881189" y="5382843"/>
            <a:ext cx="84296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Neither</a:t>
            </a:r>
            <a:r>
              <a:rPr lang="en-US" sz="3200" dirty="0"/>
              <a:t> </a:t>
            </a:r>
            <a:r>
              <a:rPr lang="en-US" sz="3200" b="1" dirty="0"/>
              <a:t>the movie </a:t>
            </a:r>
            <a:r>
              <a:rPr lang="en-US" sz="3200" b="1" u="sng" dirty="0"/>
              <a:t>nor</a:t>
            </a:r>
            <a:r>
              <a:rPr lang="en-US" sz="3200" b="1" dirty="0"/>
              <a:t> the actors</a:t>
            </a:r>
            <a:r>
              <a:rPr lang="en-US" sz="3200" dirty="0"/>
              <a:t> won the awards for which </a:t>
            </a:r>
            <a:r>
              <a:rPr lang="en-US" sz="3200" b="1" dirty="0"/>
              <a:t>they </a:t>
            </a:r>
            <a:r>
              <a:rPr lang="en-US" sz="3200" dirty="0"/>
              <a:t>had been nominated.</a:t>
            </a:r>
          </a:p>
        </p:txBody>
      </p:sp>
    </p:spTree>
    <p:extLst>
      <p:ext uri="{BB962C8B-B14F-4D97-AF65-F5344CB8AC3E}">
        <p14:creationId xmlns:p14="http://schemas.microsoft.com/office/powerpoint/2010/main" val="865614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13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Pronoun reference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Consistent pronoun-antecedent agreement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Pronoun-Antecedent Agreement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3314700" y="3261150"/>
            <a:ext cx="5562600" cy="3330646"/>
            <a:chOff x="1524000" y="1392382"/>
            <a:chExt cx="6096000" cy="3934066"/>
          </a:xfrm>
        </p:grpSpPr>
        <p:graphicFrame>
          <p:nvGraphicFramePr>
            <p:cNvPr id="19" name="Diagram 18"/>
            <p:cNvGraphicFramePr/>
            <p:nvPr>
              <p:extLst>
                <p:ext uri="{D42A27DB-BD31-4B8C-83A1-F6EECF244321}">
                  <p14:modId xmlns:p14="http://schemas.microsoft.com/office/powerpoint/2010/main" val="3743342729"/>
                </p:ext>
              </p:extLst>
            </p:nvPr>
          </p:nvGraphicFramePr>
          <p:xfrm>
            <a:off x="1524000" y="1392382"/>
            <a:ext cx="6096000" cy="393406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20" name="Plus 2"/>
            <p:cNvSpPr/>
            <p:nvPr/>
          </p:nvSpPr>
          <p:spPr>
            <a:xfrm>
              <a:off x="4343400" y="1752600"/>
              <a:ext cx="381000" cy="381000"/>
            </a:xfrm>
            <a:prstGeom prst="mathPlus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096701" y="3888678"/>
            <a:ext cx="132588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/>
              <a:t>(</a:t>
            </a:r>
            <a:r>
              <a:rPr lang="en-US" sz="1700" dirty="0"/>
              <a:t>antecedent</a:t>
            </a:r>
            <a:r>
              <a:rPr lang="en-US" sz="1900" dirty="0"/>
              <a:t>)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0F70678-D581-4D40-9D6D-4618C24B3596}"/>
              </a:ext>
            </a:extLst>
          </p:cNvPr>
          <p:cNvGrpSpPr/>
          <p:nvPr/>
        </p:nvGrpSpPr>
        <p:grpSpPr>
          <a:xfrm>
            <a:off x="1447800" y="1271401"/>
            <a:ext cx="9296400" cy="811644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91513EA-E9EA-42BA-BCE3-BD1C9707199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7849420-ACA1-49A3-B9FD-CB1DA900DD23}"/>
                </a:ext>
              </a:extLst>
            </p:cNvPr>
            <p:cNvSpPr txBox="1"/>
            <p:nvPr/>
          </p:nvSpPr>
          <p:spPr>
            <a:xfrm>
              <a:off x="1166343" y="2164216"/>
              <a:ext cx="2046236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Pronoun: Almost always paired with an antecedent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3BFF9A1-796F-41FB-A428-F4CFCE595D83}"/>
              </a:ext>
            </a:extLst>
          </p:cNvPr>
          <p:cNvGrpSpPr/>
          <p:nvPr/>
        </p:nvGrpSpPr>
        <p:grpSpPr>
          <a:xfrm>
            <a:off x="1447800" y="2181076"/>
            <a:ext cx="9296400" cy="811644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003D952-3E14-457A-9570-605A9DB72420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74A2D2F-C6E2-4362-B4DF-C7A2C4BA5D1B}"/>
                </a:ext>
              </a:extLst>
            </p:cNvPr>
            <p:cNvSpPr txBox="1"/>
            <p:nvPr/>
          </p:nvSpPr>
          <p:spPr>
            <a:xfrm>
              <a:off x="1166343" y="1830516"/>
              <a:ext cx="2046236" cy="133925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Antecedent: Word that the pronoun renames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6330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448340" y="1458349"/>
            <a:ext cx="56862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Alejandra</a:t>
            </a:r>
            <a:r>
              <a:rPr lang="en-US" sz="2800" dirty="0"/>
              <a:t> left the party and drove </a:t>
            </a:r>
            <a:r>
              <a:rPr lang="en-US" sz="2800" b="1" dirty="0"/>
              <a:t>her</a:t>
            </a:r>
            <a:r>
              <a:rPr lang="en-US" sz="2800" dirty="0"/>
              <a:t> car home.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14447" y="2732897"/>
            <a:ext cx="56862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Alejandra</a:t>
            </a:r>
            <a:r>
              <a:rPr lang="en-US" sz="2800" dirty="0"/>
              <a:t> left </a:t>
            </a:r>
            <a:r>
              <a:rPr lang="en-US" sz="2800" b="1" dirty="0"/>
              <a:t>Kari’s</a:t>
            </a:r>
            <a:r>
              <a:rPr lang="en-US" sz="2800" dirty="0"/>
              <a:t> party and drove </a:t>
            </a:r>
            <a:r>
              <a:rPr lang="en-US" sz="2800" b="1" dirty="0"/>
              <a:t>her</a:t>
            </a:r>
            <a:r>
              <a:rPr lang="en-US" sz="2800" dirty="0"/>
              <a:t> car home.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48340" y="4153749"/>
            <a:ext cx="56862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She</a:t>
            </a:r>
            <a:r>
              <a:rPr lang="en-US" sz="2800" dirty="0"/>
              <a:t> gave </a:t>
            </a:r>
            <a:r>
              <a:rPr lang="en-US" sz="2800" b="1" dirty="0"/>
              <a:t>her</a:t>
            </a:r>
            <a:r>
              <a:rPr lang="en-US" sz="2800" dirty="0"/>
              <a:t> the present, left </a:t>
            </a:r>
            <a:r>
              <a:rPr lang="en-US" sz="2800" b="1" dirty="0"/>
              <a:t>her</a:t>
            </a:r>
            <a:r>
              <a:rPr lang="en-US" sz="2800" dirty="0"/>
              <a:t> party, and drove </a:t>
            </a:r>
            <a:r>
              <a:rPr lang="en-US" sz="2800" b="1" dirty="0"/>
              <a:t>her</a:t>
            </a:r>
            <a:r>
              <a:rPr lang="en-US" sz="2800" dirty="0"/>
              <a:t> car home.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64929" y="1672844"/>
            <a:ext cx="1050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/>
              <a:t>Clear:</a:t>
            </a:r>
            <a:endParaRPr lang="en-US" b="1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2091293" y="2948341"/>
            <a:ext cx="1963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/>
              <a:t>Ambiguous:</a:t>
            </a:r>
            <a:endParaRPr lang="en-US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2633107" y="4369193"/>
            <a:ext cx="14221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/>
              <a:t>Missing:</a:t>
            </a:r>
          </a:p>
        </p:txBody>
      </p:sp>
    </p:spTree>
    <p:extLst>
      <p:ext uri="{BB962C8B-B14F-4D97-AF65-F5344CB8AC3E}">
        <p14:creationId xmlns:p14="http://schemas.microsoft.com/office/powerpoint/2010/main" val="2620344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702528" y="2224295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20721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Male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67600" y="2218748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15439"/>
              <a:ext cx="1664514" cy="671851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Neutral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085064" y="2218748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15" name="Rectangle 14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39740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Female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4934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455714" y="2368510"/>
            <a:ext cx="56862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Rachel </a:t>
            </a:r>
            <a:r>
              <a:rPr lang="en-US" sz="2800" dirty="0"/>
              <a:t>always forgets to water </a:t>
            </a:r>
            <a:r>
              <a:rPr lang="en-US" sz="2800" b="1" dirty="0"/>
              <a:t>her </a:t>
            </a:r>
            <a:r>
              <a:rPr lang="en-US" sz="2800" dirty="0"/>
              <a:t>plants.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8340" y="3886200"/>
            <a:ext cx="5686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</a:t>
            </a:r>
            <a:r>
              <a:rPr lang="en-US" sz="2800" b="1" dirty="0"/>
              <a:t>river </a:t>
            </a:r>
            <a:r>
              <a:rPr lang="en-US" sz="2800" dirty="0"/>
              <a:t>overflowed </a:t>
            </a:r>
            <a:r>
              <a:rPr lang="en-US" sz="2800" b="1" dirty="0"/>
              <a:t>its </a:t>
            </a:r>
            <a:r>
              <a:rPr lang="en-US" sz="2800" dirty="0"/>
              <a:t>banks.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72303" y="2583005"/>
            <a:ext cx="13640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/>
              <a:t>Female:</a:t>
            </a:r>
            <a:endParaRPr lang="en-US" b="1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2964929" y="3886200"/>
            <a:ext cx="1406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/>
              <a:t>Neutral: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862941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19530" y="1442854"/>
            <a:ext cx="7807571" cy="830997"/>
          </a:xfrm>
          <a:prstGeom prst="rect">
            <a:avLst/>
          </a:prstGeom>
          <a:noFill/>
          <a:ln>
            <a:solidFill>
              <a:srgbClr val="314C57"/>
            </a:solidFill>
          </a:ln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If a </a:t>
            </a:r>
            <a:r>
              <a:rPr lang="en-US" sz="2400" b="1" dirty="0"/>
              <a:t>student</a:t>
            </a:r>
            <a:r>
              <a:rPr lang="en-US" sz="2400" dirty="0"/>
              <a:t> is interested in volunteering, </a:t>
            </a:r>
            <a:r>
              <a:rPr lang="en-US" sz="2400" b="1" dirty="0"/>
              <a:t>he or she </a:t>
            </a:r>
            <a:r>
              <a:rPr lang="en-US" sz="2400" dirty="0"/>
              <a:t>can sign up in the school office. 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2CB892B-6021-C649-A4A1-FE29EA0F9789}"/>
              </a:ext>
            </a:extLst>
          </p:cNvPr>
          <p:cNvSpPr txBox="1"/>
          <p:nvPr/>
        </p:nvSpPr>
        <p:spPr>
          <a:xfrm>
            <a:off x="2219530" y="2542956"/>
            <a:ext cx="7807571" cy="830997"/>
          </a:xfrm>
          <a:prstGeom prst="rect">
            <a:avLst/>
          </a:prstGeom>
          <a:noFill/>
          <a:ln>
            <a:solidFill>
              <a:srgbClr val="314C57"/>
            </a:solidFill>
          </a:ln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If </a:t>
            </a:r>
            <a:r>
              <a:rPr lang="en-US" sz="2400" b="1" dirty="0"/>
              <a:t>students</a:t>
            </a:r>
            <a:r>
              <a:rPr lang="en-US" sz="2400" dirty="0"/>
              <a:t> are interested in volunteering, </a:t>
            </a:r>
            <a:r>
              <a:rPr lang="en-US" sz="2400" b="1" dirty="0"/>
              <a:t>they</a:t>
            </a:r>
            <a:r>
              <a:rPr lang="en-US" sz="2400" dirty="0"/>
              <a:t> can sign up in the school office. 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D46200-041D-7A4B-AA37-A531FFCF1690}"/>
              </a:ext>
            </a:extLst>
          </p:cNvPr>
          <p:cNvSpPr txBox="1"/>
          <p:nvPr/>
        </p:nvSpPr>
        <p:spPr>
          <a:xfrm>
            <a:off x="2219530" y="3964149"/>
            <a:ext cx="7807571" cy="830997"/>
          </a:xfrm>
          <a:prstGeom prst="rect">
            <a:avLst/>
          </a:prstGeom>
          <a:noFill/>
          <a:ln>
            <a:solidFill>
              <a:srgbClr val="314C57"/>
            </a:solidFill>
          </a:ln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When </a:t>
            </a:r>
            <a:r>
              <a:rPr lang="en-US" sz="2400" b="1" dirty="0"/>
              <a:t>the employee </a:t>
            </a:r>
            <a:r>
              <a:rPr lang="en-US" sz="2400" dirty="0"/>
              <a:t>quit suddenly, </a:t>
            </a:r>
            <a:r>
              <a:rPr lang="en-US" sz="2400" b="1" dirty="0"/>
              <a:t>they</a:t>
            </a:r>
            <a:r>
              <a:rPr lang="en-US" sz="2400" dirty="0"/>
              <a:t> left a note explaining why.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E756983-3CCF-E545-84AC-F706C8E70EF5}"/>
              </a:ext>
            </a:extLst>
          </p:cNvPr>
          <p:cNvSpPr txBox="1"/>
          <p:nvPr/>
        </p:nvSpPr>
        <p:spPr>
          <a:xfrm>
            <a:off x="2219530" y="5040612"/>
            <a:ext cx="7807571" cy="830997"/>
          </a:xfrm>
          <a:prstGeom prst="rect">
            <a:avLst/>
          </a:prstGeom>
          <a:noFill/>
          <a:ln>
            <a:solidFill>
              <a:srgbClr val="314C57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2400" dirty="0"/>
              <a:t>When I asked </a:t>
            </a:r>
            <a:r>
              <a:rPr lang="en-US" sz="2400" b="1" dirty="0"/>
              <a:t>Dr. Watts </a:t>
            </a:r>
            <a:r>
              <a:rPr lang="en-US" sz="2400" dirty="0"/>
              <a:t>for advice, </a:t>
            </a:r>
            <a:r>
              <a:rPr lang="en-US" sz="2400" b="1" dirty="0"/>
              <a:t>they</a:t>
            </a:r>
            <a:r>
              <a:rPr lang="en-US" sz="2400" dirty="0"/>
              <a:t> recommended rest and fluids.</a:t>
            </a:r>
          </a:p>
        </p:txBody>
      </p:sp>
    </p:spTree>
    <p:extLst>
      <p:ext uri="{BB962C8B-B14F-4D97-AF65-F5344CB8AC3E}">
        <p14:creationId xmlns:p14="http://schemas.microsoft.com/office/powerpoint/2010/main" val="1057128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00200"/>
            <a:ext cx="8429626" cy="3395744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00251"/>
              <a:ext cx="3325552" cy="15247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b="1" dirty="0">
                  <a:solidFill>
                    <a:schemeClr val="bg1"/>
                  </a:solidFill>
                </a:rPr>
                <a:t>Singular</a:t>
              </a:r>
            </a:p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One thing</a:t>
              </a:r>
              <a:endParaRPr lang="en-US" sz="48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570353"/>
              <a:ext cx="3325552" cy="15845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b="1" dirty="0">
                  <a:solidFill>
                    <a:schemeClr val="bg1"/>
                  </a:solidFill>
                </a:rPr>
                <a:t>Plural</a:t>
              </a:r>
            </a:p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Multiple things</a:t>
              </a:r>
              <a:endParaRPr lang="en-US" sz="4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0261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86000" y="2427541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/>
              <a:t>Dominic</a:t>
            </a:r>
            <a:r>
              <a:rPr lang="en-US" sz="3200" dirty="0"/>
              <a:t> unpacked </a:t>
            </a:r>
            <a:r>
              <a:rPr lang="en-US" sz="3200" b="1" dirty="0"/>
              <a:t>his</a:t>
            </a:r>
            <a:r>
              <a:rPr lang="en-US" sz="3200" dirty="0"/>
              <a:t> </a:t>
            </a:r>
            <a:r>
              <a:rPr lang="en-US" sz="3200" b="1" u="sng" dirty="0"/>
              <a:t>books</a:t>
            </a:r>
            <a:r>
              <a:rPr lang="en-US" sz="3200" b="1" dirty="0"/>
              <a:t> </a:t>
            </a:r>
            <a:r>
              <a:rPr lang="en-US" sz="3200" dirty="0"/>
              <a:t>and put </a:t>
            </a:r>
            <a:r>
              <a:rPr lang="en-US" sz="3200" b="1" u="sng" dirty="0"/>
              <a:t>them</a:t>
            </a:r>
            <a:r>
              <a:rPr lang="en-US" sz="3200" dirty="0"/>
              <a:t> on the shelf.</a:t>
            </a:r>
          </a:p>
        </p:txBody>
      </p:sp>
    </p:spTree>
    <p:extLst>
      <p:ext uri="{BB962C8B-B14F-4D97-AF65-F5344CB8AC3E}">
        <p14:creationId xmlns:p14="http://schemas.microsoft.com/office/powerpoint/2010/main" val="1102443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317</Words>
  <Application>Microsoft Office PowerPoint</Application>
  <PresentationFormat>Widescreen</PresentationFormat>
  <Paragraphs>80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32</cp:revision>
  <dcterms:created xsi:type="dcterms:W3CDTF">2015-07-07T19:39:15Z</dcterms:created>
  <dcterms:modified xsi:type="dcterms:W3CDTF">2021-11-23T21:51:54Z</dcterms:modified>
</cp:coreProperties>
</file>