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57" r:id="rId4"/>
    <p:sldId id="271" r:id="rId5"/>
    <p:sldId id="272" r:id="rId6"/>
    <p:sldId id="259" r:id="rId7"/>
    <p:sldId id="273" r:id="rId8"/>
    <p:sldId id="274" r:id="rId9"/>
    <p:sldId id="261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64" r:id="rId21"/>
    <p:sldId id="285" r:id="rId22"/>
    <p:sldId id="286" r:id="rId23"/>
    <p:sldId id="270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A49C"/>
    <a:srgbClr val="386546"/>
    <a:srgbClr val="C7D4CB"/>
    <a:srgbClr val="314C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46" autoAdjust="0"/>
    <p:restoredTop sz="94243" autoAdjust="0"/>
  </p:normalViewPr>
  <p:slideViewPr>
    <p:cSldViewPr>
      <p:cViewPr varScale="1">
        <p:scale>
          <a:sx n="96" d="100"/>
          <a:sy n="96" d="100"/>
        </p:scale>
        <p:origin x="100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8DB6-5F92-43FA-8355-29E4923642F2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96756-0237-4DC5-8682-587B36711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936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8DB6-5F92-43FA-8355-29E4923642F2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96756-0237-4DC5-8682-587B36711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328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8DB6-5F92-43FA-8355-29E4923642F2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96756-0237-4DC5-8682-587B36711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6504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39765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78986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01569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42075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53963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22594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32399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6965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8DB6-5F92-43FA-8355-29E4923642F2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96756-0237-4DC5-8682-587B36711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1578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39354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75389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90367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174522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89630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54830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41493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582725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813367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832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8DB6-5F92-43FA-8355-29E4923642F2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96756-0237-4DC5-8682-587B36711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19908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421200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085763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324818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276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8DB6-5F92-43FA-8355-29E4923642F2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96756-0237-4DC5-8682-587B36711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018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8DB6-5F92-43FA-8355-29E4923642F2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96756-0237-4DC5-8682-587B36711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087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8DB6-5F92-43FA-8355-29E4923642F2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96756-0237-4DC5-8682-587B36711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80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8DB6-5F92-43FA-8355-29E4923642F2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96756-0237-4DC5-8682-587B36711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398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8DB6-5F92-43FA-8355-29E4923642F2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96756-0237-4DC5-8682-587B36711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891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8DB6-5F92-43FA-8355-29E4923642F2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96756-0237-4DC5-8682-587B36711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948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088DB6-5F92-43FA-8355-29E4923642F2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96756-0237-4DC5-8682-587B36711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316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8914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2116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20980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Using Correct Pronoun Reference and Case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77801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Possessive Case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2096963" y="1681828"/>
            <a:ext cx="4950072" cy="2806098"/>
            <a:chOff x="2096962" y="1863841"/>
            <a:chExt cx="4950072" cy="2806098"/>
          </a:xfrm>
        </p:grpSpPr>
        <p:sp>
          <p:nvSpPr>
            <p:cNvPr id="44" name="Up Arrow 4"/>
            <p:cNvSpPr/>
            <p:nvPr/>
          </p:nvSpPr>
          <p:spPr>
            <a:xfrm>
              <a:off x="4264070" y="3211338"/>
              <a:ext cx="661012" cy="738130"/>
            </a:xfrm>
            <a:prstGeom prst="upArrow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2096962" y="1863841"/>
              <a:ext cx="4950072" cy="109374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3590236" y="2210657"/>
              <a:ext cx="2008677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>
                  <a:solidFill>
                    <a:srgbClr val="386546"/>
                  </a:solidFill>
                </a:rPr>
                <a:t>Show </a:t>
              </a:r>
              <a:r>
                <a:rPr lang="en-US" sz="2000" b="1" dirty="0">
                  <a:solidFill>
                    <a:srgbClr val="386546"/>
                  </a:solidFill>
                </a:rPr>
                <a:t>possession</a:t>
              </a:r>
              <a:endParaRPr lang="en-US" sz="2000" dirty="0">
                <a:solidFill>
                  <a:srgbClr val="386546"/>
                </a:solidFill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2460977" y="3800821"/>
              <a:ext cx="4267200" cy="869118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2611010" y="3819881"/>
              <a:ext cx="396713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2400" dirty="0">
                  <a:solidFill>
                    <a:srgbClr val="314C57"/>
                  </a:solidFill>
                  <a:cs typeface="Times New Roman" panose="02020603050405020304" pitchFamily="18" charset="0"/>
                </a:rPr>
                <a:t>My, your/yours, her/hers, his, their/theirs, our/ours, its</a:t>
              </a:r>
              <a:endParaRPr lang="en-US" sz="2400" dirty="0">
                <a:solidFill>
                  <a:srgbClr val="314C57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434007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: Rounded Corners 16"/>
          <p:cNvSpPr/>
          <p:nvPr/>
        </p:nvSpPr>
        <p:spPr>
          <a:xfrm>
            <a:off x="6172200" y="3317890"/>
            <a:ext cx="685800" cy="447020"/>
          </a:xfrm>
          <a:prstGeom prst="round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6448350" y="1262832"/>
            <a:ext cx="1040335" cy="1075784"/>
            <a:chOff x="6897929" y="2184532"/>
            <a:chExt cx="1040335" cy="1075784"/>
          </a:xfrm>
        </p:grpSpPr>
        <p:sp>
          <p:nvSpPr>
            <p:cNvPr id="14" name="Rectangle: Rounded Corners 13"/>
            <p:cNvSpPr/>
            <p:nvPr/>
          </p:nvSpPr>
          <p:spPr>
            <a:xfrm>
              <a:off x="6897929" y="2712086"/>
              <a:ext cx="545593" cy="548230"/>
            </a:xfrm>
            <a:prstGeom prst="round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Circular Arrow 2"/>
            <p:cNvSpPr/>
            <p:nvPr/>
          </p:nvSpPr>
          <p:spPr>
            <a:xfrm rot="468491">
              <a:off x="6959856" y="2184532"/>
              <a:ext cx="978408" cy="978408"/>
            </a:xfrm>
            <a:prstGeom prst="circularArrow">
              <a:avLst/>
            </a:prstGeom>
            <a:solidFill>
              <a:srgbClr val="C7D4CB"/>
            </a:solidFill>
            <a:ln>
              <a:solidFill>
                <a:srgbClr val="C7D4C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Possessive Case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1295400" y="1779947"/>
            <a:ext cx="6363014" cy="524463"/>
            <a:chOff x="1295400" y="1779947"/>
            <a:chExt cx="6363014" cy="524463"/>
          </a:xfrm>
        </p:grpSpPr>
        <p:sp>
          <p:nvSpPr>
            <p:cNvPr id="19" name="TextBox 18"/>
            <p:cNvSpPr txBox="1"/>
            <p:nvPr/>
          </p:nvSpPr>
          <p:spPr>
            <a:xfrm>
              <a:off x="1295400" y="1779947"/>
              <a:ext cx="1676400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spcAft>
                  <a:spcPts val="1800"/>
                </a:spcAft>
              </a:pPr>
              <a:r>
                <a:rPr lang="en-US" sz="2800" b="1" dirty="0">
                  <a:solidFill>
                    <a:srgbClr val="386546"/>
                  </a:solidFill>
                </a:rPr>
                <a:t>Adjective:</a:t>
              </a:r>
              <a:endParaRPr lang="en-US" sz="2800" b="1" dirty="0">
                <a:solidFill>
                  <a:srgbClr val="627981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581400" y="1781190"/>
              <a:ext cx="407701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>
                <a:spcAft>
                  <a:spcPts val="1800"/>
                </a:spcAft>
              </a:pPr>
              <a:r>
                <a:rPr lang="en-US" sz="2800" dirty="0">
                  <a:solidFill>
                    <a:srgbClr val="323542"/>
                  </a:solidFill>
                </a:rPr>
                <a:t>Pollen has covered our car.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1371600" y="3276600"/>
            <a:ext cx="7233458" cy="523220"/>
            <a:chOff x="1371600" y="3276600"/>
            <a:chExt cx="7233458" cy="523220"/>
          </a:xfrm>
        </p:grpSpPr>
        <p:sp>
          <p:nvSpPr>
            <p:cNvPr id="6" name="TextBox 5"/>
            <p:cNvSpPr txBox="1"/>
            <p:nvPr/>
          </p:nvSpPr>
          <p:spPr>
            <a:xfrm>
              <a:off x="3581400" y="3276600"/>
              <a:ext cx="502365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323542"/>
                  </a:solidFill>
                </a:rPr>
                <a:t>The red bicycle is hers.</a:t>
              </a:r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71600" y="3276600"/>
              <a:ext cx="1600200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spcAft>
                  <a:spcPts val="1800"/>
                </a:spcAft>
              </a:pPr>
              <a:r>
                <a:rPr lang="en-US" sz="2800" b="1" dirty="0">
                  <a:solidFill>
                    <a:srgbClr val="386546"/>
                  </a:solidFill>
                </a:rPr>
                <a:t>Pronoun:</a:t>
              </a:r>
              <a:endParaRPr lang="en-US" sz="2800" dirty="0">
                <a:solidFill>
                  <a:srgbClr val="32354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87193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Relative 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33"/>
          <p:cNvGrpSpPr/>
          <p:nvPr/>
        </p:nvGrpSpPr>
        <p:grpSpPr>
          <a:xfrm>
            <a:off x="541793" y="1276735"/>
            <a:ext cx="8058154" cy="914400"/>
            <a:chOff x="542923" y="1736761"/>
            <a:chExt cx="8058154" cy="806935"/>
          </a:xfrm>
          <a:solidFill>
            <a:srgbClr val="5A7E83"/>
          </a:solidFill>
        </p:grpSpPr>
        <p:sp>
          <p:nvSpPr>
            <p:cNvPr id="20" name="Rectangle 19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033876" y="1882982"/>
              <a:ext cx="5073989" cy="516049"/>
            </a:xfrm>
            <a:prstGeom prst="rect">
              <a:avLst/>
            </a:prstGeom>
            <a:solidFill>
              <a:srgbClr val="C7D4CB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Introduce dependent clauses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1790066" y="3942869"/>
            <a:ext cx="5559348" cy="1478101"/>
            <a:chOff x="2051648" y="4047939"/>
            <a:chExt cx="5559348" cy="1478101"/>
          </a:xfrm>
        </p:grpSpPr>
        <p:grpSp>
          <p:nvGrpSpPr>
            <p:cNvPr id="25" name="Group 24"/>
            <p:cNvGrpSpPr/>
            <p:nvPr/>
          </p:nvGrpSpPr>
          <p:grpSpPr>
            <a:xfrm>
              <a:off x="5873636" y="4047939"/>
              <a:ext cx="1737360" cy="1463040"/>
              <a:chOff x="1149291" y="1753237"/>
              <a:chExt cx="2080340" cy="1617913"/>
            </a:xfrm>
            <a:solidFill>
              <a:srgbClr val="F2E2D2"/>
            </a:solidFill>
          </p:grpSpPr>
          <p:sp>
            <p:nvSpPr>
              <p:cNvPr id="27" name="Rectangle 26"/>
              <p:cNvSpPr/>
              <p:nvPr/>
            </p:nvSpPr>
            <p:spPr>
              <a:xfrm>
                <a:off x="1149291" y="1753237"/>
                <a:ext cx="2080340" cy="161791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1302428" y="2225167"/>
                <a:ext cx="1774065" cy="663696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200" dirty="0"/>
                  <a:t>whomever</a:t>
                </a:r>
              </a:p>
            </p:txBody>
          </p:sp>
        </p:grpSp>
        <p:grpSp>
          <p:nvGrpSpPr>
            <p:cNvPr id="32" name="Group 31"/>
            <p:cNvGrpSpPr/>
            <p:nvPr/>
          </p:nvGrpSpPr>
          <p:grpSpPr>
            <a:xfrm>
              <a:off x="2051648" y="4052956"/>
              <a:ext cx="1737360" cy="1463040"/>
              <a:chOff x="1149291" y="1753237"/>
              <a:chExt cx="2080340" cy="1617913"/>
            </a:xfrm>
            <a:solidFill>
              <a:srgbClr val="F2E2D2"/>
            </a:solidFill>
          </p:grpSpPr>
          <p:sp>
            <p:nvSpPr>
              <p:cNvPr id="33" name="Rectangle 32"/>
              <p:cNvSpPr/>
              <p:nvPr/>
            </p:nvSpPr>
            <p:spPr>
              <a:xfrm>
                <a:off x="1149291" y="1753237"/>
                <a:ext cx="2080340" cy="161791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1357203" y="2253800"/>
                <a:ext cx="1664514" cy="605693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200" dirty="0"/>
                  <a:t>whoever</a:t>
                </a:r>
              </a:p>
            </p:txBody>
          </p:sp>
        </p:grpSp>
        <p:grpSp>
          <p:nvGrpSpPr>
            <p:cNvPr id="38" name="Group 37"/>
            <p:cNvGrpSpPr/>
            <p:nvPr/>
          </p:nvGrpSpPr>
          <p:grpSpPr>
            <a:xfrm>
              <a:off x="3962642" y="4063000"/>
              <a:ext cx="1737360" cy="1463040"/>
              <a:chOff x="1149291" y="1753237"/>
              <a:chExt cx="2080340" cy="1617913"/>
            </a:xfrm>
            <a:solidFill>
              <a:srgbClr val="F2E2D2"/>
            </a:solidFill>
          </p:grpSpPr>
          <p:sp>
            <p:nvSpPr>
              <p:cNvPr id="39" name="Rectangle 38"/>
              <p:cNvSpPr/>
              <p:nvPr/>
            </p:nvSpPr>
            <p:spPr>
              <a:xfrm>
                <a:off x="1149291" y="1753237"/>
                <a:ext cx="2080340" cy="161791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1357203" y="2253800"/>
                <a:ext cx="1664514" cy="605693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200" dirty="0"/>
                  <a:t>whom</a:t>
                </a:r>
              </a:p>
            </p:txBody>
          </p:sp>
        </p:grpSp>
      </p:grpSp>
      <p:grpSp>
        <p:nvGrpSpPr>
          <p:cNvPr id="9" name="Group 8"/>
          <p:cNvGrpSpPr/>
          <p:nvPr/>
        </p:nvGrpSpPr>
        <p:grpSpPr>
          <a:xfrm>
            <a:off x="834569" y="2328232"/>
            <a:ext cx="7470342" cy="1483130"/>
            <a:chOff x="540572" y="2481004"/>
            <a:chExt cx="7470342" cy="1483130"/>
          </a:xfrm>
        </p:grpSpPr>
        <p:grpSp>
          <p:nvGrpSpPr>
            <p:cNvPr id="22" name="Group 21"/>
            <p:cNvGrpSpPr/>
            <p:nvPr/>
          </p:nvGrpSpPr>
          <p:grpSpPr>
            <a:xfrm>
              <a:off x="540572" y="2501094"/>
              <a:ext cx="1737360" cy="1463040"/>
              <a:chOff x="1149291" y="1753237"/>
              <a:chExt cx="2080340" cy="1617913"/>
            </a:xfrm>
            <a:solidFill>
              <a:srgbClr val="F2E2D2"/>
            </a:solidFill>
          </p:grpSpPr>
          <p:sp>
            <p:nvSpPr>
              <p:cNvPr id="23" name="Rectangle 22"/>
              <p:cNvSpPr/>
              <p:nvPr/>
            </p:nvSpPr>
            <p:spPr>
              <a:xfrm>
                <a:off x="1149291" y="1753237"/>
                <a:ext cx="2080340" cy="161791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1357203" y="2282789"/>
                <a:ext cx="1664514" cy="547714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200" dirty="0"/>
                  <a:t>that</a:t>
                </a:r>
              </a:p>
            </p:txBody>
          </p:sp>
        </p:grpSp>
        <p:grpSp>
          <p:nvGrpSpPr>
            <p:cNvPr id="29" name="Group 28"/>
            <p:cNvGrpSpPr/>
            <p:nvPr/>
          </p:nvGrpSpPr>
          <p:grpSpPr>
            <a:xfrm>
              <a:off x="2451566" y="2501094"/>
              <a:ext cx="1737360" cy="1463040"/>
              <a:chOff x="1149291" y="1753237"/>
              <a:chExt cx="2080340" cy="1617913"/>
            </a:xfrm>
            <a:solidFill>
              <a:srgbClr val="F2E2D2"/>
            </a:solidFill>
          </p:grpSpPr>
          <p:sp>
            <p:nvSpPr>
              <p:cNvPr id="30" name="Rectangle 29"/>
              <p:cNvSpPr/>
              <p:nvPr/>
            </p:nvSpPr>
            <p:spPr>
              <a:xfrm>
                <a:off x="1149291" y="1753237"/>
                <a:ext cx="2080340" cy="161791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1357203" y="2282789"/>
                <a:ext cx="1664514" cy="547714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200" dirty="0"/>
                  <a:t>which</a:t>
                </a:r>
              </a:p>
            </p:txBody>
          </p:sp>
        </p:grpSp>
        <p:grpSp>
          <p:nvGrpSpPr>
            <p:cNvPr id="35" name="Group 34"/>
            <p:cNvGrpSpPr/>
            <p:nvPr/>
          </p:nvGrpSpPr>
          <p:grpSpPr>
            <a:xfrm>
              <a:off x="4362560" y="2481004"/>
              <a:ext cx="1737360" cy="1463040"/>
              <a:chOff x="1149291" y="1753237"/>
              <a:chExt cx="2080340" cy="1617913"/>
            </a:xfrm>
            <a:solidFill>
              <a:srgbClr val="F2E2D2"/>
            </a:solidFill>
          </p:grpSpPr>
          <p:sp>
            <p:nvSpPr>
              <p:cNvPr id="36" name="Rectangle 35"/>
              <p:cNvSpPr/>
              <p:nvPr/>
            </p:nvSpPr>
            <p:spPr>
              <a:xfrm>
                <a:off x="1149291" y="1753237"/>
                <a:ext cx="2080340" cy="161791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1357203" y="2282789"/>
                <a:ext cx="1664514" cy="547714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200" dirty="0"/>
                  <a:t>whichever</a:t>
                </a:r>
              </a:p>
            </p:txBody>
          </p:sp>
        </p:grpSp>
        <p:grpSp>
          <p:nvGrpSpPr>
            <p:cNvPr id="41" name="Group 40"/>
            <p:cNvGrpSpPr/>
            <p:nvPr/>
          </p:nvGrpSpPr>
          <p:grpSpPr>
            <a:xfrm>
              <a:off x="6273554" y="2481004"/>
              <a:ext cx="1737360" cy="1463040"/>
              <a:chOff x="1149291" y="1753237"/>
              <a:chExt cx="2080340" cy="1617913"/>
            </a:xfrm>
            <a:solidFill>
              <a:srgbClr val="F2E2D2"/>
            </a:solidFill>
          </p:grpSpPr>
          <p:sp>
            <p:nvSpPr>
              <p:cNvPr id="42" name="Rectangle 41"/>
              <p:cNvSpPr/>
              <p:nvPr/>
            </p:nvSpPr>
            <p:spPr>
              <a:xfrm>
                <a:off x="1149291" y="1753237"/>
                <a:ext cx="2080340" cy="161791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1357203" y="2253800"/>
                <a:ext cx="1664514" cy="605693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200" dirty="0"/>
                  <a:t>who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602535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: Rounded Corners 44"/>
          <p:cNvSpPr/>
          <p:nvPr/>
        </p:nvSpPr>
        <p:spPr>
          <a:xfrm>
            <a:off x="2133600" y="2492459"/>
            <a:ext cx="6248400" cy="548230"/>
          </a:xfrm>
          <a:prstGeom prst="round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Relative 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09599" y="2427541"/>
            <a:ext cx="792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The café </a:t>
            </a:r>
            <a:r>
              <a:rPr lang="en-US" sz="3200" b="1" dirty="0"/>
              <a:t>that</a:t>
            </a:r>
            <a:r>
              <a:rPr lang="en-US" sz="3200" dirty="0"/>
              <a:t> had different kinds of doughnuts was my favorite.</a:t>
            </a:r>
          </a:p>
        </p:txBody>
      </p:sp>
    </p:spTree>
    <p:extLst>
      <p:ext uri="{BB962C8B-B14F-4D97-AF65-F5344CB8AC3E}">
        <p14:creationId xmlns:p14="http://schemas.microsoft.com/office/powerpoint/2010/main" val="31584163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Relative 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876299" y="1564400"/>
            <a:ext cx="7391400" cy="1384995"/>
            <a:chOff x="1295400" y="1564504"/>
            <a:chExt cx="7391400" cy="1384995"/>
          </a:xfrm>
        </p:grpSpPr>
        <p:sp>
          <p:nvSpPr>
            <p:cNvPr id="19" name="TextBox 18"/>
            <p:cNvSpPr txBox="1"/>
            <p:nvPr/>
          </p:nvSpPr>
          <p:spPr>
            <a:xfrm>
              <a:off x="1295400" y="1564504"/>
              <a:ext cx="2133600" cy="95410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spcAft>
                  <a:spcPts val="1800"/>
                </a:spcAft>
              </a:pPr>
              <a:r>
                <a:rPr lang="en-US" sz="2800" b="1" dirty="0">
                  <a:solidFill>
                    <a:srgbClr val="386546"/>
                  </a:solidFill>
                </a:rPr>
                <a:t>Unnecessary Details:</a:t>
              </a:r>
              <a:endParaRPr lang="en-US" sz="2800" b="1" dirty="0">
                <a:solidFill>
                  <a:srgbClr val="627981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581400" y="1564504"/>
              <a:ext cx="510540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spcAft>
                  <a:spcPts val="1800"/>
                </a:spcAft>
              </a:pPr>
              <a:r>
                <a:rPr lang="en-US" sz="2800" dirty="0">
                  <a:solidFill>
                    <a:srgbClr val="323542"/>
                  </a:solidFill>
                </a:rPr>
                <a:t>The movie, </a:t>
              </a:r>
              <a:r>
                <a:rPr lang="en-US" sz="2800" b="1" dirty="0">
                  <a:solidFill>
                    <a:srgbClr val="386546"/>
                  </a:solidFill>
                </a:rPr>
                <a:t>which</a:t>
              </a:r>
              <a:r>
                <a:rPr lang="en-US" sz="2800" dirty="0">
                  <a:solidFill>
                    <a:srgbClr val="323542"/>
                  </a:solidFill>
                </a:rPr>
                <a:t> was filmed on location in Hawaii, was a box office success.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876299" y="3413465"/>
            <a:ext cx="7309658" cy="1386380"/>
            <a:chOff x="1295400" y="3072730"/>
            <a:chExt cx="7309658" cy="1386380"/>
          </a:xfrm>
        </p:grpSpPr>
        <p:sp>
          <p:nvSpPr>
            <p:cNvPr id="6" name="TextBox 5"/>
            <p:cNvSpPr txBox="1"/>
            <p:nvPr/>
          </p:nvSpPr>
          <p:spPr>
            <a:xfrm>
              <a:off x="3581400" y="3074115"/>
              <a:ext cx="502365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323542"/>
                  </a:solidFill>
                </a:rPr>
                <a:t>The movie </a:t>
              </a:r>
              <a:r>
                <a:rPr lang="en-US" sz="2800" b="1" dirty="0">
                  <a:solidFill>
                    <a:srgbClr val="386546"/>
                  </a:solidFill>
                </a:rPr>
                <a:t>that</a:t>
              </a:r>
              <a:r>
                <a:rPr lang="en-US" sz="2800" dirty="0">
                  <a:solidFill>
                    <a:srgbClr val="323542"/>
                  </a:solidFill>
                </a:rPr>
                <a:t> was filmed on location in Hawaii was a box office success.</a:t>
              </a:r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295400" y="3072730"/>
              <a:ext cx="1752600" cy="95410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spcAft>
                  <a:spcPts val="1800"/>
                </a:spcAft>
              </a:pPr>
              <a:r>
                <a:rPr lang="en-US" sz="2800" b="1" dirty="0">
                  <a:solidFill>
                    <a:srgbClr val="386546"/>
                  </a:solidFill>
                </a:rPr>
                <a:t>Necessary Details:</a:t>
              </a:r>
              <a:endParaRPr lang="en-US" sz="2800" dirty="0">
                <a:solidFill>
                  <a:srgbClr val="32354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597201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Relative 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357187" y="1482023"/>
            <a:ext cx="8429625" cy="3581401"/>
            <a:chOff x="357188" y="1612191"/>
            <a:chExt cx="8429625" cy="3581401"/>
          </a:xfrm>
        </p:grpSpPr>
        <p:grpSp>
          <p:nvGrpSpPr>
            <p:cNvPr id="25" name="Group 24"/>
            <p:cNvGrpSpPr/>
            <p:nvPr/>
          </p:nvGrpSpPr>
          <p:grpSpPr>
            <a:xfrm>
              <a:off x="357188" y="1612191"/>
              <a:ext cx="8429625" cy="3581401"/>
              <a:chOff x="365112" y="2651741"/>
              <a:chExt cx="8443023" cy="3479006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365112" y="2651741"/>
                <a:ext cx="8443023" cy="3479006"/>
                <a:chOff x="365112" y="2651741"/>
                <a:chExt cx="8443023" cy="3479006"/>
              </a:xfrm>
            </p:grpSpPr>
            <p:sp>
              <p:nvSpPr>
                <p:cNvPr id="30" name="Rectangle 29"/>
                <p:cNvSpPr/>
                <p:nvPr/>
              </p:nvSpPr>
              <p:spPr>
                <a:xfrm>
                  <a:off x="365112" y="2651741"/>
                  <a:ext cx="4175761" cy="3479005"/>
                </a:xfrm>
                <a:prstGeom prst="rect">
                  <a:avLst/>
                </a:prstGeom>
                <a:solidFill>
                  <a:srgbClr val="F2E2D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1" name="Rectangle 30"/>
                <p:cNvSpPr/>
                <p:nvPr/>
              </p:nvSpPr>
              <p:spPr>
                <a:xfrm>
                  <a:off x="4632374" y="2651742"/>
                  <a:ext cx="4175761" cy="3479005"/>
                </a:xfrm>
                <a:prstGeom prst="rect">
                  <a:avLst/>
                </a:prstGeom>
                <a:solidFill>
                  <a:srgbClr val="F2E2D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28" name="TextBox 27"/>
              <p:cNvSpPr txBox="1"/>
              <p:nvPr/>
            </p:nvSpPr>
            <p:spPr>
              <a:xfrm>
                <a:off x="726819" y="2939084"/>
                <a:ext cx="3325552" cy="508261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800" b="1" dirty="0">
                    <a:solidFill>
                      <a:prstClr val="black"/>
                    </a:solidFill>
                  </a:rPr>
                  <a:t>Who</a:t>
                </a: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5147862" y="2939084"/>
                <a:ext cx="3325552" cy="508261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800" b="1" dirty="0">
                    <a:solidFill>
                      <a:prstClr val="black"/>
                    </a:solidFill>
                  </a:rPr>
                  <a:t>Whom</a:t>
                </a:r>
              </a:p>
            </p:txBody>
          </p:sp>
        </p:grpSp>
        <p:sp>
          <p:nvSpPr>
            <p:cNvPr id="32" name="Rounded Rectangle 19"/>
            <p:cNvSpPr/>
            <p:nvPr/>
          </p:nvSpPr>
          <p:spPr>
            <a:xfrm>
              <a:off x="5448465" y="2828479"/>
              <a:ext cx="2685381" cy="777240"/>
            </a:xfrm>
            <a:prstGeom prst="roundRect">
              <a:avLst/>
            </a:pr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prstClr val="black"/>
                  </a:solidFill>
                </a:rPr>
                <a:t>Objective</a:t>
              </a:r>
            </a:p>
          </p:txBody>
        </p:sp>
        <p:sp>
          <p:nvSpPr>
            <p:cNvPr id="33" name="Rounded Rectangle 20"/>
            <p:cNvSpPr/>
            <p:nvPr/>
          </p:nvSpPr>
          <p:spPr>
            <a:xfrm>
              <a:off x="5449796" y="3842860"/>
              <a:ext cx="2685381" cy="777270"/>
            </a:xfrm>
            <a:prstGeom prst="roundRect">
              <a:avLst/>
            </a:pr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prstClr val="black"/>
                  </a:solidFill>
                </a:rPr>
                <a:t>Her</a:t>
              </a:r>
              <a:endParaRPr lang="en-US" b="1" dirty="0">
                <a:solidFill>
                  <a:prstClr val="black"/>
                </a:solidFill>
              </a:endParaRPr>
            </a:p>
          </p:txBody>
        </p:sp>
        <p:sp>
          <p:nvSpPr>
            <p:cNvPr id="34" name="Rounded Rectangle 22"/>
            <p:cNvSpPr/>
            <p:nvPr/>
          </p:nvSpPr>
          <p:spPr>
            <a:xfrm>
              <a:off x="1035767" y="2828479"/>
              <a:ext cx="2685381" cy="777240"/>
            </a:xfrm>
            <a:prstGeom prst="roundRect">
              <a:avLst/>
            </a:pr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prstClr val="black"/>
                  </a:solidFill>
                </a:rPr>
                <a:t>Subjective</a:t>
              </a:r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35" name="Rounded Rectangle 23"/>
            <p:cNvSpPr/>
            <p:nvPr/>
          </p:nvSpPr>
          <p:spPr>
            <a:xfrm>
              <a:off x="1035767" y="3842890"/>
              <a:ext cx="2685381" cy="777240"/>
            </a:xfrm>
            <a:prstGeom prst="roundRect">
              <a:avLst/>
            </a:pr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prstClr val="black"/>
                  </a:solidFill>
                </a:rPr>
                <a:t>She</a:t>
              </a:r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36" name="Oval 35"/>
            <p:cNvSpPr/>
            <p:nvPr/>
          </p:nvSpPr>
          <p:spPr>
            <a:xfrm>
              <a:off x="4166856" y="2950382"/>
              <a:ext cx="810287" cy="905018"/>
            </a:xfrm>
            <a:prstGeom prst="ellipse">
              <a:avLst/>
            </a:prstGeom>
            <a:solidFill>
              <a:srgbClr val="F2E2D2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prstClr val="black"/>
                  </a:solidFill>
                </a:rPr>
                <a:t>or</a:t>
              </a:r>
              <a:endParaRPr lang="en-US" sz="4800" b="1" dirty="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614074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Rounded Corners 9"/>
          <p:cNvSpPr/>
          <p:nvPr/>
        </p:nvSpPr>
        <p:spPr>
          <a:xfrm>
            <a:off x="3864033" y="3155030"/>
            <a:ext cx="633152" cy="548230"/>
          </a:xfrm>
          <a:prstGeom prst="round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Rounded Corners 8"/>
          <p:cNvSpPr/>
          <p:nvPr/>
        </p:nvSpPr>
        <p:spPr>
          <a:xfrm>
            <a:off x="3886200" y="2209800"/>
            <a:ext cx="1066800" cy="548230"/>
          </a:xfrm>
          <a:prstGeom prst="round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Relative 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1219199" y="2139142"/>
            <a:ext cx="6705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You’re bringing whom to the wedding?</a:t>
            </a:r>
          </a:p>
          <a:p>
            <a:endParaRPr lang="en-US" sz="3200" dirty="0"/>
          </a:p>
          <a:p>
            <a:r>
              <a:rPr lang="en-US" sz="3200" dirty="0"/>
              <a:t>You’re bringing her to the wedding?</a:t>
            </a:r>
          </a:p>
        </p:txBody>
      </p:sp>
    </p:spTree>
    <p:extLst>
      <p:ext uri="{BB962C8B-B14F-4D97-AF65-F5344CB8AC3E}">
        <p14:creationId xmlns:p14="http://schemas.microsoft.com/office/powerpoint/2010/main" val="16424049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Demonstrative 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33"/>
          <p:cNvGrpSpPr/>
          <p:nvPr/>
        </p:nvGrpSpPr>
        <p:grpSpPr>
          <a:xfrm>
            <a:off x="541793" y="1276735"/>
            <a:ext cx="8058154" cy="914400"/>
            <a:chOff x="542923" y="1736761"/>
            <a:chExt cx="8058154" cy="806935"/>
          </a:xfrm>
          <a:solidFill>
            <a:srgbClr val="5A7E83"/>
          </a:solidFill>
        </p:grpSpPr>
        <p:sp>
          <p:nvSpPr>
            <p:cNvPr id="20" name="Rectangle 19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085667" y="1882203"/>
              <a:ext cx="6972666" cy="516049"/>
            </a:xfrm>
            <a:prstGeom prst="rect">
              <a:avLst/>
            </a:prstGeom>
            <a:solidFill>
              <a:srgbClr val="C7D4CB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Modify or replace nouns &amp; noun phrases</a:t>
              </a: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1371600" y="2620944"/>
            <a:ext cx="7054408" cy="954107"/>
            <a:chOff x="1295400" y="1779947"/>
            <a:chExt cx="7054408" cy="954107"/>
          </a:xfrm>
        </p:grpSpPr>
        <p:sp>
          <p:nvSpPr>
            <p:cNvPr id="46" name="TextBox 45"/>
            <p:cNvSpPr txBox="1"/>
            <p:nvPr/>
          </p:nvSpPr>
          <p:spPr>
            <a:xfrm>
              <a:off x="1295400" y="1779947"/>
              <a:ext cx="2133600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spcAft>
                  <a:spcPts val="1800"/>
                </a:spcAft>
              </a:pPr>
              <a:r>
                <a:rPr lang="en-US" sz="2800" b="1" dirty="0">
                  <a:solidFill>
                    <a:srgbClr val="386546"/>
                  </a:solidFill>
                </a:rPr>
                <a:t>Modify:</a:t>
              </a:r>
              <a:endParaRPr lang="en-US" sz="2800" b="1" dirty="0">
                <a:solidFill>
                  <a:srgbClr val="627981"/>
                </a:solidFill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244408" y="1779947"/>
              <a:ext cx="510540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spcAft>
                  <a:spcPts val="1800"/>
                </a:spcAft>
              </a:pPr>
              <a:r>
                <a:rPr lang="en-US" sz="2800" b="1" dirty="0">
                  <a:solidFill>
                    <a:srgbClr val="386546"/>
                  </a:solidFill>
                </a:rPr>
                <a:t>This</a:t>
              </a:r>
              <a:r>
                <a:rPr lang="en-US" sz="2800" dirty="0">
                  <a:solidFill>
                    <a:srgbClr val="323542"/>
                  </a:solidFill>
                </a:rPr>
                <a:t> </a:t>
              </a:r>
              <a:r>
                <a:rPr lang="en-US" sz="2800" dirty="0">
                  <a:solidFill>
                    <a:srgbClr val="386546"/>
                  </a:solidFill>
                </a:rPr>
                <a:t>beach</a:t>
              </a:r>
              <a:r>
                <a:rPr lang="en-US" sz="2800" dirty="0">
                  <a:solidFill>
                    <a:srgbClr val="323542"/>
                  </a:solidFill>
                </a:rPr>
                <a:t> is cleaner than </a:t>
              </a:r>
              <a:r>
                <a:rPr lang="en-US" sz="2800" b="1" dirty="0">
                  <a:solidFill>
                    <a:srgbClr val="386546"/>
                  </a:solidFill>
                </a:rPr>
                <a:t>that</a:t>
              </a:r>
              <a:r>
                <a:rPr lang="en-US" sz="2800" dirty="0">
                  <a:solidFill>
                    <a:srgbClr val="323542"/>
                  </a:solidFill>
                </a:rPr>
                <a:t> </a:t>
              </a:r>
              <a:r>
                <a:rPr lang="en-US" sz="2800" dirty="0">
                  <a:solidFill>
                    <a:srgbClr val="386546"/>
                  </a:solidFill>
                </a:rPr>
                <a:t>one</a:t>
              </a:r>
              <a:r>
                <a:rPr lang="en-US" sz="2800" dirty="0">
                  <a:solidFill>
                    <a:srgbClr val="323542"/>
                  </a:solidFill>
                </a:rPr>
                <a:t>.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1371600" y="3986158"/>
            <a:ext cx="6972666" cy="538981"/>
            <a:chOff x="1295400" y="3288173"/>
            <a:chExt cx="6972666" cy="538981"/>
          </a:xfrm>
        </p:grpSpPr>
        <p:sp>
          <p:nvSpPr>
            <p:cNvPr id="49" name="TextBox 48"/>
            <p:cNvSpPr txBox="1"/>
            <p:nvPr/>
          </p:nvSpPr>
          <p:spPr>
            <a:xfrm>
              <a:off x="3244408" y="3303934"/>
              <a:ext cx="502365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solidFill>
                    <a:srgbClr val="386546"/>
                  </a:solidFill>
                </a:rPr>
                <a:t>This</a:t>
              </a:r>
              <a:r>
                <a:rPr lang="en-US" sz="2800" dirty="0">
                  <a:solidFill>
                    <a:srgbClr val="323542"/>
                  </a:solidFill>
                </a:rPr>
                <a:t> is cleaner than </a:t>
              </a:r>
              <a:r>
                <a:rPr lang="en-US" sz="2800" b="1" dirty="0">
                  <a:solidFill>
                    <a:srgbClr val="386546"/>
                  </a:solidFill>
                </a:rPr>
                <a:t>that</a:t>
              </a:r>
              <a:r>
                <a:rPr lang="en-US" sz="2800" dirty="0">
                  <a:solidFill>
                    <a:srgbClr val="323542"/>
                  </a:solidFill>
                </a:rPr>
                <a:t>.</a:t>
              </a:r>
              <a:endParaRPr lang="en-US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1295400" y="3288173"/>
              <a:ext cx="1752600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spcAft>
                  <a:spcPts val="1800"/>
                </a:spcAft>
              </a:pPr>
              <a:r>
                <a:rPr lang="en-US" sz="2800" b="1" dirty="0">
                  <a:solidFill>
                    <a:srgbClr val="386546"/>
                  </a:solidFill>
                </a:rPr>
                <a:t>Replace:</a:t>
              </a:r>
              <a:endParaRPr lang="en-US" sz="2800" dirty="0">
                <a:solidFill>
                  <a:srgbClr val="32354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12067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Pronoun Reference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165167" y="1601271"/>
            <a:ext cx="7216832" cy="1384995"/>
            <a:chOff x="1295400" y="1779947"/>
            <a:chExt cx="7216832" cy="1384995"/>
          </a:xfrm>
        </p:grpSpPr>
        <p:sp>
          <p:nvSpPr>
            <p:cNvPr id="10" name="TextBox 9"/>
            <p:cNvSpPr txBox="1"/>
            <p:nvPr/>
          </p:nvSpPr>
          <p:spPr>
            <a:xfrm>
              <a:off x="1295400" y="1779947"/>
              <a:ext cx="2133600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spcAft>
                  <a:spcPts val="1800"/>
                </a:spcAft>
              </a:pPr>
              <a:r>
                <a:rPr lang="en-US" sz="2800" b="1" dirty="0">
                  <a:solidFill>
                    <a:srgbClr val="CCA49C"/>
                  </a:solidFill>
                </a:rPr>
                <a:t>Incorrect</a:t>
              </a:r>
              <a:r>
                <a:rPr lang="en-US" sz="2800" b="1" dirty="0">
                  <a:solidFill>
                    <a:srgbClr val="386546"/>
                  </a:solidFill>
                </a:rPr>
                <a:t>:</a:t>
              </a:r>
              <a:endParaRPr lang="en-US" sz="2800" b="1" dirty="0">
                <a:solidFill>
                  <a:srgbClr val="627981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244407" y="1779947"/>
              <a:ext cx="5267825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spcAft>
                  <a:spcPts val="1800"/>
                </a:spcAft>
              </a:pPr>
              <a:r>
                <a:rPr lang="en-US" sz="2800" dirty="0"/>
                <a:t>The dog barked and ran to the door, but </a:t>
              </a:r>
              <a:r>
                <a:rPr lang="en-US" sz="2800" b="1" dirty="0">
                  <a:solidFill>
                    <a:srgbClr val="CCA49C"/>
                  </a:solidFill>
                </a:rPr>
                <a:t>they</a:t>
              </a:r>
              <a:r>
                <a:rPr lang="en-US" sz="2800" dirty="0"/>
                <a:t> had already run away.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165167" y="3460548"/>
            <a:ext cx="6972666" cy="1384995"/>
            <a:chOff x="1374901" y="3299093"/>
            <a:chExt cx="6972666" cy="1384995"/>
          </a:xfrm>
        </p:grpSpPr>
        <p:sp>
          <p:nvSpPr>
            <p:cNvPr id="13" name="TextBox 12"/>
            <p:cNvSpPr txBox="1"/>
            <p:nvPr/>
          </p:nvSpPr>
          <p:spPr>
            <a:xfrm>
              <a:off x="3323909" y="3299093"/>
              <a:ext cx="502365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The dog barked and ran to the door, but </a:t>
              </a:r>
              <a:r>
                <a:rPr lang="en-US" sz="2800" b="1" dirty="0">
                  <a:solidFill>
                    <a:srgbClr val="386546"/>
                  </a:solidFill>
                </a:rPr>
                <a:t>the group of children </a:t>
              </a:r>
              <a:r>
                <a:rPr lang="en-US" sz="2800" dirty="0"/>
                <a:t>had already run away.</a:t>
              </a:r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374901" y="3303934"/>
              <a:ext cx="1752600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spcAft>
                  <a:spcPts val="1800"/>
                </a:spcAft>
              </a:pPr>
              <a:r>
                <a:rPr lang="en-US" sz="2800" b="1" dirty="0">
                  <a:solidFill>
                    <a:srgbClr val="386546"/>
                  </a:solidFill>
                </a:rPr>
                <a:t>Correct:</a:t>
              </a:r>
              <a:endParaRPr lang="en-US" sz="2800" dirty="0">
                <a:solidFill>
                  <a:srgbClr val="32354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39648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Pronoun Reference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165167" y="1970800"/>
            <a:ext cx="7216832" cy="523220"/>
            <a:chOff x="1295400" y="1779947"/>
            <a:chExt cx="7216832" cy="523220"/>
          </a:xfrm>
        </p:grpSpPr>
        <p:sp>
          <p:nvSpPr>
            <p:cNvPr id="10" name="TextBox 9"/>
            <p:cNvSpPr txBox="1"/>
            <p:nvPr/>
          </p:nvSpPr>
          <p:spPr>
            <a:xfrm>
              <a:off x="1295400" y="1779947"/>
              <a:ext cx="2133600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spcAft>
                  <a:spcPts val="1800"/>
                </a:spcAft>
              </a:pPr>
              <a:r>
                <a:rPr lang="en-US" sz="2800" b="1" dirty="0">
                  <a:solidFill>
                    <a:srgbClr val="CCA49C"/>
                  </a:solidFill>
                </a:rPr>
                <a:t>Incorrect</a:t>
              </a:r>
              <a:r>
                <a:rPr lang="en-US" sz="2800" b="1" dirty="0">
                  <a:solidFill>
                    <a:srgbClr val="386546"/>
                  </a:solidFill>
                </a:rPr>
                <a:t>:</a:t>
              </a:r>
              <a:endParaRPr lang="en-US" sz="2800" b="1" dirty="0">
                <a:solidFill>
                  <a:srgbClr val="627981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244407" y="1779947"/>
              <a:ext cx="526782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spcAft>
                  <a:spcPts val="1800"/>
                </a:spcAft>
              </a:pPr>
              <a:r>
                <a:rPr lang="en-US" sz="2800" b="1" dirty="0">
                  <a:solidFill>
                    <a:srgbClr val="CCA49C"/>
                  </a:solidFill>
                </a:rPr>
                <a:t>Michael</a:t>
              </a:r>
              <a:r>
                <a:rPr lang="en-US" sz="2800" dirty="0"/>
                <a:t> told </a:t>
              </a:r>
              <a:r>
                <a:rPr lang="en-US" sz="2800" b="1" dirty="0">
                  <a:solidFill>
                    <a:srgbClr val="CCA49C"/>
                  </a:solidFill>
                </a:rPr>
                <a:t>Jim</a:t>
              </a:r>
              <a:r>
                <a:rPr lang="en-US" sz="2800" dirty="0"/>
                <a:t> that </a:t>
              </a:r>
              <a:r>
                <a:rPr lang="en-US" sz="2800" b="1" dirty="0">
                  <a:solidFill>
                    <a:srgbClr val="CCA49C"/>
                  </a:solidFill>
                </a:rPr>
                <a:t>he</a:t>
              </a:r>
              <a:r>
                <a:rPr lang="en-US" sz="2800" dirty="0"/>
                <a:t> was fired.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165167" y="3200400"/>
            <a:ext cx="6972666" cy="954107"/>
            <a:chOff x="1374901" y="3299093"/>
            <a:chExt cx="6972666" cy="954107"/>
          </a:xfrm>
        </p:grpSpPr>
        <p:sp>
          <p:nvSpPr>
            <p:cNvPr id="13" name="TextBox 12"/>
            <p:cNvSpPr txBox="1"/>
            <p:nvPr/>
          </p:nvSpPr>
          <p:spPr>
            <a:xfrm>
              <a:off x="3323909" y="3299093"/>
              <a:ext cx="5023658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solidFill>
                    <a:srgbClr val="386546"/>
                  </a:solidFill>
                </a:rPr>
                <a:t>Michael</a:t>
              </a:r>
              <a:r>
                <a:rPr lang="en-US" sz="2800" dirty="0"/>
                <a:t> had been fired, so </a:t>
              </a:r>
              <a:r>
                <a:rPr lang="en-US" sz="2800" b="1" dirty="0">
                  <a:solidFill>
                    <a:srgbClr val="386546"/>
                  </a:solidFill>
                </a:rPr>
                <a:t>he</a:t>
              </a:r>
              <a:r>
                <a:rPr lang="en-US" sz="2800" dirty="0"/>
                <a:t> told Jim right away</a:t>
              </a:r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374901" y="3303934"/>
              <a:ext cx="1752600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spcAft>
                  <a:spcPts val="1800"/>
                </a:spcAft>
              </a:pPr>
              <a:r>
                <a:rPr lang="en-US" sz="2800" b="1" dirty="0">
                  <a:solidFill>
                    <a:srgbClr val="386546"/>
                  </a:solidFill>
                </a:rPr>
                <a:t>Correct:</a:t>
              </a:r>
              <a:endParaRPr lang="en-US" sz="2800" dirty="0">
                <a:solidFill>
                  <a:srgbClr val="32354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17178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Using Correct Pronoun Reference &amp; Case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1864795" y="1530839"/>
            <a:ext cx="5443662" cy="693935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17" name="Rectangle 16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367195" y="1996673"/>
              <a:ext cx="2493923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Identify Pronoun Case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1864795" y="2571758"/>
            <a:ext cx="5443662" cy="693935"/>
            <a:chOff x="1906953" y="2649539"/>
            <a:chExt cx="5443662" cy="693935"/>
          </a:xfrm>
          <a:solidFill>
            <a:srgbClr val="386546"/>
          </a:solidFill>
        </p:grpSpPr>
        <p:sp>
          <p:nvSpPr>
            <p:cNvPr id="20" name="Rectangle 19"/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353121" y="2796451"/>
              <a:ext cx="4551323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Apply Correct Case with Difficult Wording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1864795" y="3612677"/>
            <a:ext cx="5443662" cy="693935"/>
            <a:chOff x="1906953" y="3449317"/>
            <a:chExt cx="5443662" cy="693935"/>
          </a:xfrm>
          <a:solidFill>
            <a:srgbClr val="386546"/>
          </a:solidFill>
        </p:grpSpPr>
        <p:sp>
          <p:nvSpPr>
            <p:cNvPr id="27" name="Rectangle 26"/>
            <p:cNvSpPr/>
            <p:nvPr/>
          </p:nvSpPr>
          <p:spPr>
            <a:xfrm>
              <a:off x="1906953" y="344931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853102" y="3580465"/>
              <a:ext cx="3551363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Use Correct Pronoun Reference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738595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Pronoun Reference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169323" y="1731735"/>
            <a:ext cx="7216832" cy="954107"/>
            <a:chOff x="1295400" y="1779947"/>
            <a:chExt cx="7216832" cy="954107"/>
          </a:xfrm>
        </p:grpSpPr>
        <p:sp>
          <p:nvSpPr>
            <p:cNvPr id="10" name="TextBox 9"/>
            <p:cNvSpPr txBox="1"/>
            <p:nvPr/>
          </p:nvSpPr>
          <p:spPr>
            <a:xfrm>
              <a:off x="1295400" y="1779947"/>
              <a:ext cx="2133600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spcAft>
                  <a:spcPts val="1800"/>
                </a:spcAft>
              </a:pPr>
              <a:r>
                <a:rPr lang="en-US" sz="2800" b="1" dirty="0">
                  <a:solidFill>
                    <a:srgbClr val="CCA49C"/>
                  </a:solidFill>
                </a:rPr>
                <a:t>Incorrect</a:t>
              </a:r>
              <a:r>
                <a:rPr lang="en-US" sz="2800" b="1" dirty="0">
                  <a:solidFill>
                    <a:srgbClr val="386546"/>
                  </a:solidFill>
                </a:rPr>
                <a:t>:</a:t>
              </a:r>
              <a:endParaRPr lang="en-US" sz="2800" b="1" dirty="0">
                <a:solidFill>
                  <a:srgbClr val="627981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244407" y="1779947"/>
              <a:ext cx="5267825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spcAft>
                  <a:spcPts val="1800"/>
                </a:spcAft>
              </a:pPr>
              <a:r>
                <a:rPr lang="en-US" sz="2800" dirty="0"/>
                <a:t>I called Andrew’s office this morning, but </a:t>
              </a:r>
              <a:r>
                <a:rPr lang="en-US" sz="2800" b="1" dirty="0">
                  <a:solidFill>
                    <a:srgbClr val="CCA49C"/>
                  </a:solidFill>
                </a:rPr>
                <a:t>he</a:t>
              </a:r>
              <a:r>
                <a:rPr lang="en-US" sz="2800" dirty="0"/>
                <a:t> didn’t pick up.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163781" y="3279668"/>
            <a:ext cx="6972666" cy="954107"/>
            <a:chOff x="1374901" y="3299093"/>
            <a:chExt cx="6972666" cy="954107"/>
          </a:xfrm>
        </p:grpSpPr>
        <p:sp>
          <p:nvSpPr>
            <p:cNvPr id="13" name="TextBox 12"/>
            <p:cNvSpPr txBox="1"/>
            <p:nvPr/>
          </p:nvSpPr>
          <p:spPr>
            <a:xfrm>
              <a:off x="3323909" y="3299093"/>
              <a:ext cx="5023658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I called </a:t>
              </a:r>
              <a:r>
                <a:rPr lang="en-US" sz="2800" b="1" dirty="0">
                  <a:solidFill>
                    <a:srgbClr val="386546"/>
                  </a:solidFill>
                </a:rPr>
                <a:t>Andrew</a:t>
              </a:r>
              <a:r>
                <a:rPr lang="en-US" sz="2800" dirty="0"/>
                <a:t> this morning, but </a:t>
              </a:r>
              <a:r>
                <a:rPr lang="en-US" sz="2800" b="1" dirty="0">
                  <a:solidFill>
                    <a:srgbClr val="386546"/>
                  </a:solidFill>
                </a:rPr>
                <a:t>he</a:t>
              </a:r>
              <a:r>
                <a:rPr lang="en-US" sz="2800" dirty="0"/>
                <a:t> didn’t pick up.</a:t>
              </a:r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374901" y="3303934"/>
              <a:ext cx="1752600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spcAft>
                  <a:spcPts val="1800"/>
                </a:spcAft>
              </a:pPr>
              <a:r>
                <a:rPr lang="en-US" sz="2800" b="1" dirty="0">
                  <a:solidFill>
                    <a:srgbClr val="386546"/>
                  </a:solidFill>
                </a:rPr>
                <a:t>Correct:</a:t>
              </a:r>
              <a:endParaRPr lang="en-US" sz="2800" dirty="0">
                <a:solidFill>
                  <a:srgbClr val="32354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23822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019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Pronoun Case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/>
          <p:cNvGrpSpPr/>
          <p:nvPr/>
        </p:nvGrpSpPr>
        <p:grpSpPr>
          <a:xfrm>
            <a:off x="1066800" y="2591080"/>
            <a:ext cx="2080340" cy="1617913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23" name="Rectangle 22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Subjective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5996858" y="2591080"/>
            <a:ext cx="2080340" cy="1617913"/>
            <a:chOff x="5914363" y="1747690"/>
            <a:chExt cx="2080340" cy="1617913"/>
          </a:xfrm>
          <a:solidFill>
            <a:srgbClr val="627981"/>
          </a:solidFill>
        </p:grpSpPr>
        <p:sp>
          <p:nvSpPr>
            <p:cNvPr id="29" name="Rectangle 28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122276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Possessive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531829" y="2591080"/>
            <a:ext cx="2080340" cy="1617913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32" name="Rectangle 31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Objective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88801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Subjective Case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2096963" y="1681828"/>
            <a:ext cx="4950072" cy="2806098"/>
            <a:chOff x="2096962" y="1863841"/>
            <a:chExt cx="4950072" cy="2806098"/>
          </a:xfrm>
        </p:grpSpPr>
        <p:sp>
          <p:nvSpPr>
            <p:cNvPr id="44" name="Up Arrow 4"/>
            <p:cNvSpPr/>
            <p:nvPr/>
          </p:nvSpPr>
          <p:spPr>
            <a:xfrm>
              <a:off x="4264070" y="3211338"/>
              <a:ext cx="661012" cy="738130"/>
            </a:xfrm>
            <a:prstGeom prst="upArrow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2096962" y="1863841"/>
              <a:ext cx="4950072" cy="109374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3024093" y="2210657"/>
              <a:ext cx="3140968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>
                  <a:solidFill>
                    <a:srgbClr val="386546"/>
                  </a:solidFill>
                </a:rPr>
                <a:t>Act as </a:t>
              </a:r>
              <a:r>
                <a:rPr lang="en-US" sz="2000" b="1" dirty="0">
                  <a:solidFill>
                    <a:srgbClr val="386546"/>
                  </a:solidFill>
                </a:rPr>
                <a:t>subjects </a:t>
              </a:r>
              <a:r>
                <a:rPr lang="en-US" sz="2000" dirty="0">
                  <a:solidFill>
                    <a:srgbClr val="386546"/>
                  </a:solidFill>
                </a:rPr>
                <a:t>of sentences</a:t>
              </a: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2460977" y="3800821"/>
              <a:ext cx="4267200" cy="869118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2890868" y="4004547"/>
              <a:ext cx="340741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2400" dirty="0">
                  <a:solidFill>
                    <a:srgbClr val="314C57"/>
                  </a:solidFill>
                  <a:cs typeface="Times New Roman" panose="02020603050405020304" pitchFamily="18" charset="0"/>
                </a:rPr>
                <a:t>I, you, she, he, they, we, it</a:t>
              </a:r>
              <a:endParaRPr lang="en-US" sz="2400" dirty="0">
                <a:solidFill>
                  <a:srgbClr val="314C57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18681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/>
          <p:cNvSpPr/>
          <p:nvPr/>
        </p:nvSpPr>
        <p:spPr>
          <a:xfrm>
            <a:off x="1764351" y="2667831"/>
            <a:ext cx="914400" cy="548230"/>
          </a:xfrm>
          <a:prstGeom prst="round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Subjective Case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710318" y="2649559"/>
            <a:ext cx="57233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They arrived fifteen minutes late.</a:t>
            </a:r>
          </a:p>
        </p:txBody>
      </p:sp>
    </p:spTree>
    <p:extLst>
      <p:ext uri="{BB962C8B-B14F-4D97-AF65-F5344CB8AC3E}">
        <p14:creationId xmlns:p14="http://schemas.microsoft.com/office/powerpoint/2010/main" val="687362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Objective Case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2096963" y="1681828"/>
            <a:ext cx="4950072" cy="2806098"/>
            <a:chOff x="2096962" y="1863841"/>
            <a:chExt cx="4950072" cy="2806098"/>
          </a:xfrm>
        </p:grpSpPr>
        <p:sp>
          <p:nvSpPr>
            <p:cNvPr id="44" name="Up Arrow 4"/>
            <p:cNvSpPr/>
            <p:nvPr/>
          </p:nvSpPr>
          <p:spPr>
            <a:xfrm>
              <a:off x="4264070" y="3211338"/>
              <a:ext cx="661012" cy="738130"/>
            </a:xfrm>
            <a:prstGeom prst="upArrow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2096962" y="1863841"/>
              <a:ext cx="4950072" cy="109374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2972244" y="2210657"/>
              <a:ext cx="3244663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>
                  <a:solidFill>
                    <a:srgbClr val="386546"/>
                  </a:solidFill>
                </a:rPr>
                <a:t>Act as </a:t>
              </a:r>
              <a:r>
                <a:rPr lang="en-US" sz="2000" b="1" dirty="0">
                  <a:solidFill>
                    <a:srgbClr val="386546"/>
                  </a:solidFill>
                </a:rPr>
                <a:t>objects </a:t>
              </a:r>
              <a:r>
                <a:rPr lang="en-US" sz="2000" dirty="0">
                  <a:solidFill>
                    <a:srgbClr val="386546"/>
                  </a:solidFill>
                </a:rPr>
                <a:t>of prepositions</a:t>
              </a: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2460977" y="3800821"/>
              <a:ext cx="4267200" cy="869118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2611009" y="4004547"/>
              <a:ext cx="396713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2400" dirty="0">
                  <a:solidFill>
                    <a:srgbClr val="314C57"/>
                  </a:solidFill>
                  <a:cs typeface="Times New Roman" panose="02020603050405020304" pitchFamily="18" charset="0"/>
                </a:rPr>
                <a:t>Me, you, her, him, them, us, it</a:t>
              </a:r>
              <a:endParaRPr lang="en-US" sz="2400" dirty="0">
                <a:solidFill>
                  <a:srgbClr val="314C57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9455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6108192" y="2166477"/>
            <a:ext cx="1435608" cy="1082867"/>
            <a:chOff x="6108192" y="2166477"/>
            <a:chExt cx="1435608" cy="1082867"/>
          </a:xfrm>
        </p:grpSpPr>
        <p:sp>
          <p:nvSpPr>
            <p:cNvPr id="10" name="Rectangle: Rounded Corners 9"/>
            <p:cNvSpPr/>
            <p:nvPr/>
          </p:nvSpPr>
          <p:spPr>
            <a:xfrm>
              <a:off x="6629400" y="2701114"/>
              <a:ext cx="914400" cy="548230"/>
            </a:xfrm>
            <a:prstGeom prst="round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Circular Arrow 2"/>
            <p:cNvSpPr/>
            <p:nvPr/>
          </p:nvSpPr>
          <p:spPr>
            <a:xfrm>
              <a:off x="6108192" y="2166477"/>
              <a:ext cx="978408" cy="978408"/>
            </a:xfrm>
            <a:prstGeom prst="circularArrow">
              <a:avLst/>
            </a:prstGeom>
            <a:solidFill>
              <a:srgbClr val="C7D4CB"/>
            </a:solidFill>
            <a:ln>
              <a:solidFill>
                <a:srgbClr val="C7D4C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Objective Case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345154" y="2682842"/>
            <a:ext cx="64536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Carefully, the spy snuck around them.</a:t>
            </a:r>
          </a:p>
        </p:txBody>
      </p:sp>
    </p:spTree>
    <p:extLst>
      <p:ext uri="{BB962C8B-B14F-4D97-AF65-F5344CB8AC3E}">
        <p14:creationId xmlns:p14="http://schemas.microsoft.com/office/powerpoint/2010/main" val="3169169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Objective Case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2096963" y="1681828"/>
            <a:ext cx="4950072" cy="1093742"/>
            <a:chOff x="2096962" y="1863841"/>
            <a:chExt cx="4950072" cy="1093742"/>
          </a:xfrm>
        </p:grpSpPr>
        <p:sp>
          <p:nvSpPr>
            <p:cNvPr id="45" name="Rectangle 44"/>
            <p:cNvSpPr/>
            <p:nvPr/>
          </p:nvSpPr>
          <p:spPr>
            <a:xfrm>
              <a:off x="2096962" y="1863841"/>
              <a:ext cx="4950072" cy="109374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2791626" y="2210657"/>
              <a:ext cx="3605896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>
                  <a:solidFill>
                    <a:srgbClr val="386546"/>
                  </a:solidFill>
                </a:rPr>
                <a:t>Act as </a:t>
              </a:r>
              <a:r>
                <a:rPr lang="en-US" sz="2000" b="1" dirty="0">
                  <a:solidFill>
                    <a:srgbClr val="386546"/>
                  </a:solidFill>
                </a:rPr>
                <a:t>direct</a:t>
              </a:r>
              <a:r>
                <a:rPr lang="en-US" sz="2000" dirty="0">
                  <a:solidFill>
                    <a:srgbClr val="386546"/>
                  </a:solidFill>
                </a:rPr>
                <a:t> and </a:t>
              </a:r>
              <a:r>
                <a:rPr lang="en-US" sz="2000" b="1" dirty="0">
                  <a:solidFill>
                    <a:srgbClr val="386546"/>
                  </a:solidFill>
                </a:rPr>
                <a:t>indirect</a:t>
              </a:r>
              <a:r>
                <a:rPr lang="en-US" sz="2000" dirty="0">
                  <a:solidFill>
                    <a:srgbClr val="386546"/>
                  </a:solidFill>
                </a:rPr>
                <a:t> objects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1623500" y="3122386"/>
            <a:ext cx="5942150" cy="1475324"/>
            <a:chOff x="1600200" y="3175480"/>
            <a:chExt cx="5942150" cy="1475324"/>
          </a:xfrm>
        </p:grpSpPr>
        <p:sp>
          <p:nvSpPr>
            <p:cNvPr id="13" name="Up Arrow 16"/>
            <p:cNvSpPr/>
            <p:nvPr/>
          </p:nvSpPr>
          <p:spPr>
            <a:xfrm>
              <a:off x="5785380" y="3177279"/>
              <a:ext cx="661012" cy="738130"/>
            </a:xfrm>
            <a:prstGeom prst="upArrow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689422" y="3781686"/>
              <a:ext cx="2852928" cy="869118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790006" y="3862243"/>
              <a:ext cx="2651760" cy="704088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314C57"/>
                  </a:solidFill>
                </a:rPr>
                <a:t>Indirect</a:t>
              </a:r>
              <a:r>
                <a:rPr lang="en-US" sz="2000" dirty="0">
                  <a:solidFill>
                    <a:srgbClr val="314C57"/>
                  </a:solidFill>
                </a:rPr>
                <a:t>: receive direct object</a:t>
              </a:r>
            </a:p>
          </p:txBody>
        </p:sp>
        <p:sp>
          <p:nvSpPr>
            <p:cNvPr id="16" name="Up Arrow 20"/>
            <p:cNvSpPr/>
            <p:nvPr/>
          </p:nvSpPr>
          <p:spPr>
            <a:xfrm>
              <a:off x="2672166" y="3175480"/>
              <a:ext cx="661012" cy="738130"/>
            </a:xfrm>
            <a:prstGeom prst="upArrow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600200" y="3781686"/>
              <a:ext cx="2854374" cy="869118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676400" y="3898687"/>
              <a:ext cx="2652545" cy="70788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314C57"/>
                  </a:solidFill>
                </a:rPr>
                <a:t>Direct</a:t>
              </a:r>
              <a:r>
                <a:rPr lang="en-US" sz="2000" dirty="0">
                  <a:solidFill>
                    <a:srgbClr val="314C57"/>
                  </a:solidFill>
                </a:rPr>
                <a:t>: follow verb &amp; receive action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324364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6726685" y="2805545"/>
            <a:ext cx="1244330" cy="994275"/>
            <a:chOff x="6938243" y="2255069"/>
            <a:chExt cx="1244330" cy="994275"/>
          </a:xfrm>
        </p:grpSpPr>
        <p:sp>
          <p:nvSpPr>
            <p:cNvPr id="17" name="Rectangle: Rounded Corners 16"/>
            <p:cNvSpPr/>
            <p:nvPr/>
          </p:nvSpPr>
          <p:spPr>
            <a:xfrm>
              <a:off x="6938243" y="2802324"/>
              <a:ext cx="344952" cy="447020"/>
            </a:xfrm>
            <a:prstGeom prst="round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Circular Arrow 2"/>
            <p:cNvSpPr/>
            <p:nvPr/>
          </p:nvSpPr>
          <p:spPr>
            <a:xfrm rot="191656" flipH="1">
              <a:off x="7095974" y="2255069"/>
              <a:ext cx="1086599" cy="978408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0875463"/>
                <a:gd name="adj5" fmla="val 12500"/>
              </a:avLst>
            </a:prstGeom>
            <a:solidFill>
              <a:srgbClr val="C7D4CB"/>
            </a:solidFill>
            <a:ln>
              <a:solidFill>
                <a:srgbClr val="C7D4C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082795" y="1251175"/>
            <a:ext cx="1175005" cy="1094046"/>
            <a:chOff x="6304787" y="2155298"/>
            <a:chExt cx="1175005" cy="1094046"/>
          </a:xfrm>
        </p:grpSpPr>
        <p:sp>
          <p:nvSpPr>
            <p:cNvPr id="14" name="Rectangle: Rounded Corners 13"/>
            <p:cNvSpPr/>
            <p:nvPr/>
          </p:nvSpPr>
          <p:spPr>
            <a:xfrm>
              <a:off x="6870192" y="2701114"/>
              <a:ext cx="609600" cy="548230"/>
            </a:xfrm>
            <a:prstGeom prst="round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Circular Arrow 2"/>
            <p:cNvSpPr/>
            <p:nvPr/>
          </p:nvSpPr>
          <p:spPr>
            <a:xfrm>
              <a:off x="6304787" y="2155298"/>
              <a:ext cx="978408" cy="978408"/>
            </a:xfrm>
            <a:prstGeom prst="circularArrow">
              <a:avLst/>
            </a:prstGeom>
            <a:solidFill>
              <a:srgbClr val="C7D4CB"/>
            </a:solidFill>
            <a:ln>
              <a:solidFill>
                <a:srgbClr val="C7D4C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Objective Case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914400" y="1780621"/>
            <a:ext cx="5812285" cy="523789"/>
            <a:chOff x="914400" y="1780621"/>
            <a:chExt cx="5812285" cy="523789"/>
          </a:xfrm>
        </p:grpSpPr>
        <p:sp>
          <p:nvSpPr>
            <p:cNvPr id="19" name="TextBox 18"/>
            <p:cNvSpPr txBox="1"/>
            <p:nvPr/>
          </p:nvSpPr>
          <p:spPr>
            <a:xfrm>
              <a:off x="914400" y="1780621"/>
              <a:ext cx="2209800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spcAft>
                  <a:spcPts val="1800"/>
                </a:spcAft>
              </a:pPr>
              <a:r>
                <a:rPr lang="en-US" sz="2800" b="1" dirty="0">
                  <a:solidFill>
                    <a:srgbClr val="386546"/>
                  </a:solidFill>
                </a:rPr>
                <a:t>Direct object:</a:t>
              </a:r>
              <a:endParaRPr lang="en-US" sz="2800" b="1" dirty="0">
                <a:solidFill>
                  <a:srgbClr val="627981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581400" y="1781190"/>
              <a:ext cx="314528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>
                <a:spcAft>
                  <a:spcPts val="1800"/>
                </a:spcAft>
              </a:pPr>
              <a:r>
                <a:rPr lang="en-US" sz="2800" dirty="0">
                  <a:solidFill>
                    <a:srgbClr val="323542"/>
                  </a:solidFill>
                </a:rPr>
                <a:t>Watch him carefully.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914400" y="3276600"/>
            <a:ext cx="7690658" cy="954107"/>
            <a:chOff x="914400" y="3276600"/>
            <a:chExt cx="7690658" cy="954107"/>
          </a:xfrm>
        </p:grpSpPr>
        <p:sp>
          <p:nvSpPr>
            <p:cNvPr id="6" name="TextBox 5"/>
            <p:cNvSpPr txBox="1"/>
            <p:nvPr/>
          </p:nvSpPr>
          <p:spPr>
            <a:xfrm>
              <a:off x="3581400" y="3276600"/>
              <a:ext cx="5023658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323542"/>
                  </a:solidFill>
                </a:rPr>
                <a:t>The waitress handed us the box of leftovers.</a:t>
              </a:r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914400" y="3276600"/>
              <a:ext cx="2514600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spcAft>
                  <a:spcPts val="1800"/>
                </a:spcAft>
              </a:pPr>
              <a:r>
                <a:rPr lang="en-US" sz="2800" b="1" dirty="0">
                  <a:solidFill>
                    <a:srgbClr val="386546"/>
                  </a:solidFill>
                </a:rPr>
                <a:t>Indirect object:</a:t>
              </a:r>
              <a:endParaRPr lang="en-US" sz="2800" dirty="0">
                <a:solidFill>
                  <a:srgbClr val="32354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50739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429</Words>
  <Application>Microsoft Office PowerPoint</Application>
  <PresentationFormat>On-screen Show (4:3)</PresentationFormat>
  <Paragraphs>106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Calibri Light</vt:lpstr>
      <vt:lpstr>Century Gothic</vt:lpstr>
      <vt:lpstr>Office Theme</vt:lpstr>
      <vt:lpstr>3_Office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Kenneth Hanson</cp:lastModifiedBy>
  <cp:revision>31</cp:revision>
  <dcterms:created xsi:type="dcterms:W3CDTF">2015-07-09T13:12:56Z</dcterms:created>
  <dcterms:modified xsi:type="dcterms:W3CDTF">2021-11-25T00:00:40Z</dcterms:modified>
</cp:coreProperties>
</file>