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59" r:id="rId4"/>
    <p:sldId id="260" r:id="rId5"/>
    <p:sldId id="263" r:id="rId6"/>
    <p:sldId id="265" r:id="rId7"/>
    <p:sldId id="267" r:id="rId8"/>
    <p:sldId id="261" r:id="rId9"/>
    <p:sldId id="271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0" autoAdjust="0"/>
    <p:restoredTop sz="94660"/>
  </p:normalViewPr>
  <p:slideViewPr>
    <p:cSldViewPr>
      <p:cViewPr varScale="1">
        <p:scale>
          <a:sx n="95" d="100"/>
          <a:sy n="95" d="100"/>
        </p:scale>
        <p:origin x="90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6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14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26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68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28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611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146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959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467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74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96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751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444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8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6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7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3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2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1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72A7A-DBCC-457A-9D11-8BF41C1CF094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3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5380" y="0"/>
            <a:ext cx="1220738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Maintaining Consistency in Tense and Person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1392" y="320477"/>
            <a:ext cx="475981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956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3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E6CD790-E088-9D41-9440-12205EAC1286}"/>
              </a:ext>
            </a:extLst>
          </p:cNvPr>
          <p:cNvSpPr txBox="1"/>
          <p:nvPr/>
        </p:nvSpPr>
        <p:spPr>
          <a:xfrm>
            <a:off x="1881188" y="1934497"/>
            <a:ext cx="8429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Avoid two types of inconsistency in your writing: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Person</a:t>
            </a:r>
          </a:p>
        </p:txBody>
      </p:sp>
    </p:spTree>
    <p:extLst>
      <p:ext uri="{BB962C8B-B14F-4D97-AF65-F5344CB8AC3E}">
        <p14:creationId xmlns:p14="http://schemas.microsoft.com/office/powerpoint/2010/main" val="311813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66992" y="1573412"/>
            <a:ext cx="2080340" cy="3531989"/>
            <a:chOff x="1149291" y="1730233"/>
            <a:chExt cx="2080340" cy="1640917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730233"/>
              <a:ext cx="2080339" cy="13154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Past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Report on events</a:t>
              </a:r>
            </a:p>
            <a:p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Reflect on experiences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4" y="1573412"/>
            <a:ext cx="2086637" cy="3531990"/>
            <a:chOff x="5914363" y="1727367"/>
            <a:chExt cx="2086637" cy="164484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5429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20660" y="1727367"/>
              <a:ext cx="2080340" cy="131864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Future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Describe  plans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Describe instructions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573412"/>
            <a:ext cx="2080340" cy="3531990"/>
            <a:chOff x="3531827" y="1720761"/>
            <a:chExt cx="2080340" cy="1644842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20761"/>
              <a:ext cx="2080339" cy="13186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Present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Analyze literature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Make arguments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521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3" y="2113835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The Model T Ford, which </a:t>
            </a:r>
            <a:r>
              <a:rPr lang="en-US" sz="3200" b="1" dirty="0"/>
              <a:t>was manufactured </a:t>
            </a:r>
            <a:r>
              <a:rPr lang="en-US" sz="3200" dirty="0"/>
              <a:t>from 1908 until 1927, </a:t>
            </a:r>
            <a:r>
              <a:rPr lang="en-US" sz="3200" b="1" dirty="0"/>
              <a:t>helps</a:t>
            </a:r>
            <a:r>
              <a:rPr lang="en-US" sz="3200" dirty="0"/>
              <a:t> to make automobiles accessible to middle-class Americans.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516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3" y="2113835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The Model T Ford, which was manufactured from 1908 until 1927, </a:t>
            </a:r>
            <a:r>
              <a:rPr lang="en-US" sz="3200" b="1" strike="sngStrike" dirty="0"/>
              <a:t>helps</a:t>
            </a:r>
            <a:r>
              <a:rPr lang="en-US" sz="3200" b="1" dirty="0"/>
              <a:t> helped </a:t>
            </a:r>
            <a:r>
              <a:rPr lang="en-US" sz="3200" dirty="0"/>
              <a:t>to make automobiles accessible to middle-class Americans.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2957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3" y="2113836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While the Ultimate Frisbee Club </a:t>
            </a:r>
            <a:r>
              <a:rPr lang="en-US" sz="3200" b="1" dirty="0"/>
              <a:t>did</a:t>
            </a:r>
            <a:r>
              <a:rPr lang="en-US" sz="3200" dirty="0"/>
              <a:t> not </a:t>
            </a:r>
            <a:r>
              <a:rPr lang="en-US" sz="3200" b="1" dirty="0"/>
              <a:t>meet </a:t>
            </a:r>
            <a:r>
              <a:rPr lang="en-US" sz="3200" dirty="0"/>
              <a:t>its fundraising goals this month, it </a:t>
            </a:r>
            <a:r>
              <a:rPr lang="en-US" sz="3200" b="1" dirty="0"/>
              <a:t>will hold </a:t>
            </a:r>
            <a:r>
              <a:rPr lang="en-US" sz="3200" dirty="0"/>
              <a:t>an extra bake sale in June to raise additional money.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451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7467600" y="1622927"/>
            <a:ext cx="2083057" cy="4425699"/>
            <a:chOff x="5914363" y="1743821"/>
            <a:chExt cx="2083057" cy="2061041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7080" y="1743821"/>
              <a:ext cx="2080340" cy="20610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Third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i="1" dirty="0">
                  <a:solidFill>
                    <a:schemeClr val="bg1"/>
                  </a:solidFill>
                </a:rPr>
                <a:t>he</a:t>
              </a:r>
              <a:r>
                <a:rPr lang="en-US" sz="2200" dirty="0">
                  <a:solidFill>
                    <a:schemeClr val="bg1"/>
                  </a:solidFill>
                </a:rPr>
                <a:t>, </a:t>
              </a:r>
              <a:r>
                <a:rPr lang="en-US" sz="2200" i="1" dirty="0">
                  <a:solidFill>
                    <a:schemeClr val="bg1"/>
                  </a:solidFill>
                </a:rPr>
                <a:t>she</a:t>
              </a:r>
              <a:r>
                <a:rPr lang="en-US" sz="2200" dirty="0">
                  <a:solidFill>
                    <a:schemeClr val="bg1"/>
                  </a:solidFill>
                </a:rPr>
                <a:t>, </a:t>
              </a:r>
              <a:r>
                <a:rPr lang="en-US" sz="2200" i="1" dirty="0">
                  <a:solidFill>
                    <a:schemeClr val="bg1"/>
                  </a:solidFill>
                </a:rPr>
                <a:t>they</a:t>
              </a:r>
              <a:r>
                <a:rPr lang="en-US" sz="2200" dirty="0">
                  <a:solidFill>
                    <a:schemeClr val="bg1"/>
                  </a:solidFill>
                </a:rPr>
                <a:t>, all nouns</a:t>
              </a:r>
            </a:p>
            <a:p>
              <a:pPr marL="225425" indent="-225425">
                <a:buFont typeface="Arial" panose="020B0604020202020204" pitchFamily="34" charset="0"/>
                <a:buChar char="•"/>
              </a:pPr>
              <a:endParaRPr lang="en-US" sz="2200" i="1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Formal academic writing</a:t>
              </a:r>
            </a:p>
            <a:p>
              <a:pPr marL="225425" indent="-225425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Business writing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33484"/>
            <a:ext cx="2080340" cy="4415142"/>
            <a:chOff x="3531827" y="1747689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8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49584"/>
              <a:ext cx="2080339" cy="12067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Second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i="1" dirty="0">
                  <a:solidFill>
                    <a:schemeClr val="bg1"/>
                  </a:solidFill>
                </a:rPr>
                <a:t>you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i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Instructions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Advice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5582ED6-E13D-4C51-90D3-63436D2D11B6}"/>
              </a:ext>
            </a:extLst>
          </p:cNvPr>
          <p:cNvGrpSpPr/>
          <p:nvPr/>
        </p:nvGrpSpPr>
        <p:grpSpPr>
          <a:xfrm>
            <a:off x="2641343" y="1617649"/>
            <a:ext cx="2080340" cy="4425699"/>
            <a:chOff x="3531827" y="1745755"/>
            <a:chExt cx="2080340" cy="1619847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F9166D-2C64-4630-948F-D2F2F295C254}"/>
                </a:ext>
              </a:extLst>
            </p:cNvPr>
            <p:cNvSpPr/>
            <p:nvPr/>
          </p:nvSpPr>
          <p:spPr>
            <a:xfrm>
              <a:off x="3531827" y="174768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DFA98B4-57F5-439A-AAE5-5CB7375BF75D}"/>
                </a:ext>
              </a:extLst>
            </p:cNvPr>
            <p:cNvSpPr txBox="1"/>
            <p:nvPr/>
          </p:nvSpPr>
          <p:spPr>
            <a:xfrm>
              <a:off x="3531827" y="1745755"/>
              <a:ext cx="2080339" cy="1454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First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i="1" dirty="0">
                  <a:solidFill>
                    <a:schemeClr val="bg1"/>
                  </a:solidFill>
                </a:rPr>
                <a:t>I</a:t>
              </a:r>
              <a:r>
                <a:rPr lang="en-US" sz="2200" dirty="0">
                  <a:solidFill>
                    <a:schemeClr val="bg1"/>
                  </a:solidFill>
                </a:rPr>
                <a:t>, </a:t>
              </a:r>
              <a:r>
                <a:rPr lang="en-US" sz="2200" i="1" dirty="0">
                  <a:solidFill>
                    <a:schemeClr val="bg1"/>
                  </a:solidFill>
                </a:rPr>
                <a:t>we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i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Informal writing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Personal reflections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4277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3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After the </a:t>
            </a:r>
            <a:r>
              <a:rPr lang="en-US" sz="3200" b="1" dirty="0"/>
              <a:t>graduates</a:t>
            </a:r>
            <a:r>
              <a:rPr lang="en-US" sz="3200" dirty="0"/>
              <a:t> received </a:t>
            </a:r>
            <a:r>
              <a:rPr lang="en-US" sz="3200" b="1" dirty="0"/>
              <a:t>their</a:t>
            </a:r>
            <a:r>
              <a:rPr lang="en-US" sz="3200" dirty="0"/>
              <a:t> degrees, 80% of </a:t>
            </a:r>
            <a:r>
              <a:rPr lang="en-US" sz="3200" b="1" dirty="0"/>
              <a:t>us</a:t>
            </a:r>
            <a:r>
              <a:rPr lang="en-US" sz="3200" dirty="0"/>
              <a:t> went on to obtain jobs in the field of engineering.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1761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3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After the graduates received their degrees, 80% of </a:t>
            </a:r>
            <a:r>
              <a:rPr lang="en-US" sz="3200" b="1" strike="sngStrike" dirty="0"/>
              <a:t>us</a:t>
            </a:r>
            <a:r>
              <a:rPr lang="en-US" sz="3200" b="1" dirty="0"/>
              <a:t> them </a:t>
            </a:r>
            <a:r>
              <a:rPr lang="en-US" sz="3200" dirty="0"/>
              <a:t>went on to obtain jobs in the field of engineering.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135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207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8</cp:revision>
  <dcterms:created xsi:type="dcterms:W3CDTF">2015-07-14T16:50:22Z</dcterms:created>
  <dcterms:modified xsi:type="dcterms:W3CDTF">2021-11-23T21:52:02Z</dcterms:modified>
</cp:coreProperties>
</file>