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84" r:id="rId5"/>
    <p:sldId id="285" r:id="rId6"/>
    <p:sldId id="269" r:id="rId7"/>
    <p:sldId id="286" r:id="rId8"/>
    <p:sldId id="272" r:id="rId9"/>
    <p:sldId id="292" r:id="rId10"/>
    <p:sldId id="287" r:id="rId11"/>
    <p:sldId id="288" r:id="rId12"/>
    <p:sldId id="289" r:id="rId13"/>
    <p:sldId id="278" r:id="rId14"/>
    <p:sldId id="290" r:id="rId15"/>
    <p:sldId id="291" r:id="rId16"/>
    <p:sldId id="283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2E2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3" autoAdjust="0"/>
    <p:restoredTop sz="94243" autoAdjust="0"/>
  </p:normalViewPr>
  <p:slideViewPr>
    <p:cSldViewPr>
      <p:cViewPr varScale="1">
        <p:scale>
          <a:sx n="96" d="100"/>
          <a:sy n="96" d="100"/>
        </p:scale>
        <p:origin x="8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48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65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03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515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368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357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58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440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931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55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715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372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8129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81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0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9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9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1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7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47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17A7-A2E6-4886-A715-31D5D8462063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AB05-85AE-4518-8C3A-485844D6E4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1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6345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Parallelism, Coordination, and Subordination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019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679192" y="1552591"/>
            <a:ext cx="1676400" cy="1291186"/>
            <a:chOff x="4536828" y="2004442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4536828" y="200444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646427" y="2244415"/>
              <a:ext cx="7807571" cy="32699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Although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701993" y="3186928"/>
            <a:ext cx="5762810" cy="1293497"/>
            <a:chOff x="483325" y="3532749"/>
            <a:chExt cx="5762810" cy="1293497"/>
          </a:xfrm>
        </p:grpSpPr>
        <p:sp>
          <p:nvSpPr>
            <p:cNvPr id="44" name="Rectangle 43"/>
            <p:cNvSpPr/>
            <p:nvPr/>
          </p:nvSpPr>
          <p:spPr>
            <a:xfrm>
              <a:off x="4569735" y="3532749"/>
              <a:ext cx="1676400" cy="1291186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Since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515130" y="3532749"/>
              <a:ext cx="1676400" cy="1291186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Until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83325" y="3535060"/>
              <a:ext cx="1676400" cy="1291186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If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733798" y="1552591"/>
            <a:ext cx="1676400" cy="1291186"/>
            <a:chOff x="4536823" y="1812393"/>
            <a:chExt cx="8058154" cy="806935"/>
          </a:xfrm>
          <a:solidFill>
            <a:srgbClr val="C7D4CB"/>
          </a:solidFill>
        </p:grpSpPr>
        <p:sp>
          <p:nvSpPr>
            <p:cNvPr id="49" name="Rectangle 48"/>
            <p:cNvSpPr/>
            <p:nvPr/>
          </p:nvSpPr>
          <p:spPr>
            <a:xfrm>
              <a:off x="4536823" y="1812393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283921" y="2052366"/>
              <a:ext cx="2563963" cy="32699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As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5788404" y="1552591"/>
            <a:ext cx="1676400" cy="1291186"/>
            <a:chOff x="22073264" y="1832653"/>
            <a:chExt cx="8058155" cy="806935"/>
          </a:xfrm>
          <a:solidFill>
            <a:srgbClr val="C7D4CB"/>
          </a:solidFill>
        </p:grpSpPr>
        <p:sp>
          <p:nvSpPr>
            <p:cNvPr id="52" name="Rectangle 51"/>
            <p:cNvSpPr/>
            <p:nvPr/>
          </p:nvSpPr>
          <p:spPr>
            <a:xfrm>
              <a:off x="22073264" y="1832653"/>
              <a:ext cx="8058155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2198554" y="1936496"/>
              <a:ext cx="7807571" cy="5962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Even though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0748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523999" y="1524000"/>
            <a:ext cx="6096000" cy="2949099"/>
            <a:chOff x="1626568" y="3066914"/>
            <a:chExt cx="6096000" cy="2949099"/>
          </a:xfrm>
        </p:grpSpPr>
        <p:sp>
          <p:nvSpPr>
            <p:cNvPr id="11" name="Up Arrow 16"/>
            <p:cNvSpPr/>
            <p:nvPr/>
          </p:nvSpPr>
          <p:spPr>
            <a:xfrm>
              <a:off x="5902890" y="4284587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095834" y="3066914"/>
              <a:ext cx="4950072" cy="1093742"/>
            </a:xfrm>
            <a:prstGeom prst="rect">
              <a:avLst/>
            </a:prstGeom>
            <a:no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418679" y="3259842"/>
              <a:ext cx="2511778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b="1" dirty="0">
                  <a:solidFill>
                    <a:srgbClr val="386546"/>
                  </a:solidFill>
                </a:rPr>
                <a:t>Parallelism</a:t>
              </a:r>
              <a:endParaRPr lang="en-US" sz="4000" dirty="0">
                <a:solidFill>
                  <a:srgbClr val="386546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44225" y="5146895"/>
              <a:ext cx="2978343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838125" y="5334496"/>
              <a:ext cx="2790542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Word/Phrase/Clause</a:t>
              </a:r>
            </a:p>
          </p:txBody>
        </p:sp>
        <p:sp>
          <p:nvSpPr>
            <p:cNvPr id="16" name="Up Arrow 20"/>
            <p:cNvSpPr/>
            <p:nvPr/>
          </p:nvSpPr>
          <p:spPr>
            <a:xfrm>
              <a:off x="2786534" y="4283108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626568" y="5142945"/>
              <a:ext cx="2980944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15722" y="5340723"/>
              <a:ext cx="2802636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Word/Phrase/Clause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8968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8"/>
          <p:cNvSpPr/>
          <p:nvPr/>
        </p:nvSpPr>
        <p:spPr>
          <a:xfrm>
            <a:off x="752854" y="2619976"/>
            <a:ext cx="1380745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752854" y="2089630"/>
            <a:ext cx="1609345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934201" y="2089630"/>
            <a:ext cx="6096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5105" y="2011665"/>
            <a:ext cx="7713787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bright purple; my brother</a:t>
            </a:r>
            <a:r>
              <a:rPr lang="en-US" sz="3200" b="1" dirty="0"/>
              <a:t> </a:t>
            </a:r>
            <a:r>
              <a:rPr lang="en-US" sz="3200" dirty="0"/>
              <a:t>wears his in a mohawk.</a:t>
            </a:r>
          </a:p>
        </p:txBody>
      </p:sp>
    </p:spTree>
    <p:extLst>
      <p:ext uri="{BB962C8B-B14F-4D97-AF65-F5344CB8AC3E}">
        <p14:creationId xmlns:p14="http://schemas.microsoft.com/office/powerpoint/2010/main" val="223424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8"/>
          <p:cNvSpPr/>
          <p:nvPr/>
        </p:nvSpPr>
        <p:spPr>
          <a:xfrm>
            <a:off x="2133601" y="2605075"/>
            <a:ext cx="9906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2319529" y="2079770"/>
            <a:ext cx="880872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5105" y="2011665"/>
            <a:ext cx="7713787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bright purple; my brother</a:t>
            </a:r>
            <a:r>
              <a:rPr lang="en-US" sz="3200" b="1" dirty="0"/>
              <a:t> </a:t>
            </a:r>
            <a:r>
              <a:rPr lang="en-US" sz="3200" dirty="0"/>
              <a:t>wears his in a mohawk.</a:t>
            </a:r>
          </a:p>
        </p:txBody>
      </p:sp>
    </p:spTree>
    <p:extLst>
      <p:ext uri="{BB962C8B-B14F-4D97-AF65-F5344CB8AC3E}">
        <p14:creationId xmlns:p14="http://schemas.microsoft.com/office/powerpoint/2010/main" val="39862009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8"/>
          <p:cNvSpPr/>
          <p:nvPr/>
        </p:nvSpPr>
        <p:spPr>
          <a:xfrm>
            <a:off x="4454282" y="2590978"/>
            <a:ext cx="1413118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4648200" y="2072722"/>
            <a:ext cx="2174149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5105" y="2011665"/>
            <a:ext cx="7713787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bright purple; my brother</a:t>
            </a:r>
            <a:r>
              <a:rPr lang="en-US" sz="3200" b="1" dirty="0"/>
              <a:t> </a:t>
            </a:r>
            <a:r>
              <a:rPr lang="en-US" sz="3200" dirty="0"/>
              <a:t>wears his in a mohawk.</a:t>
            </a:r>
          </a:p>
        </p:txBody>
      </p:sp>
    </p:spTree>
    <p:extLst>
      <p:ext uri="{BB962C8B-B14F-4D97-AF65-F5344CB8AC3E}">
        <p14:creationId xmlns:p14="http://schemas.microsoft.com/office/powerpoint/2010/main" val="111644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62000" y="2437329"/>
            <a:ext cx="38862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818187" y="2437329"/>
            <a:ext cx="3106613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762000" y="2971800"/>
            <a:ext cx="533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2133600" y="2971800"/>
            <a:ext cx="4114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8213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My neighbor’s parakeet, my grandmother’s cat, and my best friend’s hamster came to my dog’s birthday party.</a:t>
            </a:r>
          </a:p>
        </p:txBody>
      </p:sp>
    </p:spTree>
    <p:extLst>
      <p:ext uri="{BB962C8B-B14F-4D97-AF65-F5344CB8AC3E}">
        <p14:creationId xmlns:p14="http://schemas.microsoft.com/office/powerpoint/2010/main" val="4193359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49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Coordination, Subordination, and 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07748" y="268184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308835" y="1919226"/>
              <a:ext cx="2526330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Subordination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07749" y="1388380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02620" y="1919225"/>
              <a:ext cx="2338759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Coordination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02206" y="3975308"/>
            <a:ext cx="8058154" cy="1067579"/>
            <a:chOff x="502210" y="1736759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02210" y="1736759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555023" y="1919223"/>
              <a:ext cx="2033959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Parallelism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6337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Coordination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145665" y="1828800"/>
            <a:ext cx="4950072" cy="2945149"/>
            <a:chOff x="2095834" y="3066914"/>
            <a:chExt cx="4950072" cy="2945149"/>
          </a:xfrm>
        </p:grpSpPr>
        <p:sp>
          <p:nvSpPr>
            <p:cNvPr id="17" name="Up Arrow 16"/>
            <p:cNvSpPr/>
            <p:nvPr/>
          </p:nvSpPr>
          <p:spPr>
            <a:xfrm>
              <a:off x="5419171" y="4255230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095834" y="3066914"/>
              <a:ext cx="4950072" cy="1093742"/>
            </a:xfrm>
            <a:prstGeom prst="rect">
              <a:avLst/>
            </a:prstGeom>
            <a:no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3087836" y="3307129"/>
              <a:ext cx="2966069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b="1" dirty="0">
                  <a:solidFill>
                    <a:srgbClr val="386546"/>
                  </a:solidFill>
                </a:rPr>
                <a:t>Coordination</a:t>
              </a:r>
              <a:endParaRPr lang="en-US" sz="4000" dirty="0">
                <a:solidFill>
                  <a:srgbClr val="386546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88294" y="5142945"/>
              <a:ext cx="2357612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95643" y="5346670"/>
              <a:ext cx="1108068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Idea #2</a:t>
              </a:r>
            </a:p>
          </p:txBody>
        </p:sp>
        <p:sp>
          <p:nvSpPr>
            <p:cNvPr id="21" name="Up Arrow 20"/>
            <p:cNvSpPr/>
            <p:nvPr/>
          </p:nvSpPr>
          <p:spPr>
            <a:xfrm>
              <a:off x="2846728" y="4255230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095834" y="5142945"/>
              <a:ext cx="2357612" cy="86911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86877" y="5346671"/>
              <a:ext cx="11807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Idea 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71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dirty="0"/>
                <a:t>Marco is a football fanatic.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63815"/>
              <a:ext cx="7807571" cy="244924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800" dirty="0"/>
                <a:t>He likes baseball even better.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8"/>
          <p:cNvSpPr/>
          <p:nvPr/>
        </p:nvSpPr>
        <p:spPr>
          <a:xfrm>
            <a:off x="668212" y="2924826"/>
            <a:ext cx="2074988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8"/>
          <p:cNvSpPr/>
          <p:nvPr/>
        </p:nvSpPr>
        <p:spPr>
          <a:xfrm>
            <a:off x="5867400" y="2385152"/>
            <a:ext cx="2743200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68212" y="2385152"/>
            <a:ext cx="4360987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8094787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</a:t>
            </a:r>
            <a:r>
              <a:rPr lang="en-US" sz="3200" b="1" dirty="0"/>
              <a:t>,</a:t>
            </a:r>
            <a:r>
              <a:rPr lang="en-US" sz="3200" dirty="0"/>
              <a:t> </a:t>
            </a:r>
            <a:r>
              <a:rPr lang="en-US" sz="3200" b="1" dirty="0"/>
              <a:t>but</a:t>
            </a:r>
            <a:r>
              <a:rPr lang="en-US" sz="3200" dirty="0"/>
              <a:t>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74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45978" y="1676400"/>
            <a:ext cx="7852041" cy="2898528"/>
            <a:chOff x="645978" y="1859800"/>
            <a:chExt cx="7852041" cy="2898528"/>
          </a:xfrm>
        </p:grpSpPr>
        <p:grpSp>
          <p:nvGrpSpPr>
            <p:cNvPr id="31" name="Group 30"/>
            <p:cNvGrpSpPr/>
            <p:nvPr/>
          </p:nvGrpSpPr>
          <p:grpSpPr>
            <a:xfrm>
              <a:off x="1676398" y="1859800"/>
              <a:ext cx="1676400" cy="1291186"/>
              <a:chOff x="4536827" y="2004442"/>
              <a:chExt cx="8058155" cy="806935"/>
            </a:xfrm>
            <a:solidFill>
              <a:srgbClr val="C7D4CB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4536828" y="2004442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536827" y="2206636"/>
                <a:ext cx="7807571" cy="36545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/>
                  <a:t>F</a:t>
                </a:r>
                <a:r>
                  <a:rPr lang="en-US" sz="3200" dirty="0"/>
                  <a:t>or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645978" y="3449665"/>
              <a:ext cx="7852041" cy="1308663"/>
              <a:chOff x="512657" y="3519041"/>
              <a:chExt cx="7852041" cy="1308663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6688298" y="3528129"/>
                <a:ext cx="1676400" cy="1291186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S</a:t>
                </a:r>
                <a:r>
                  <a:rPr lang="en-US" sz="3200" dirty="0">
                    <a:solidFill>
                      <a:schemeClr val="tx1"/>
                    </a:solidFill>
                  </a:rPr>
                  <a:t>o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629751" y="3519041"/>
                <a:ext cx="1676400" cy="1291186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Y</a:t>
                </a:r>
                <a:r>
                  <a:rPr lang="en-US" sz="3200" dirty="0">
                    <a:solidFill>
                      <a:schemeClr val="tx1"/>
                    </a:solidFill>
                  </a:rPr>
                  <a:t>et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2571204" y="3536518"/>
                <a:ext cx="1676400" cy="1291186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</a:t>
                </a:r>
                <a:r>
                  <a:rPr lang="en-US" sz="3200" dirty="0">
                    <a:solidFill>
                      <a:schemeClr val="tx1"/>
                    </a:solidFill>
                  </a:rPr>
                  <a:t>r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12657" y="3524434"/>
                <a:ext cx="1676400" cy="1291186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B</a:t>
                </a:r>
                <a:r>
                  <a:rPr lang="en-US" sz="3200" dirty="0">
                    <a:solidFill>
                      <a:schemeClr val="tx1"/>
                    </a:solidFill>
                  </a:rPr>
                  <a:t>ut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3733799" y="1859801"/>
              <a:ext cx="1676400" cy="1291186"/>
              <a:chOff x="4536827" y="2004442"/>
              <a:chExt cx="8058155" cy="806935"/>
            </a:xfrm>
            <a:solidFill>
              <a:srgbClr val="C7D4CB"/>
            </a:solidFill>
          </p:grpSpPr>
          <p:sp>
            <p:nvSpPr>
              <p:cNvPr id="49" name="Rectangle 48"/>
              <p:cNvSpPr/>
              <p:nvPr/>
            </p:nvSpPr>
            <p:spPr>
              <a:xfrm>
                <a:off x="4536828" y="2004442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536827" y="2229483"/>
                <a:ext cx="7807571" cy="36545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/>
                  <a:t>A</a:t>
                </a:r>
                <a:r>
                  <a:rPr lang="en-US" sz="3200" dirty="0"/>
                  <a:t>nd</a:t>
                </a: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5791200" y="1859801"/>
              <a:ext cx="1676400" cy="1291186"/>
              <a:chOff x="22073264" y="1832653"/>
              <a:chExt cx="8058155" cy="806935"/>
            </a:xfrm>
            <a:solidFill>
              <a:srgbClr val="C7D4CB"/>
            </a:solidFill>
          </p:grpSpPr>
          <p:sp>
            <p:nvSpPr>
              <p:cNvPr id="52" name="Rectangle 51"/>
              <p:cNvSpPr/>
              <p:nvPr/>
            </p:nvSpPr>
            <p:spPr>
              <a:xfrm>
                <a:off x="22073264" y="1832653"/>
                <a:ext cx="8058155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2198554" y="2053391"/>
                <a:ext cx="7807571" cy="36545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/>
                  <a:t>N</a:t>
                </a:r>
                <a:r>
                  <a:rPr lang="en-US" sz="3200" dirty="0"/>
                  <a:t>or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720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8"/>
          <p:cNvSpPr/>
          <p:nvPr/>
        </p:nvSpPr>
        <p:spPr>
          <a:xfrm>
            <a:off x="668213" y="2661820"/>
            <a:ext cx="4589587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464456" y="2661820"/>
            <a:ext cx="2536543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8"/>
          <p:cNvSpPr/>
          <p:nvPr/>
        </p:nvSpPr>
        <p:spPr>
          <a:xfrm>
            <a:off x="668213" y="3212523"/>
            <a:ext cx="1541587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544722"/>
            <a:ext cx="780757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/>
              <a:t>Jack let go of his balloon</a:t>
            </a:r>
            <a:r>
              <a:rPr lang="en-US" sz="3600" b="1" dirty="0"/>
              <a:t>;</a:t>
            </a:r>
            <a:r>
              <a:rPr lang="en-US" sz="3600" dirty="0"/>
              <a:t> it floated into the sky.</a:t>
            </a:r>
          </a:p>
        </p:txBody>
      </p:sp>
    </p:spTree>
    <p:extLst>
      <p:ext uri="{BB962C8B-B14F-4D97-AF65-F5344CB8AC3E}">
        <p14:creationId xmlns:p14="http://schemas.microsoft.com/office/powerpoint/2010/main" val="3712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087049" y="1600200"/>
            <a:ext cx="4969899" cy="2990431"/>
            <a:chOff x="2095834" y="3066914"/>
            <a:chExt cx="4969899" cy="2990431"/>
          </a:xfrm>
        </p:grpSpPr>
        <p:sp>
          <p:nvSpPr>
            <p:cNvPr id="12" name="Up Arrow 16"/>
            <p:cNvSpPr/>
            <p:nvPr/>
          </p:nvSpPr>
          <p:spPr>
            <a:xfrm>
              <a:off x="5699114" y="4261830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095834" y="3066914"/>
              <a:ext cx="4950072" cy="1093742"/>
            </a:xfrm>
            <a:prstGeom prst="rect">
              <a:avLst/>
            </a:prstGeom>
            <a:noFill/>
            <a:ln w="381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64409" y="3307129"/>
              <a:ext cx="3212931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b="1" dirty="0">
                  <a:solidFill>
                    <a:srgbClr val="386546"/>
                  </a:solidFill>
                </a:rPr>
                <a:t>Subordination</a:t>
              </a:r>
              <a:endParaRPr lang="en-US" sz="4000" dirty="0">
                <a:solidFill>
                  <a:srgbClr val="386546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993510" y="5142945"/>
              <a:ext cx="2072223" cy="9144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025481" y="5217965"/>
              <a:ext cx="2008279" cy="8002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dirty="0">
                  <a:solidFill>
                    <a:srgbClr val="314C57"/>
                  </a:solidFill>
                </a:rPr>
                <a:t>Less</a:t>
              </a:r>
            </a:p>
            <a:p>
              <a:pPr algn="ctr"/>
              <a:r>
                <a:rPr lang="en-US" sz="2300" dirty="0">
                  <a:solidFill>
                    <a:srgbClr val="314C57"/>
                  </a:solidFill>
                </a:rPr>
                <a:t>important idea</a:t>
              </a:r>
            </a:p>
          </p:txBody>
        </p:sp>
        <p:sp>
          <p:nvSpPr>
            <p:cNvPr id="17" name="Up Arrow 20"/>
            <p:cNvSpPr/>
            <p:nvPr/>
          </p:nvSpPr>
          <p:spPr>
            <a:xfrm>
              <a:off x="3134639" y="4263802"/>
              <a:ext cx="661012" cy="738130"/>
            </a:xfrm>
            <a:prstGeom prst="upArrow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95834" y="5142945"/>
              <a:ext cx="2738624" cy="9144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35479" y="5202577"/>
              <a:ext cx="2059333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More important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412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8"/>
          <p:cNvSpPr/>
          <p:nvPr/>
        </p:nvSpPr>
        <p:spPr>
          <a:xfrm>
            <a:off x="605004" y="2915556"/>
            <a:ext cx="1175832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8"/>
          <p:cNvSpPr/>
          <p:nvPr/>
        </p:nvSpPr>
        <p:spPr>
          <a:xfrm>
            <a:off x="3886200" y="2381975"/>
            <a:ext cx="443259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8"/>
          <p:cNvSpPr/>
          <p:nvPr/>
        </p:nvSpPr>
        <p:spPr>
          <a:xfrm>
            <a:off x="605004" y="2381975"/>
            <a:ext cx="3157032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5004" y="2304808"/>
            <a:ext cx="7933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Tom can’t function </a:t>
            </a:r>
            <a:r>
              <a:rPr lang="en-US" sz="3200" b="1" dirty="0"/>
              <a:t>until</a:t>
            </a:r>
            <a:r>
              <a:rPr lang="en-US" sz="3200" dirty="0"/>
              <a:t> he has his first cup of coffee.</a:t>
            </a:r>
          </a:p>
        </p:txBody>
      </p:sp>
    </p:spTree>
    <p:extLst>
      <p:ext uri="{BB962C8B-B14F-4D97-AF65-F5344CB8AC3E}">
        <p14:creationId xmlns:p14="http://schemas.microsoft.com/office/powerpoint/2010/main" val="293244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217</Words>
  <Application>Microsoft Office PowerPoint</Application>
  <PresentationFormat>On-screen Show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58</cp:revision>
  <dcterms:created xsi:type="dcterms:W3CDTF">2015-07-15T02:37:00Z</dcterms:created>
  <dcterms:modified xsi:type="dcterms:W3CDTF">2021-11-25T00:00:26Z</dcterms:modified>
</cp:coreProperties>
</file>