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80" r:id="rId5"/>
    <p:sldId id="287" r:id="rId6"/>
    <p:sldId id="288" r:id="rId7"/>
    <p:sldId id="291" r:id="rId8"/>
    <p:sldId id="292" r:id="rId9"/>
    <p:sldId id="281" r:id="rId10"/>
    <p:sldId id="293" r:id="rId11"/>
    <p:sldId id="290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5" autoAdjust="0"/>
    <p:restoredTop sz="86383" autoAdjust="0"/>
  </p:normalViewPr>
  <p:slideViewPr>
    <p:cSldViewPr snapToGrid="0">
      <p:cViewPr varScale="1">
        <p:scale>
          <a:sx n="88" d="100"/>
          <a:sy n="88" d="100"/>
        </p:scale>
        <p:origin x="13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Proofreading Sentences for Grammar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635696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Take Frequent Breaks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30354" y="1532820"/>
            <a:ext cx="8477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A2F9F0B-66C9-3845-8ABC-0BFB731A5DA8}"/>
              </a:ext>
            </a:extLst>
          </p:cNvPr>
          <p:cNvGrpSpPr/>
          <p:nvPr/>
        </p:nvGrpSpPr>
        <p:grpSpPr>
          <a:xfrm>
            <a:off x="1881189" y="161035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F0666F4-ACF7-1645-8056-737CAF739F2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1CCBB02-311D-2C48-8D84-A8E52A22CB71}"/>
                </a:ext>
              </a:extLst>
            </p:cNvPr>
            <p:cNvSpPr txBox="1"/>
            <p:nvPr/>
          </p:nvSpPr>
          <p:spPr>
            <a:xfrm>
              <a:off x="1967835" y="2053513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5-10 minutes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0C9E41-CBF1-1E47-AE10-7EB39B985B38}"/>
              </a:ext>
            </a:extLst>
          </p:cNvPr>
          <p:cNvGrpSpPr/>
          <p:nvPr/>
        </p:nvGrpSpPr>
        <p:grpSpPr>
          <a:xfrm>
            <a:off x="1881188" y="284228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62775FE-E442-AD44-9B6C-AB2347491E38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7112800-1476-C143-BB0E-CC822613B021}"/>
                </a:ext>
              </a:extLst>
            </p:cNvPr>
            <p:cNvSpPr txBox="1"/>
            <p:nvPr/>
          </p:nvSpPr>
          <p:spPr>
            <a:xfrm>
              <a:off x="1967835" y="2053513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Don’t get distracted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61E7334-F603-F244-9B4B-A46CFD23E2A3}"/>
              </a:ext>
            </a:extLst>
          </p:cNvPr>
          <p:cNvGrpSpPr/>
          <p:nvPr/>
        </p:nvGrpSpPr>
        <p:grpSpPr>
          <a:xfrm>
            <a:off x="1881188" y="407421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6D2B901-AAA2-0945-8C16-A178CC38F4D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315A669-F1AB-D048-B641-B88C3A9E6E23}"/>
                </a:ext>
              </a:extLst>
            </p:cNvPr>
            <p:cNvSpPr txBox="1"/>
            <p:nvPr/>
          </p:nvSpPr>
          <p:spPr>
            <a:xfrm>
              <a:off x="1967835" y="2053513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Take a few days to proofread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485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30354" y="1532820"/>
            <a:ext cx="8477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Strategies for proofreading a text for grammar and spelling errors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90859" y="1874455"/>
            <a:ext cx="5443662" cy="1133530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42364"/>
              <a:ext cx="5274381" cy="5087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Proofreading can be a time-consuming task.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90859" y="3429000"/>
            <a:ext cx="5443662" cy="1133529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855193"/>
              <a:ext cx="5274381" cy="28262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You’ll need a strategy.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3948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a List of Common Mistakes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6E764081-D396-E74A-A98B-224F6BB4F175}"/>
              </a:ext>
            </a:extLst>
          </p:cNvPr>
          <p:cNvGrpSpPr/>
          <p:nvPr/>
        </p:nvGrpSpPr>
        <p:grpSpPr>
          <a:xfrm>
            <a:off x="1881188" y="1745938"/>
            <a:ext cx="8429625" cy="1133530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41B678-4B70-2548-8500-26729FEC719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157E1F1-FAAE-834E-8E26-F84A5D885F4E}"/>
                </a:ext>
              </a:extLst>
            </p:cNvPr>
            <p:cNvSpPr txBox="1"/>
            <p:nvPr/>
          </p:nvSpPr>
          <p:spPr>
            <a:xfrm>
              <a:off x="1967835" y="2053513"/>
              <a:ext cx="5274381" cy="2826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Everyone makes certain grammar and spelling mistakes.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8973801-F52F-144B-8F2E-295694E121AC}"/>
              </a:ext>
            </a:extLst>
          </p:cNvPr>
          <p:cNvGrpSpPr/>
          <p:nvPr/>
        </p:nvGrpSpPr>
        <p:grpSpPr>
          <a:xfrm>
            <a:off x="1928716" y="3177727"/>
            <a:ext cx="8429625" cy="1133530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A2C4DFE-815A-5240-870D-1BCAE374B5CD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5775A49-CD98-BB44-BAF6-FADDC4132EBD}"/>
                </a:ext>
              </a:extLst>
            </p:cNvPr>
            <p:cNvSpPr txBox="1"/>
            <p:nvPr/>
          </p:nvSpPr>
          <p:spPr>
            <a:xfrm>
              <a:off x="1960899" y="1942364"/>
              <a:ext cx="5274381" cy="5087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Once you identify where you struggle, use this information to make your proofreading more effective. 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7D68D79-9F01-4F4A-8B2C-1FB74DBF903D}"/>
              </a:ext>
            </a:extLst>
          </p:cNvPr>
          <p:cNvGrpSpPr/>
          <p:nvPr/>
        </p:nvGrpSpPr>
        <p:grpSpPr>
          <a:xfrm>
            <a:off x="1928717" y="4609517"/>
            <a:ext cx="8429625" cy="1133530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2983D0-57F5-4343-9674-F93D53B3BE1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CEA02B1-1912-DC4B-B0B7-E8AC1DCC959A}"/>
                </a:ext>
              </a:extLst>
            </p:cNvPr>
            <p:cNvSpPr txBox="1"/>
            <p:nvPr/>
          </p:nvSpPr>
          <p:spPr>
            <a:xfrm>
              <a:off x="1960900" y="1935484"/>
              <a:ext cx="5274381" cy="5087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Ask a friend or tutor to review your work and share specific areas of weakness.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1740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 in Stages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6E764081-D396-E74A-A98B-224F6BB4F175}"/>
              </a:ext>
            </a:extLst>
          </p:cNvPr>
          <p:cNvGrpSpPr/>
          <p:nvPr/>
        </p:nvGrpSpPr>
        <p:grpSpPr>
          <a:xfrm>
            <a:off x="1881189" y="161035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41B678-4B70-2548-8500-26729FEC719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157E1F1-FAAE-834E-8E26-F84A5D885F4E}"/>
                </a:ext>
              </a:extLst>
            </p:cNvPr>
            <p:cNvSpPr txBox="1"/>
            <p:nvPr/>
          </p:nvSpPr>
          <p:spPr>
            <a:xfrm>
              <a:off x="1967835" y="2053513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Sentence structure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8973801-F52F-144B-8F2E-295694E121AC}"/>
              </a:ext>
            </a:extLst>
          </p:cNvPr>
          <p:cNvGrpSpPr/>
          <p:nvPr/>
        </p:nvGrpSpPr>
        <p:grpSpPr>
          <a:xfrm>
            <a:off x="1881188" y="2842281"/>
            <a:ext cx="8429625" cy="952312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A2C4DFE-815A-5240-870D-1BCAE374B5CD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5775A49-CD98-BB44-BAF6-FADDC4132EBD}"/>
                </a:ext>
              </a:extLst>
            </p:cNvPr>
            <p:cNvSpPr txBox="1"/>
            <p:nvPr/>
          </p:nvSpPr>
          <p:spPr>
            <a:xfrm>
              <a:off x="1960900" y="2055415"/>
              <a:ext cx="5274381" cy="2826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Agreement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7D68D79-9F01-4F4A-8B2C-1FB74DBF903D}"/>
              </a:ext>
            </a:extLst>
          </p:cNvPr>
          <p:cNvGrpSpPr/>
          <p:nvPr/>
        </p:nvGrpSpPr>
        <p:grpSpPr>
          <a:xfrm>
            <a:off x="1881188" y="4074210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2983D0-57F5-4343-9674-F93D53B3BE1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CEA02B1-1912-DC4B-B0B7-E8AC1DCC959A}"/>
                </a:ext>
              </a:extLst>
            </p:cNvPr>
            <p:cNvSpPr txBox="1"/>
            <p:nvPr/>
          </p:nvSpPr>
          <p:spPr>
            <a:xfrm>
              <a:off x="1967836" y="2055415"/>
              <a:ext cx="5274381" cy="28262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Punctuation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D1433EA-A9E0-2E41-B3B0-732823E6F517}"/>
              </a:ext>
            </a:extLst>
          </p:cNvPr>
          <p:cNvGrpSpPr/>
          <p:nvPr/>
        </p:nvGrpSpPr>
        <p:grpSpPr>
          <a:xfrm>
            <a:off x="1881188" y="5306140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C3F206E-B1A9-D84F-ADC4-07CE4340845C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922A0A2-45CE-7E44-833F-123558BF48A7}"/>
                </a:ext>
              </a:extLst>
            </p:cNvPr>
            <p:cNvSpPr txBox="1"/>
            <p:nvPr/>
          </p:nvSpPr>
          <p:spPr>
            <a:xfrm>
              <a:off x="1960900" y="2031269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Spelling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1029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Checklist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6E764081-D396-E74A-A98B-224F6BB4F175}"/>
              </a:ext>
            </a:extLst>
          </p:cNvPr>
          <p:cNvGrpSpPr/>
          <p:nvPr/>
        </p:nvGrpSpPr>
        <p:grpSpPr>
          <a:xfrm>
            <a:off x="1881187" y="1205899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41B678-4B70-2548-8500-26729FEC719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157E1F1-FAAE-834E-8E26-F84A5D885F4E}"/>
                </a:ext>
              </a:extLst>
            </p:cNvPr>
            <p:cNvSpPr txBox="1"/>
            <p:nvPr/>
          </p:nvSpPr>
          <p:spPr>
            <a:xfrm>
              <a:off x="1967835" y="2053513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Is every sentence complete?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8973801-F52F-144B-8F2E-295694E121AC}"/>
              </a:ext>
            </a:extLst>
          </p:cNvPr>
          <p:cNvGrpSpPr/>
          <p:nvPr/>
        </p:nvGrpSpPr>
        <p:grpSpPr>
          <a:xfrm>
            <a:off x="1881188" y="2314275"/>
            <a:ext cx="8429625" cy="952312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A2C4DFE-815A-5240-870D-1BCAE374B5CD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5775A49-CD98-BB44-BAF6-FADDC4132EBD}"/>
                </a:ext>
              </a:extLst>
            </p:cNvPr>
            <p:cNvSpPr txBox="1"/>
            <p:nvPr/>
          </p:nvSpPr>
          <p:spPr>
            <a:xfrm>
              <a:off x="1960900" y="2055415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Does each subject agree with its verb?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7D68D79-9F01-4F4A-8B2C-1FB74DBF903D}"/>
              </a:ext>
            </a:extLst>
          </p:cNvPr>
          <p:cNvGrpSpPr/>
          <p:nvPr/>
        </p:nvGrpSpPr>
        <p:grpSpPr>
          <a:xfrm>
            <a:off x="1881188" y="3423983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2983D0-57F5-4343-9674-F93D53B3BE1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CEA02B1-1912-DC4B-B0B7-E8AC1DCC959A}"/>
                </a:ext>
              </a:extLst>
            </p:cNvPr>
            <p:cNvSpPr txBox="1"/>
            <p:nvPr/>
          </p:nvSpPr>
          <p:spPr>
            <a:xfrm>
              <a:off x="1967836" y="2055415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Does each pronoun have and agree with a clear antecedent?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D1433EA-A9E0-2E41-B3B0-732823E6F517}"/>
              </a:ext>
            </a:extLst>
          </p:cNvPr>
          <p:cNvGrpSpPr/>
          <p:nvPr/>
        </p:nvGrpSpPr>
        <p:grpSpPr>
          <a:xfrm>
            <a:off x="1881187" y="453859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C3F206E-B1A9-D84F-ADC4-07CE4340845C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922A0A2-45CE-7E44-833F-123558BF48A7}"/>
                </a:ext>
              </a:extLst>
            </p:cNvPr>
            <p:cNvSpPr txBox="1"/>
            <p:nvPr/>
          </p:nvSpPr>
          <p:spPr>
            <a:xfrm>
              <a:off x="1960900" y="2031269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Are tense and person logical and consistent?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2E7469A-24ED-4C13-93EA-DBCCE80BFD4E}"/>
              </a:ext>
            </a:extLst>
          </p:cNvPr>
          <p:cNvGrpSpPr/>
          <p:nvPr/>
        </p:nvGrpSpPr>
        <p:grpSpPr>
          <a:xfrm>
            <a:off x="1881187" y="5648300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B1562E2-3DB7-40B3-BC87-43CD0495F6B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9870911-9829-405E-B569-6EDF96D1615B}"/>
                </a:ext>
              </a:extLst>
            </p:cNvPr>
            <p:cNvSpPr txBox="1"/>
            <p:nvPr/>
          </p:nvSpPr>
          <p:spPr>
            <a:xfrm>
              <a:off x="1960900" y="2031269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Is there a balance of active and passive voice?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9793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Proofreading Checklist (cont’d)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6E764081-D396-E74A-A98B-224F6BB4F175}"/>
              </a:ext>
            </a:extLst>
          </p:cNvPr>
          <p:cNvGrpSpPr/>
          <p:nvPr/>
        </p:nvGrpSpPr>
        <p:grpSpPr>
          <a:xfrm>
            <a:off x="1881189" y="161035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41B678-4B70-2548-8500-26729FEC7190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157E1F1-FAAE-834E-8E26-F84A5D885F4E}"/>
                </a:ext>
              </a:extLst>
            </p:cNvPr>
            <p:cNvSpPr txBox="1"/>
            <p:nvPr/>
          </p:nvSpPr>
          <p:spPr>
            <a:xfrm>
              <a:off x="1967836" y="1899530"/>
              <a:ext cx="5274381" cy="60553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Is the use of coordination, subordination, and/or parallelism correct and effective?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8973801-F52F-144B-8F2E-295694E121AC}"/>
              </a:ext>
            </a:extLst>
          </p:cNvPr>
          <p:cNvGrpSpPr/>
          <p:nvPr/>
        </p:nvGrpSpPr>
        <p:grpSpPr>
          <a:xfrm>
            <a:off x="1881187" y="2805577"/>
            <a:ext cx="8429625" cy="952312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A2C4DFE-815A-5240-870D-1BCAE374B5CD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5775A49-CD98-BB44-BAF6-FADDC4132EBD}"/>
                </a:ext>
              </a:extLst>
            </p:cNvPr>
            <p:cNvSpPr txBox="1"/>
            <p:nvPr/>
          </p:nvSpPr>
          <p:spPr>
            <a:xfrm>
              <a:off x="1960900" y="2055415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Are all words spelled correctly and consistently?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7D68D79-9F01-4F4A-8B2C-1FB74DBF903D}"/>
              </a:ext>
            </a:extLst>
          </p:cNvPr>
          <p:cNvGrpSpPr/>
          <p:nvPr/>
        </p:nvGrpSpPr>
        <p:grpSpPr>
          <a:xfrm>
            <a:off x="1881187" y="400429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2983D0-57F5-4343-9674-F93D53B3BE1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CEA02B1-1912-DC4B-B0B7-E8AC1DCC959A}"/>
                </a:ext>
              </a:extLst>
            </p:cNvPr>
            <p:cNvSpPr txBox="1"/>
            <p:nvPr/>
          </p:nvSpPr>
          <p:spPr>
            <a:xfrm>
              <a:off x="1967836" y="2055415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Is capitalization used correctly and consistently?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D1433EA-A9E0-2E41-B3B0-732823E6F517}"/>
              </a:ext>
            </a:extLst>
          </p:cNvPr>
          <p:cNvGrpSpPr/>
          <p:nvPr/>
        </p:nvGrpSpPr>
        <p:grpSpPr>
          <a:xfrm>
            <a:off x="1881187" y="5203006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C3F206E-B1A9-D84F-ADC4-07CE4340845C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922A0A2-45CE-7E44-833F-123558BF48A7}"/>
                </a:ext>
              </a:extLst>
            </p:cNvPr>
            <p:cNvSpPr txBox="1"/>
            <p:nvPr/>
          </p:nvSpPr>
          <p:spPr>
            <a:xfrm>
              <a:off x="1960900" y="2031269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Is all punctuation correct?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7607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Multiple Reading Techniques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30354" y="1532820"/>
            <a:ext cx="8477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A2F9F0B-66C9-3845-8ABC-0BFB731A5DA8}"/>
              </a:ext>
            </a:extLst>
          </p:cNvPr>
          <p:cNvGrpSpPr/>
          <p:nvPr/>
        </p:nvGrpSpPr>
        <p:grpSpPr>
          <a:xfrm>
            <a:off x="1881189" y="161035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F0666F4-ACF7-1645-8056-737CAF739F2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1CCBB02-311D-2C48-8D84-A8E52A22CB71}"/>
                </a:ext>
              </a:extLst>
            </p:cNvPr>
            <p:cNvSpPr txBox="1"/>
            <p:nvPr/>
          </p:nvSpPr>
          <p:spPr>
            <a:xfrm>
              <a:off x="1967835" y="2053513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Reading your text out loud/having it read to you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0C9E41-CBF1-1E47-AE10-7EB39B985B38}"/>
              </a:ext>
            </a:extLst>
          </p:cNvPr>
          <p:cNvGrpSpPr/>
          <p:nvPr/>
        </p:nvGrpSpPr>
        <p:grpSpPr>
          <a:xfrm>
            <a:off x="1881188" y="284228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62775FE-E442-AD44-9B6C-AB2347491E38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7112800-1476-C143-BB0E-CC822613B021}"/>
                </a:ext>
              </a:extLst>
            </p:cNvPr>
            <p:cNvSpPr txBox="1"/>
            <p:nvPr/>
          </p:nvSpPr>
          <p:spPr>
            <a:xfrm>
              <a:off x="1967835" y="2053513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Read your text backwards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61E7334-F603-F244-9B4B-A46CFD23E2A3}"/>
              </a:ext>
            </a:extLst>
          </p:cNvPr>
          <p:cNvGrpSpPr/>
          <p:nvPr/>
        </p:nvGrpSpPr>
        <p:grpSpPr>
          <a:xfrm>
            <a:off x="1881188" y="407421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6D2B901-AAA2-0945-8C16-A178CC38F4D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315A669-F1AB-D048-B641-B88C3A9E6E23}"/>
                </a:ext>
              </a:extLst>
            </p:cNvPr>
            <p:cNvSpPr txBox="1"/>
            <p:nvPr/>
          </p:nvSpPr>
          <p:spPr>
            <a:xfrm>
              <a:off x="1967835" y="2053513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Printing a physical copy to proofread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2488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Take Advantage of Technology Tools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spect="1"/>
          </p:cNvSpPr>
          <p:nvPr/>
        </p:nvSpPr>
        <p:spPr>
          <a:xfrm>
            <a:off x="1830354" y="1532820"/>
            <a:ext cx="8477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A2F9F0B-66C9-3845-8ABC-0BFB731A5DA8}"/>
              </a:ext>
            </a:extLst>
          </p:cNvPr>
          <p:cNvGrpSpPr/>
          <p:nvPr/>
        </p:nvGrpSpPr>
        <p:grpSpPr>
          <a:xfrm>
            <a:off x="1881189" y="161035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F0666F4-ACF7-1645-8056-737CAF739F2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1CCBB02-311D-2C48-8D84-A8E52A22CB71}"/>
                </a:ext>
              </a:extLst>
            </p:cNvPr>
            <p:cNvSpPr txBox="1"/>
            <p:nvPr/>
          </p:nvSpPr>
          <p:spPr>
            <a:xfrm>
              <a:off x="1967834" y="1913806"/>
              <a:ext cx="5274381" cy="60553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Spell-check: Can identify problems with spelling, capitalization, punctuation, and grammar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F0C9E41-CBF1-1E47-AE10-7EB39B985B38}"/>
              </a:ext>
            </a:extLst>
          </p:cNvPr>
          <p:cNvGrpSpPr/>
          <p:nvPr/>
        </p:nvGrpSpPr>
        <p:grpSpPr>
          <a:xfrm>
            <a:off x="1881188" y="284228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62775FE-E442-AD44-9B6C-AB2347491E38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7112800-1476-C143-BB0E-CC822613B021}"/>
                </a:ext>
              </a:extLst>
            </p:cNvPr>
            <p:cNvSpPr txBox="1"/>
            <p:nvPr/>
          </p:nvSpPr>
          <p:spPr>
            <a:xfrm>
              <a:off x="1967835" y="2053513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Spell-check may not notice if you use a word in the wrong place.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61E7334-F603-F244-9B4B-A46CFD23E2A3}"/>
              </a:ext>
            </a:extLst>
          </p:cNvPr>
          <p:cNvGrpSpPr/>
          <p:nvPr/>
        </p:nvGrpSpPr>
        <p:grpSpPr>
          <a:xfrm>
            <a:off x="1881188" y="4074211"/>
            <a:ext cx="8429625" cy="952313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6D2B901-AAA2-0945-8C16-A178CC38F4D6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315A669-F1AB-D048-B641-B88C3A9E6E23}"/>
                </a:ext>
              </a:extLst>
            </p:cNvPr>
            <p:cNvSpPr txBox="1"/>
            <p:nvPr/>
          </p:nvSpPr>
          <p:spPr>
            <a:xfrm>
              <a:off x="1967835" y="2053513"/>
              <a:ext cx="5274381" cy="33640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Don’t rely on spell-check to proofread for you.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4691938"/>
      </p:ext>
    </p:extLst>
  </p:cSld>
  <p:clrMapOvr>
    <a:masterClrMapping/>
  </p:clrMapOvr>
</p:sld>
</file>

<file path=ppt/theme/theme1.xml><?xml version="1.0" encoding="utf-8"?>
<a:theme xmlns:a="http://schemas.openxmlformats.org/drawingml/2006/main" name="Hawkes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Hawkes Powerpoint Template.potx</Template>
  <TotalTime>251</TotalTime>
  <Words>275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Hawkes Powerpoint Template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11</cp:revision>
  <dcterms:created xsi:type="dcterms:W3CDTF">2017-06-16T13:06:21Z</dcterms:created>
  <dcterms:modified xsi:type="dcterms:W3CDTF">2021-11-23T21:52:10Z</dcterms:modified>
</cp:coreProperties>
</file>