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7" r:id="rId4"/>
    <p:sldId id="272" r:id="rId5"/>
    <p:sldId id="260" r:id="rId6"/>
    <p:sldId id="267" r:id="rId7"/>
    <p:sldId id="279" r:id="rId8"/>
    <p:sldId id="280" r:id="rId9"/>
    <p:sldId id="281" r:id="rId10"/>
    <p:sldId id="262" r:id="rId11"/>
    <p:sldId id="283" r:id="rId12"/>
    <p:sldId id="284" r:id="rId13"/>
    <p:sldId id="261" r:id="rId14"/>
    <p:sldId id="286"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4C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4B6FAC-DA74-4AEF-98EA-2AD931BD46ED}" v="116" dt="2021-08-06T01:11:28.3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55" autoAdjust="0"/>
    <p:restoredTop sz="94660"/>
  </p:normalViewPr>
  <p:slideViewPr>
    <p:cSldViewPr snapToGrid="0">
      <p:cViewPr varScale="1">
        <p:scale>
          <a:sx n="89" d="100"/>
          <a:sy n="89" d="100"/>
        </p:scale>
        <p:origin x="102"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Descriptive Writing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F199F47-4FFE-45F5-925A-A74B792D9E2C}"/>
              </a:ext>
            </a:extLst>
          </p:cNvPr>
          <p:cNvSpPr/>
          <p:nvPr/>
        </p:nvSpPr>
        <p:spPr>
          <a:xfrm>
            <a:off x="2071685" y="2854296"/>
            <a:ext cx="8048625" cy="911258"/>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Rectangle 8">
            <a:extLst>
              <a:ext uri="{FF2B5EF4-FFF2-40B4-BE49-F238E27FC236}">
                <a16:creationId xmlns:a16="http://schemas.microsoft.com/office/drawing/2014/main" id="{FE8C6428-C308-4A1D-AC54-AB49E038C3C3}"/>
              </a:ext>
            </a:extLst>
          </p:cNvPr>
          <p:cNvSpPr/>
          <p:nvPr/>
        </p:nvSpPr>
        <p:spPr>
          <a:xfrm>
            <a:off x="2071685" y="1720229"/>
            <a:ext cx="8048625" cy="911258"/>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and Paragraph Organization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2211" y="1945025"/>
            <a:ext cx="7807571" cy="461665"/>
          </a:xfrm>
          <a:prstGeom prst="rect">
            <a:avLst/>
          </a:prstGeom>
          <a:noFill/>
        </p:spPr>
        <p:txBody>
          <a:bodyPr wrap="square" rtlCol="0" anchor="ctr">
            <a:spAutoFit/>
          </a:bodyPr>
          <a:lstStyle/>
          <a:p>
            <a:pPr algn="ctr">
              <a:spcAft>
                <a:spcPts val="1800"/>
              </a:spcAft>
            </a:pPr>
            <a:r>
              <a:rPr lang="en-US" sz="2400" dirty="0">
                <a:solidFill>
                  <a:schemeClr val="bg1"/>
                </a:solidFill>
              </a:rPr>
              <a:t>Contributes to the mood of writing</a:t>
            </a:r>
          </a:p>
        </p:txBody>
      </p:sp>
      <p:sp>
        <p:nvSpPr>
          <p:cNvPr id="3" name="TextBox 2"/>
          <p:cNvSpPr txBox="1"/>
          <p:nvPr/>
        </p:nvSpPr>
        <p:spPr>
          <a:xfrm>
            <a:off x="2192210" y="3083313"/>
            <a:ext cx="7807571" cy="461665"/>
          </a:xfrm>
          <a:prstGeom prst="rect">
            <a:avLst/>
          </a:prstGeom>
          <a:noFill/>
        </p:spPr>
        <p:txBody>
          <a:bodyPr wrap="square" rtlCol="0">
            <a:spAutoFit/>
          </a:bodyPr>
          <a:lstStyle/>
          <a:p>
            <a:pPr algn="ctr"/>
            <a:r>
              <a:rPr lang="en-US" sz="2400" dirty="0">
                <a:solidFill>
                  <a:schemeClr val="bg1"/>
                </a:solidFill>
              </a:rPr>
              <a:t>Emphasize certain ideas or words</a:t>
            </a:r>
          </a:p>
        </p:txBody>
      </p:sp>
    </p:spTree>
    <p:extLst>
      <p:ext uri="{BB962C8B-B14F-4D97-AF65-F5344CB8AC3E}">
        <p14:creationId xmlns:p14="http://schemas.microsoft.com/office/powerpoint/2010/main" val="3061789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Abstract vs. Concrete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2291769" y="1541619"/>
            <a:ext cx="7608462" cy="3252040"/>
            <a:chOff x="365111" y="1821206"/>
            <a:chExt cx="8443024" cy="3298655"/>
          </a:xfrm>
          <a:solidFill>
            <a:srgbClr val="314C57"/>
          </a:solid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69443" y="3040795"/>
              <a:ext cx="834358" cy="694846"/>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2637134" y="2190980"/>
            <a:ext cx="2996833" cy="1881734"/>
          </a:xfrm>
          <a:prstGeom prst="rect">
            <a:avLst/>
          </a:prstGeom>
          <a:solidFill>
            <a:srgbClr val="314C57"/>
          </a:solidFill>
        </p:spPr>
        <p:txBody>
          <a:bodyPr wrap="square" rtlCol="0" anchor="ctr">
            <a:spAutoFit/>
          </a:bodyPr>
          <a:lstStyle/>
          <a:p>
            <a:pPr algn="ctr">
              <a:lnSpc>
                <a:spcPct val="150000"/>
              </a:lnSpc>
            </a:pPr>
            <a:r>
              <a:rPr lang="en-US" sz="3200" dirty="0">
                <a:solidFill>
                  <a:schemeClr val="bg1"/>
                </a:solidFill>
              </a:rPr>
              <a:t>Abstract</a:t>
            </a:r>
          </a:p>
          <a:p>
            <a:pPr algn="ctr">
              <a:lnSpc>
                <a:spcPct val="150000"/>
              </a:lnSpc>
            </a:pPr>
            <a:r>
              <a:rPr lang="en-US" sz="2400" dirty="0">
                <a:solidFill>
                  <a:schemeClr val="bg1"/>
                </a:solidFill>
              </a:rPr>
              <a:t>Theoretical and </a:t>
            </a:r>
          </a:p>
          <a:p>
            <a:pPr algn="ctr">
              <a:lnSpc>
                <a:spcPct val="150000"/>
              </a:lnSpc>
            </a:pPr>
            <a:r>
              <a:rPr lang="en-US" sz="2400" dirty="0">
                <a:solidFill>
                  <a:schemeClr val="bg1"/>
                </a:solidFill>
              </a:rPr>
              <a:t>non-specific</a:t>
            </a:r>
          </a:p>
        </p:txBody>
      </p:sp>
      <p:sp>
        <p:nvSpPr>
          <p:cNvPr id="12" name="TextBox 11"/>
          <p:cNvSpPr txBox="1"/>
          <p:nvPr/>
        </p:nvSpPr>
        <p:spPr>
          <a:xfrm>
            <a:off x="6513172" y="2190980"/>
            <a:ext cx="2996833" cy="1420069"/>
          </a:xfrm>
          <a:prstGeom prst="rect">
            <a:avLst/>
          </a:prstGeom>
          <a:solidFill>
            <a:srgbClr val="314C57"/>
          </a:solidFill>
        </p:spPr>
        <p:txBody>
          <a:bodyPr wrap="square" rtlCol="0" anchor="ctr">
            <a:spAutoFit/>
          </a:bodyPr>
          <a:lstStyle/>
          <a:p>
            <a:pPr algn="ctr">
              <a:lnSpc>
                <a:spcPct val="150000"/>
              </a:lnSpc>
            </a:pPr>
            <a:r>
              <a:rPr lang="en-US" sz="3600" dirty="0">
                <a:solidFill>
                  <a:schemeClr val="bg1"/>
                </a:solidFill>
              </a:rPr>
              <a:t>Concrete</a:t>
            </a:r>
          </a:p>
          <a:p>
            <a:pPr algn="ctr">
              <a:lnSpc>
                <a:spcPct val="150000"/>
              </a:lnSpc>
            </a:pPr>
            <a:r>
              <a:rPr lang="en-US" sz="2400" dirty="0">
                <a:solidFill>
                  <a:schemeClr val="bg1"/>
                </a:solidFill>
              </a:rPr>
              <a:t>Physical and specific</a:t>
            </a:r>
          </a:p>
        </p:txBody>
      </p:sp>
    </p:spTree>
    <p:extLst>
      <p:ext uri="{BB962C8B-B14F-4D97-AF65-F5344CB8AC3E}">
        <p14:creationId xmlns:p14="http://schemas.microsoft.com/office/powerpoint/2010/main" val="2305329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Avoid Clichés </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4074806"/>
            <a:ext cx="8058154" cy="1067579"/>
            <a:chOff x="542923" y="1736761"/>
            <a:chExt cx="8058154" cy="806935"/>
          </a:xfrm>
          <a:solidFill>
            <a:srgbClr val="314C57"/>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5" y="1986221"/>
              <a:ext cx="7807571" cy="302425"/>
            </a:xfrm>
            <a:prstGeom prst="rect">
              <a:avLst/>
            </a:prstGeom>
            <a:grpFill/>
          </p:spPr>
          <p:txBody>
            <a:bodyPr wrap="square" rtlCol="0">
              <a:spAutoFit/>
            </a:bodyPr>
            <a:lstStyle/>
            <a:p>
              <a:r>
                <a:rPr lang="en-US" sz="2000" i="1" dirty="0">
                  <a:solidFill>
                    <a:schemeClr val="bg1"/>
                  </a:solidFill>
                </a:rPr>
                <a:t>You can’t judge a book by its cover.</a:t>
              </a:r>
            </a:p>
          </p:txBody>
        </p:sp>
      </p:grpSp>
      <p:grpSp>
        <p:nvGrpSpPr>
          <p:cNvPr id="31" name="Group 30"/>
          <p:cNvGrpSpPr/>
          <p:nvPr/>
        </p:nvGrpSpPr>
        <p:grpSpPr>
          <a:xfrm>
            <a:off x="2066922" y="2828358"/>
            <a:ext cx="8058154" cy="1067579"/>
            <a:chOff x="542923" y="1736761"/>
            <a:chExt cx="8058154" cy="806935"/>
          </a:xfrm>
          <a:solidFill>
            <a:srgbClr val="314C57"/>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986221"/>
              <a:ext cx="7807571" cy="302425"/>
            </a:xfrm>
            <a:prstGeom prst="rect">
              <a:avLst/>
            </a:prstGeom>
            <a:grpFill/>
          </p:spPr>
          <p:txBody>
            <a:bodyPr wrap="square" rtlCol="0">
              <a:spAutoFit/>
            </a:bodyPr>
            <a:lstStyle/>
            <a:p>
              <a:r>
                <a:rPr lang="en-US" sz="2000" i="1" dirty="0">
                  <a:solidFill>
                    <a:schemeClr val="bg1"/>
                  </a:solidFill>
                </a:rPr>
                <a:t>The grass is always greener on the other side.</a:t>
              </a:r>
            </a:p>
          </p:txBody>
        </p:sp>
      </p:grpSp>
      <p:grpSp>
        <p:nvGrpSpPr>
          <p:cNvPr id="34" name="Group 33"/>
          <p:cNvGrpSpPr/>
          <p:nvPr/>
        </p:nvGrpSpPr>
        <p:grpSpPr>
          <a:xfrm>
            <a:off x="2066922" y="1579037"/>
            <a:ext cx="8058154" cy="1067579"/>
            <a:chOff x="542923" y="1736761"/>
            <a:chExt cx="8058154" cy="806935"/>
          </a:xfrm>
          <a:solidFill>
            <a:srgbClr val="314C57"/>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986221"/>
              <a:ext cx="7807571" cy="302425"/>
            </a:xfrm>
            <a:prstGeom prst="rect">
              <a:avLst/>
            </a:prstGeom>
            <a:grpFill/>
          </p:spPr>
          <p:txBody>
            <a:bodyPr wrap="square" rtlCol="0">
              <a:spAutoFit/>
            </a:bodyPr>
            <a:lstStyle/>
            <a:p>
              <a:r>
                <a:rPr lang="en-US" sz="2000" i="1" dirty="0">
                  <a:solidFill>
                    <a:schemeClr val="bg1"/>
                  </a:solidFill>
                </a:rPr>
                <a:t>Actions speak louder than words.</a:t>
              </a:r>
            </a:p>
          </p:txBody>
        </p:sp>
      </p:grpSp>
      <p:grpSp>
        <p:nvGrpSpPr>
          <p:cNvPr id="15" name="Group 14">
            <a:extLst>
              <a:ext uri="{FF2B5EF4-FFF2-40B4-BE49-F238E27FC236}">
                <a16:creationId xmlns:a16="http://schemas.microsoft.com/office/drawing/2014/main" id="{1B9073DA-D6B4-46B6-8276-E4BBBCDA69F5}"/>
              </a:ext>
            </a:extLst>
          </p:cNvPr>
          <p:cNvGrpSpPr/>
          <p:nvPr/>
        </p:nvGrpSpPr>
        <p:grpSpPr>
          <a:xfrm>
            <a:off x="2066922" y="5321254"/>
            <a:ext cx="8058154" cy="1067579"/>
            <a:chOff x="542923" y="1736761"/>
            <a:chExt cx="8058154" cy="806935"/>
          </a:xfrm>
          <a:solidFill>
            <a:srgbClr val="314C57"/>
          </a:solidFill>
        </p:grpSpPr>
        <p:sp>
          <p:nvSpPr>
            <p:cNvPr id="16" name="Rectangle 15">
              <a:extLst>
                <a:ext uri="{FF2B5EF4-FFF2-40B4-BE49-F238E27FC236}">
                  <a16:creationId xmlns:a16="http://schemas.microsoft.com/office/drawing/2014/main" id="{957F485B-E3EB-41CC-8C3A-36928F6B3A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A15140F9-8854-4370-9C4D-57A45830E760}"/>
                </a:ext>
              </a:extLst>
            </p:cNvPr>
            <p:cNvSpPr txBox="1"/>
            <p:nvPr/>
          </p:nvSpPr>
          <p:spPr>
            <a:xfrm>
              <a:off x="633045" y="1986221"/>
              <a:ext cx="7807571" cy="302425"/>
            </a:xfrm>
            <a:prstGeom prst="rect">
              <a:avLst/>
            </a:prstGeom>
            <a:grpFill/>
          </p:spPr>
          <p:txBody>
            <a:bodyPr wrap="square" rtlCol="0">
              <a:spAutoFit/>
            </a:bodyPr>
            <a:lstStyle/>
            <a:p>
              <a:r>
                <a:rPr lang="en-US" sz="2000" i="1" dirty="0">
                  <a:solidFill>
                    <a:schemeClr val="bg1"/>
                  </a:solidFill>
                </a:rPr>
                <a:t>Laughter is the best medicine.</a:t>
              </a:r>
            </a:p>
          </p:txBody>
        </p:sp>
      </p:grpSp>
    </p:spTree>
    <p:extLst>
      <p:ext uri="{BB962C8B-B14F-4D97-AF65-F5344CB8AC3E}">
        <p14:creationId xmlns:p14="http://schemas.microsoft.com/office/powerpoint/2010/main" val="4008944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BDB0C0E2-97C4-40C7-A0F8-B02755E8E482}"/>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5BC4506-4E62-4EA3-BC33-386C6E8A60E9}"/>
              </a:ext>
            </a:extLst>
          </p:cNvPr>
          <p:cNvSpPr txBox="1"/>
          <p:nvPr/>
        </p:nvSpPr>
        <p:spPr>
          <a:xfrm>
            <a:off x="1524002" y="294760"/>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Sensory Details and Figurative Language</a:t>
            </a:r>
          </a:p>
        </p:txBody>
      </p:sp>
      <p:grpSp>
        <p:nvGrpSpPr>
          <p:cNvPr id="6" name="Group 5">
            <a:extLst>
              <a:ext uri="{FF2B5EF4-FFF2-40B4-BE49-F238E27FC236}">
                <a16:creationId xmlns:a16="http://schemas.microsoft.com/office/drawing/2014/main" id="{89290390-7E62-4969-9447-559008B7B4E8}"/>
              </a:ext>
            </a:extLst>
          </p:cNvPr>
          <p:cNvGrpSpPr/>
          <p:nvPr/>
        </p:nvGrpSpPr>
        <p:grpSpPr>
          <a:xfrm>
            <a:off x="2749311" y="4264681"/>
            <a:ext cx="2737089" cy="2084602"/>
            <a:chOff x="542923" y="1736761"/>
            <a:chExt cx="8058154" cy="806935"/>
          </a:xfrm>
          <a:solidFill>
            <a:srgbClr val="314C57"/>
          </a:solidFill>
        </p:grpSpPr>
        <p:sp>
          <p:nvSpPr>
            <p:cNvPr id="7" name="Rectangle 6">
              <a:extLst>
                <a:ext uri="{FF2B5EF4-FFF2-40B4-BE49-F238E27FC236}">
                  <a16:creationId xmlns:a16="http://schemas.microsoft.com/office/drawing/2014/main" id="{64EC6B7A-F820-4CE8-96D2-F3FC93D978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8" name="TextBox 7">
              <a:extLst>
                <a:ext uri="{FF2B5EF4-FFF2-40B4-BE49-F238E27FC236}">
                  <a16:creationId xmlns:a16="http://schemas.microsoft.com/office/drawing/2014/main" id="{4E86E1DC-FA91-41D1-943F-778F825BF6E7}"/>
                </a:ext>
              </a:extLst>
            </p:cNvPr>
            <p:cNvSpPr txBox="1"/>
            <p:nvPr/>
          </p:nvSpPr>
          <p:spPr>
            <a:xfrm>
              <a:off x="668210" y="1811674"/>
              <a:ext cx="7807573" cy="488467"/>
            </a:xfrm>
            <a:prstGeom prst="rect">
              <a:avLst/>
            </a:prstGeom>
            <a:grpFill/>
          </p:spPr>
          <p:txBody>
            <a:bodyPr wrap="square" rtlCol="0">
              <a:spAutoFit/>
            </a:bodyPr>
            <a:lstStyle/>
            <a:p>
              <a:pPr algn="ctr"/>
              <a:r>
                <a:rPr lang="en-US" sz="2200" dirty="0">
                  <a:solidFill>
                    <a:schemeClr val="bg1"/>
                  </a:solidFill>
                </a:rPr>
                <a:t>Metaphor:</a:t>
              </a:r>
            </a:p>
            <a:p>
              <a:pPr algn="ctr"/>
              <a:r>
                <a:rPr lang="en-US" dirty="0">
                  <a:solidFill>
                    <a:schemeClr val="bg1"/>
                  </a:solidFill>
                </a:rPr>
                <a:t>Makes a direct but nonliteral connection between two things</a:t>
              </a:r>
            </a:p>
          </p:txBody>
        </p:sp>
      </p:grpSp>
      <p:grpSp>
        <p:nvGrpSpPr>
          <p:cNvPr id="12" name="Group 11">
            <a:extLst>
              <a:ext uri="{FF2B5EF4-FFF2-40B4-BE49-F238E27FC236}">
                <a16:creationId xmlns:a16="http://schemas.microsoft.com/office/drawing/2014/main" id="{F9EE74C6-1BC2-43A6-A023-E78248C7FA49}"/>
              </a:ext>
            </a:extLst>
          </p:cNvPr>
          <p:cNvGrpSpPr/>
          <p:nvPr/>
        </p:nvGrpSpPr>
        <p:grpSpPr>
          <a:xfrm>
            <a:off x="2066922" y="1573755"/>
            <a:ext cx="8058154" cy="1067579"/>
            <a:chOff x="390523" y="2719051"/>
            <a:chExt cx="8058154" cy="806935"/>
          </a:xfrm>
          <a:solidFill>
            <a:srgbClr val="314C57"/>
          </a:solidFill>
        </p:grpSpPr>
        <p:sp>
          <p:nvSpPr>
            <p:cNvPr id="13" name="Rectangle 12">
              <a:extLst>
                <a:ext uri="{FF2B5EF4-FFF2-40B4-BE49-F238E27FC236}">
                  <a16:creationId xmlns:a16="http://schemas.microsoft.com/office/drawing/2014/main" id="{1D85C0F7-5997-4F3B-A76E-C6966FA02B6F}"/>
                </a:ext>
              </a:extLst>
            </p:cNvPr>
            <p:cNvSpPr/>
            <p:nvPr/>
          </p:nvSpPr>
          <p:spPr>
            <a:xfrm>
              <a:off x="390523" y="271905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14" name="TextBox 13">
              <a:extLst>
                <a:ext uri="{FF2B5EF4-FFF2-40B4-BE49-F238E27FC236}">
                  <a16:creationId xmlns:a16="http://schemas.microsoft.com/office/drawing/2014/main" id="{14979A37-4B99-4C0D-923A-DD977480F01A}"/>
                </a:ext>
              </a:extLst>
            </p:cNvPr>
            <p:cNvSpPr txBox="1"/>
            <p:nvPr/>
          </p:nvSpPr>
          <p:spPr>
            <a:xfrm>
              <a:off x="515815" y="2959674"/>
              <a:ext cx="7807571" cy="325688"/>
            </a:xfrm>
            <a:prstGeom prst="rect">
              <a:avLst/>
            </a:prstGeom>
            <a:grpFill/>
          </p:spPr>
          <p:txBody>
            <a:bodyPr wrap="square" rtlCol="0">
              <a:spAutoFit/>
            </a:bodyPr>
            <a:lstStyle/>
            <a:p>
              <a:pPr algn="ctr"/>
              <a:r>
                <a:rPr lang="en-US" sz="2200" dirty="0">
                  <a:solidFill>
                    <a:schemeClr val="bg1"/>
                  </a:solidFill>
                </a:rPr>
                <a:t>Sensory details: Descriptions that appeal to our senses</a:t>
              </a:r>
            </a:p>
          </p:txBody>
        </p:sp>
      </p:grpSp>
      <p:grpSp>
        <p:nvGrpSpPr>
          <p:cNvPr id="15" name="Group 14">
            <a:extLst>
              <a:ext uri="{FF2B5EF4-FFF2-40B4-BE49-F238E27FC236}">
                <a16:creationId xmlns:a16="http://schemas.microsoft.com/office/drawing/2014/main" id="{C7E208C3-4BCB-4119-9C25-10A66DFFBA40}"/>
              </a:ext>
            </a:extLst>
          </p:cNvPr>
          <p:cNvGrpSpPr/>
          <p:nvPr/>
        </p:nvGrpSpPr>
        <p:grpSpPr>
          <a:xfrm>
            <a:off x="2066922" y="2987221"/>
            <a:ext cx="8058154" cy="1067579"/>
            <a:chOff x="390523" y="2684155"/>
            <a:chExt cx="8058154" cy="806935"/>
          </a:xfrm>
          <a:solidFill>
            <a:srgbClr val="314C57"/>
          </a:solidFill>
        </p:grpSpPr>
        <p:sp>
          <p:nvSpPr>
            <p:cNvPr id="16" name="Rectangle 15">
              <a:extLst>
                <a:ext uri="{FF2B5EF4-FFF2-40B4-BE49-F238E27FC236}">
                  <a16:creationId xmlns:a16="http://schemas.microsoft.com/office/drawing/2014/main" id="{8DB15444-0524-4439-BB92-5417599A6B00}"/>
                </a:ext>
              </a:extLst>
            </p:cNvPr>
            <p:cNvSpPr/>
            <p:nvPr/>
          </p:nvSpPr>
          <p:spPr>
            <a:xfrm>
              <a:off x="390523" y="2684155"/>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17" name="TextBox 16">
              <a:extLst>
                <a:ext uri="{FF2B5EF4-FFF2-40B4-BE49-F238E27FC236}">
                  <a16:creationId xmlns:a16="http://schemas.microsoft.com/office/drawing/2014/main" id="{29FBD774-3079-4ABD-B765-3FADE5AD6E90}"/>
                </a:ext>
              </a:extLst>
            </p:cNvPr>
            <p:cNvSpPr txBox="1"/>
            <p:nvPr/>
          </p:nvSpPr>
          <p:spPr>
            <a:xfrm>
              <a:off x="515815" y="2924778"/>
              <a:ext cx="7807571" cy="325688"/>
            </a:xfrm>
            <a:prstGeom prst="rect">
              <a:avLst/>
            </a:prstGeom>
            <a:grpFill/>
          </p:spPr>
          <p:txBody>
            <a:bodyPr wrap="square" rtlCol="0">
              <a:spAutoFit/>
            </a:bodyPr>
            <a:lstStyle/>
            <a:p>
              <a:pPr algn="ctr"/>
              <a:r>
                <a:rPr lang="en-US" sz="2200" dirty="0">
                  <a:solidFill>
                    <a:schemeClr val="bg1"/>
                  </a:solidFill>
                </a:rPr>
                <a:t>Figurative language: Nonliteral words or word groups</a:t>
              </a:r>
            </a:p>
          </p:txBody>
        </p:sp>
      </p:grpSp>
      <p:grpSp>
        <p:nvGrpSpPr>
          <p:cNvPr id="18" name="Group 17">
            <a:extLst>
              <a:ext uri="{FF2B5EF4-FFF2-40B4-BE49-F238E27FC236}">
                <a16:creationId xmlns:a16="http://schemas.microsoft.com/office/drawing/2014/main" id="{A8930C85-EE86-40FB-A6CF-9CC6982BC857}"/>
              </a:ext>
            </a:extLst>
          </p:cNvPr>
          <p:cNvGrpSpPr/>
          <p:nvPr/>
        </p:nvGrpSpPr>
        <p:grpSpPr>
          <a:xfrm>
            <a:off x="6663044" y="4264681"/>
            <a:ext cx="2737089" cy="2084602"/>
            <a:chOff x="417629" y="1736761"/>
            <a:chExt cx="8058154" cy="806935"/>
          </a:xfrm>
          <a:solidFill>
            <a:srgbClr val="314C57"/>
          </a:solidFill>
        </p:grpSpPr>
        <p:sp>
          <p:nvSpPr>
            <p:cNvPr id="19" name="Rectangle 18">
              <a:extLst>
                <a:ext uri="{FF2B5EF4-FFF2-40B4-BE49-F238E27FC236}">
                  <a16:creationId xmlns:a16="http://schemas.microsoft.com/office/drawing/2014/main" id="{E82C9E48-7E7C-4E60-97F1-F637B2312E4F}"/>
                </a:ext>
              </a:extLst>
            </p:cNvPr>
            <p:cNvSpPr/>
            <p:nvPr/>
          </p:nvSpPr>
          <p:spPr>
            <a:xfrm>
              <a:off x="417629"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20" name="TextBox 19">
              <a:extLst>
                <a:ext uri="{FF2B5EF4-FFF2-40B4-BE49-F238E27FC236}">
                  <a16:creationId xmlns:a16="http://schemas.microsoft.com/office/drawing/2014/main" id="{13B6C881-31CE-41BB-9BD7-29357779C578}"/>
                </a:ext>
              </a:extLst>
            </p:cNvPr>
            <p:cNvSpPr txBox="1"/>
            <p:nvPr/>
          </p:nvSpPr>
          <p:spPr>
            <a:xfrm>
              <a:off x="668210" y="1794728"/>
              <a:ext cx="7807573" cy="595691"/>
            </a:xfrm>
            <a:prstGeom prst="rect">
              <a:avLst/>
            </a:prstGeom>
            <a:grpFill/>
          </p:spPr>
          <p:txBody>
            <a:bodyPr wrap="square" rtlCol="0">
              <a:spAutoFit/>
            </a:bodyPr>
            <a:lstStyle/>
            <a:p>
              <a:pPr algn="ctr"/>
              <a:r>
                <a:rPr lang="en-US" sz="2200" dirty="0">
                  <a:solidFill>
                    <a:schemeClr val="bg1"/>
                  </a:solidFill>
                </a:rPr>
                <a:t>Simile:</a:t>
              </a:r>
            </a:p>
            <a:p>
              <a:pPr algn="ctr"/>
              <a:r>
                <a:rPr lang="en-US" dirty="0">
                  <a:solidFill>
                    <a:schemeClr val="bg1"/>
                  </a:solidFill>
                </a:rPr>
                <a:t>Indicates similarities between two things through comparative words</a:t>
              </a:r>
            </a:p>
          </p:txBody>
        </p:sp>
      </p:grpSp>
    </p:spTree>
    <p:extLst>
      <p:ext uri="{BB962C8B-B14F-4D97-AF65-F5344CB8AC3E}">
        <p14:creationId xmlns:p14="http://schemas.microsoft.com/office/powerpoint/2010/main" val="618308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76CBFB4C-8E03-4BF0-94EF-1F2223DFB175}"/>
              </a:ext>
            </a:extLst>
          </p:cNvPr>
          <p:cNvGrpSpPr/>
          <p:nvPr/>
        </p:nvGrpSpPr>
        <p:grpSpPr>
          <a:xfrm>
            <a:off x="1524001" y="338445"/>
            <a:ext cx="9144001" cy="6332628"/>
            <a:chOff x="-1" y="463132"/>
            <a:chExt cx="9144001" cy="6332628"/>
          </a:xfrm>
        </p:grpSpPr>
        <p:sp>
          <p:nvSpPr>
            <p:cNvPr id="5" name="TextBox 4">
              <a:extLst>
                <a:ext uri="{FF2B5EF4-FFF2-40B4-BE49-F238E27FC236}">
                  <a16:creationId xmlns:a16="http://schemas.microsoft.com/office/drawing/2014/main" id="{012C276E-8E84-4C92-BB1D-C5DF4F097863}"/>
                </a:ext>
              </a:extLst>
            </p:cNvPr>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6" name="TextBox 5">
              <a:extLst>
                <a:ext uri="{FF2B5EF4-FFF2-40B4-BE49-F238E27FC236}">
                  <a16:creationId xmlns:a16="http://schemas.microsoft.com/office/drawing/2014/main" id="{2E004A61-CE35-4A84-A8E3-BB9F992B0EA8}"/>
                </a:ext>
              </a:extLst>
            </p:cNvPr>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7" name="Straight Connector 6">
            <a:extLst>
              <a:ext uri="{FF2B5EF4-FFF2-40B4-BE49-F238E27FC236}">
                <a16:creationId xmlns:a16="http://schemas.microsoft.com/office/drawing/2014/main" id="{A91C7796-3F7E-4426-8EB7-397DD5A97885}"/>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28C1F22-FE9C-490A-93E1-7B3A059998BB}"/>
              </a:ext>
            </a:extLst>
          </p:cNvPr>
          <p:cNvSpPr txBox="1"/>
          <p:nvPr/>
        </p:nvSpPr>
        <p:spPr>
          <a:xfrm>
            <a:off x="1748659" y="1773621"/>
            <a:ext cx="8694682" cy="1846659"/>
          </a:xfrm>
          <a:prstGeom prst="rect">
            <a:avLst/>
          </a:prstGeom>
          <a:noFill/>
        </p:spPr>
        <p:txBody>
          <a:bodyPr wrap="square" rtlCol="0">
            <a:spAutoFit/>
          </a:bodyPr>
          <a:lstStyle/>
          <a:p>
            <a:pPr marL="285750" indent="-285750">
              <a:buFont typeface="Arial" panose="020B0604020202020204" pitchFamily="34" charset="0"/>
              <a:buChar char="•"/>
            </a:pPr>
            <a:r>
              <a:rPr lang="en-US" sz="2400" dirty="0"/>
              <a:t>Key elements of descriptive writing</a:t>
            </a:r>
          </a:p>
          <a:p>
            <a:pPr marL="285750" indent="-285750">
              <a:buFont typeface="Arial" panose="020B0604020202020204" pitchFamily="34" charset="0"/>
              <a:buChar char="•"/>
            </a:pPr>
            <a:r>
              <a:rPr lang="en-US" sz="2400" dirty="0"/>
              <a:t>Organizing words, sentences, and paragraphs</a:t>
            </a:r>
          </a:p>
          <a:p>
            <a:pPr marL="285750" indent="-285750">
              <a:buFont typeface="Arial" panose="020B0604020202020204" pitchFamily="34" charset="0"/>
              <a:buChar char="•"/>
            </a:pPr>
            <a:r>
              <a:rPr lang="en-US" sz="2400" dirty="0"/>
              <a:t>Different types of description</a:t>
            </a:r>
          </a:p>
          <a:p>
            <a:pPr marL="285750" indent="-285750">
              <a:buFont typeface="Arial" panose="020B0604020202020204" pitchFamily="34" charset="0"/>
              <a:buChar char="•"/>
            </a:pPr>
            <a:r>
              <a:rPr lang="en-US" sz="2400" dirty="0"/>
              <a:t>Enhancing description with sensory details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804224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Descriptive 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2302567" y="2364221"/>
            <a:ext cx="7608462" cy="3252040"/>
            <a:chOff x="365111" y="1821206"/>
            <a:chExt cx="8443024" cy="3298655"/>
          </a:xfrm>
          <a:solidFill>
            <a:srgbClr val="314C57"/>
          </a:solid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dirty="0">
                <a:solidFill>
                  <a:schemeClr val="bg1"/>
                </a:solidFill>
              </a:endParaRPr>
            </a:p>
          </p:txBody>
        </p:sp>
      </p:grpSp>
      <p:sp>
        <p:nvSpPr>
          <p:cNvPr id="11" name="TextBox 10"/>
          <p:cNvSpPr txBox="1"/>
          <p:nvPr/>
        </p:nvSpPr>
        <p:spPr>
          <a:xfrm>
            <a:off x="2725834" y="3387663"/>
            <a:ext cx="2996833" cy="837473"/>
          </a:xfrm>
          <a:prstGeom prst="rect">
            <a:avLst/>
          </a:prstGeom>
          <a:solidFill>
            <a:srgbClr val="314C57"/>
          </a:solidFill>
        </p:spPr>
        <p:txBody>
          <a:bodyPr wrap="square" rtlCol="0" anchor="ctr">
            <a:spAutoFit/>
          </a:bodyPr>
          <a:lstStyle/>
          <a:p>
            <a:pPr>
              <a:lnSpc>
                <a:spcPct val="150000"/>
              </a:lnSpc>
            </a:pPr>
            <a:r>
              <a:rPr lang="en-US" sz="3600" dirty="0">
                <a:solidFill>
                  <a:schemeClr val="bg1"/>
                </a:solidFill>
              </a:rPr>
              <a:t>Key elements</a:t>
            </a:r>
          </a:p>
        </p:txBody>
      </p:sp>
      <p:sp>
        <p:nvSpPr>
          <p:cNvPr id="12" name="TextBox 11"/>
          <p:cNvSpPr txBox="1"/>
          <p:nvPr/>
        </p:nvSpPr>
        <p:spPr>
          <a:xfrm>
            <a:off x="6579629" y="2713109"/>
            <a:ext cx="3112966" cy="2308324"/>
          </a:xfrm>
          <a:prstGeom prst="rect">
            <a:avLst/>
          </a:prstGeom>
          <a:solidFill>
            <a:srgbClr val="314C57"/>
          </a:solidFill>
        </p:spPr>
        <p:txBody>
          <a:bodyPr wrap="square" rtlCol="0" anchor="ctr">
            <a:spAutoFit/>
          </a:bodyPr>
          <a:lstStyle/>
          <a:p>
            <a:pPr marL="342900" indent="-342900">
              <a:lnSpc>
                <a:spcPct val="150000"/>
              </a:lnSpc>
              <a:buFont typeface="Arial" panose="020B0604020202020204" pitchFamily="34" charset="0"/>
              <a:buChar char="•"/>
            </a:pPr>
            <a:r>
              <a:rPr lang="en-US" sz="2400" dirty="0">
                <a:solidFill>
                  <a:schemeClr val="bg1"/>
                </a:solidFill>
              </a:rPr>
              <a:t>Purpose </a:t>
            </a:r>
          </a:p>
          <a:p>
            <a:pPr marL="342900" indent="-342900">
              <a:lnSpc>
                <a:spcPct val="150000"/>
              </a:lnSpc>
              <a:buFont typeface="Arial" panose="020B0604020202020204" pitchFamily="34" charset="0"/>
              <a:buChar char="•"/>
            </a:pPr>
            <a:r>
              <a:rPr lang="en-US" sz="2400" dirty="0">
                <a:solidFill>
                  <a:schemeClr val="bg1"/>
                </a:solidFill>
              </a:rPr>
              <a:t>Show, don’t tell </a:t>
            </a:r>
          </a:p>
          <a:p>
            <a:pPr marL="342900" indent="-342900">
              <a:lnSpc>
                <a:spcPct val="150000"/>
              </a:lnSpc>
              <a:buFont typeface="Arial" panose="020B0604020202020204" pitchFamily="34" charset="0"/>
              <a:buChar char="•"/>
            </a:pPr>
            <a:r>
              <a:rPr lang="en-US" sz="2400" dirty="0">
                <a:solidFill>
                  <a:schemeClr val="bg1"/>
                </a:solidFill>
              </a:rPr>
              <a:t>Pacing and emphasis </a:t>
            </a:r>
          </a:p>
          <a:p>
            <a:pPr marL="342900" indent="-342900">
              <a:lnSpc>
                <a:spcPct val="150000"/>
              </a:lnSpc>
              <a:buFont typeface="Arial" panose="020B0604020202020204" pitchFamily="34" charset="0"/>
              <a:buChar char="•"/>
            </a:pPr>
            <a:r>
              <a:rPr lang="en-US" sz="2400" dirty="0">
                <a:solidFill>
                  <a:schemeClr val="bg1"/>
                </a:solidFill>
              </a:rPr>
              <a:t>Mood</a:t>
            </a:r>
          </a:p>
        </p:txBody>
      </p:sp>
      <p:sp>
        <p:nvSpPr>
          <p:cNvPr id="3" name="Right Arrow 2"/>
          <p:cNvSpPr/>
          <p:nvPr/>
        </p:nvSpPr>
        <p:spPr>
          <a:xfrm>
            <a:off x="5915221" y="3628699"/>
            <a:ext cx="423672" cy="596437"/>
          </a:xfrm>
          <a:prstGeom prst="rightArrow">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Rectangle 12">
            <a:extLst>
              <a:ext uri="{FF2B5EF4-FFF2-40B4-BE49-F238E27FC236}">
                <a16:creationId xmlns:a16="http://schemas.microsoft.com/office/drawing/2014/main" id="{6DB77A35-EF49-4254-8369-48B151756F02}"/>
              </a:ext>
            </a:extLst>
          </p:cNvPr>
          <p:cNvSpPr/>
          <p:nvPr/>
        </p:nvSpPr>
        <p:spPr>
          <a:xfrm>
            <a:off x="2073627" y="1347597"/>
            <a:ext cx="8058154" cy="806935"/>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374A2B72-657C-4207-9567-34417FA9E00E}"/>
              </a:ext>
            </a:extLst>
          </p:cNvPr>
          <p:cNvSpPr txBox="1"/>
          <p:nvPr/>
        </p:nvSpPr>
        <p:spPr>
          <a:xfrm>
            <a:off x="2161783" y="1540965"/>
            <a:ext cx="7807571" cy="400110"/>
          </a:xfrm>
          <a:prstGeom prst="rect">
            <a:avLst/>
          </a:prstGeom>
          <a:solidFill>
            <a:srgbClr val="314C57"/>
          </a:solidFill>
        </p:spPr>
        <p:txBody>
          <a:bodyPr wrap="square" rtlCol="0">
            <a:spAutoFit/>
          </a:bodyPr>
          <a:lstStyle/>
          <a:p>
            <a:pPr algn="ctr"/>
            <a:r>
              <a:rPr lang="en-US" sz="2000" dirty="0">
                <a:solidFill>
                  <a:schemeClr val="bg1"/>
                </a:solidFill>
              </a:rPr>
              <a:t>Communicates the characteristics and qualities of a thing or event</a:t>
            </a:r>
          </a:p>
        </p:txBody>
      </p:sp>
    </p:spTree>
    <p:extLst>
      <p:ext uri="{BB962C8B-B14F-4D97-AF65-F5344CB8AC3E}">
        <p14:creationId xmlns:p14="http://schemas.microsoft.com/office/powerpoint/2010/main" val="2699779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Key Elements of Descriptive 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2" y="1580912"/>
            <a:ext cx="8058154" cy="806935"/>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2157044" y="1830372"/>
            <a:ext cx="7807571" cy="400110"/>
          </a:xfrm>
          <a:prstGeom prst="rect">
            <a:avLst/>
          </a:prstGeom>
          <a:solidFill>
            <a:srgbClr val="314C57"/>
          </a:solidFill>
        </p:spPr>
        <p:txBody>
          <a:bodyPr wrap="square" rtlCol="0">
            <a:spAutoFit/>
          </a:bodyPr>
          <a:lstStyle/>
          <a:p>
            <a:r>
              <a:rPr lang="en-US" sz="2000" dirty="0">
                <a:solidFill>
                  <a:schemeClr val="bg1"/>
                </a:solidFill>
              </a:rPr>
              <a:t>Purpose: The goal of the text </a:t>
            </a:r>
          </a:p>
        </p:txBody>
      </p:sp>
      <p:sp>
        <p:nvSpPr>
          <p:cNvPr id="21" name="Rectangle 20"/>
          <p:cNvSpPr/>
          <p:nvPr/>
        </p:nvSpPr>
        <p:spPr>
          <a:xfrm>
            <a:off x="2066922" y="2472264"/>
            <a:ext cx="8058154" cy="806935"/>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2157044" y="2721724"/>
            <a:ext cx="7807571" cy="400110"/>
          </a:xfrm>
          <a:prstGeom prst="rect">
            <a:avLst/>
          </a:prstGeom>
          <a:solidFill>
            <a:srgbClr val="314C57"/>
          </a:solidFill>
        </p:spPr>
        <p:txBody>
          <a:bodyPr wrap="square" rtlCol="0">
            <a:spAutoFit/>
          </a:bodyPr>
          <a:lstStyle/>
          <a:p>
            <a:r>
              <a:rPr lang="en-US" sz="2000" dirty="0">
                <a:solidFill>
                  <a:schemeClr val="bg1"/>
                </a:solidFill>
              </a:rPr>
              <a:t>Show, don’t tell: Create an image for the reader</a:t>
            </a:r>
          </a:p>
        </p:txBody>
      </p:sp>
      <p:sp>
        <p:nvSpPr>
          <p:cNvPr id="24" name="Rectangle 23"/>
          <p:cNvSpPr/>
          <p:nvPr/>
        </p:nvSpPr>
        <p:spPr>
          <a:xfrm>
            <a:off x="2066922" y="3361170"/>
            <a:ext cx="8058154" cy="806935"/>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2157044" y="3610630"/>
            <a:ext cx="7807571" cy="400110"/>
          </a:xfrm>
          <a:prstGeom prst="rect">
            <a:avLst/>
          </a:prstGeom>
          <a:solidFill>
            <a:srgbClr val="314C57"/>
          </a:solidFill>
        </p:spPr>
        <p:txBody>
          <a:bodyPr wrap="square" rtlCol="0">
            <a:spAutoFit/>
          </a:bodyPr>
          <a:lstStyle/>
          <a:p>
            <a:r>
              <a:rPr lang="en-US" sz="2000" dirty="0">
                <a:solidFill>
                  <a:schemeClr val="bg1"/>
                </a:solidFill>
              </a:rPr>
              <a:t>Pace: The movement/speed of language</a:t>
            </a:r>
          </a:p>
        </p:txBody>
      </p:sp>
      <p:sp>
        <p:nvSpPr>
          <p:cNvPr id="28" name="Rectangle 27"/>
          <p:cNvSpPr/>
          <p:nvPr/>
        </p:nvSpPr>
        <p:spPr>
          <a:xfrm>
            <a:off x="2066922" y="4250116"/>
            <a:ext cx="8058154" cy="806935"/>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2157044" y="4499576"/>
            <a:ext cx="7807571" cy="400110"/>
          </a:xfrm>
          <a:prstGeom prst="rect">
            <a:avLst/>
          </a:prstGeom>
          <a:solidFill>
            <a:srgbClr val="314C57"/>
          </a:solidFill>
        </p:spPr>
        <p:txBody>
          <a:bodyPr wrap="square" rtlCol="0">
            <a:spAutoFit/>
          </a:bodyPr>
          <a:lstStyle/>
          <a:p>
            <a:r>
              <a:rPr lang="en-US" sz="2000" dirty="0">
                <a:solidFill>
                  <a:schemeClr val="bg1"/>
                </a:solidFill>
              </a:rPr>
              <a:t>Mood: The overall emotion of the text</a:t>
            </a:r>
          </a:p>
        </p:txBody>
      </p:sp>
    </p:spTree>
    <p:extLst>
      <p:ext uri="{BB962C8B-B14F-4D97-AF65-F5344CB8AC3E}">
        <p14:creationId xmlns:p14="http://schemas.microsoft.com/office/powerpoint/2010/main" val="3345614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D07F3B2-162C-4AAD-9A1D-C38CFFB34461}"/>
              </a:ext>
            </a:extLst>
          </p:cNvPr>
          <p:cNvSpPr/>
          <p:nvPr/>
        </p:nvSpPr>
        <p:spPr>
          <a:xfrm>
            <a:off x="2071686" y="3981152"/>
            <a:ext cx="8048626" cy="1461450"/>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Rectangle 10">
            <a:extLst>
              <a:ext uri="{FF2B5EF4-FFF2-40B4-BE49-F238E27FC236}">
                <a16:creationId xmlns:a16="http://schemas.microsoft.com/office/drawing/2014/main" id="{B7969A97-82E4-4889-8A99-7E839170E163}"/>
              </a:ext>
            </a:extLst>
          </p:cNvPr>
          <p:cNvSpPr/>
          <p:nvPr/>
        </p:nvSpPr>
        <p:spPr>
          <a:xfrm>
            <a:off x="2071686" y="1701029"/>
            <a:ext cx="8048625" cy="2195641"/>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Purpose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58255" y="1829353"/>
            <a:ext cx="7675490" cy="1938992"/>
          </a:xfrm>
          <a:prstGeom prst="rect">
            <a:avLst/>
          </a:prstGeom>
          <a:noFill/>
        </p:spPr>
        <p:txBody>
          <a:bodyPr wrap="square" rtlCol="0" anchor="ctr">
            <a:spAutoFit/>
          </a:bodyPr>
          <a:lstStyle/>
          <a:p>
            <a:pPr>
              <a:spcAft>
                <a:spcPts val="1800"/>
              </a:spcAft>
            </a:pPr>
            <a:r>
              <a:rPr lang="en-US" sz="2400" i="1" dirty="0">
                <a:solidFill>
                  <a:schemeClr val="bg1"/>
                </a:solidFill>
              </a:rPr>
              <a:t>The elegant gray-haired woman, who had recently celebrated the birth of her first grandchild, received the news of her cancer diagnosis in what seemed like slow motion. She eased into the plastic office chair, frowned, and said nothing for several long moments.</a:t>
            </a:r>
          </a:p>
        </p:txBody>
      </p:sp>
      <p:sp>
        <p:nvSpPr>
          <p:cNvPr id="3" name="TextBox 2"/>
          <p:cNvSpPr txBox="1"/>
          <p:nvPr/>
        </p:nvSpPr>
        <p:spPr>
          <a:xfrm>
            <a:off x="2258253" y="4111712"/>
            <a:ext cx="7675490" cy="1200329"/>
          </a:xfrm>
          <a:prstGeom prst="rect">
            <a:avLst/>
          </a:prstGeom>
          <a:noFill/>
        </p:spPr>
        <p:txBody>
          <a:bodyPr wrap="square" rtlCol="0">
            <a:spAutoFit/>
          </a:bodyPr>
          <a:lstStyle/>
          <a:p>
            <a:r>
              <a:rPr lang="en-US" sz="2400" i="1" dirty="0">
                <a:solidFill>
                  <a:schemeClr val="bg1"/>
                </a:solidFill>
              </a:rPr>
              <a:t>When informing a patient of a malignant tumor, oncologists should provide thorough information while also maintaining a sympathetic demeanor.</a:t>
            </a:r>
            <a:endParaRPr lang="en-US" sz="2400" i="1" dirty="0"/>
          </a:p>
        </p:txBody>
      </p:sp>
    </p:spTree>
    <p:extLst>
      <p:ext uri="{BB962C8B-B14F-4D97-AF65-F5344CB8AC3E}">
        <p14:creationId xmlns:p14="http://schemas.microsoft.com/office/powerpoint/2010/main" val="2533117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717A177-1C46-4C10-AF72-920C85EDCC4F}"/>
              </a:ext>
            </a:extLst>
          </p:cNvPr>
          <p:cNvSpPr/>
          <p:nvPr/>
        </p:nvSpPr>
        <p:spPr>
          <a:xfrm>
            <a:off x="2078832" y="3716988"/>
            <a:ext cx="8048625" cy="1495157"/>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Rectangle 8">
            <a:extLst>
              <a:ext uri="{FF2B5EF4-FFF2-40B4-BE49-F238E27FC236}">
                <a16:creationId xmlns:a16="http://schemas.microsoft.com/office/drawing/2014/main" id="{43D3578A-514A-48BB-89EE-0921BC2FAFB5}"/>
              </a:ext>
            </a:extLst>
          </p:cNvPr>
          <p:cNvSpPr/>
          <p:nvPr/>
        </p:nvSpPr>
        <p:spPr>
          <a:xfrm>
            <a:off x="2064543" y="1797373"/>
            <a:ext cx="8062914" cy="1495157"/>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Show, Don’t Tell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85068" y="2314118"/>
            <a:ext cx="7807571" cy="461665"/>
          </a:xfrm>
          <a:prstGeom prst="rect">
            <a:avLst/>
          </a:prstGeom>
          <a:noFill/>
        </p:spPr>
        <p:txBody>
          <a:bodyPr wrap="square" rtlCol="0" anchor="ctr">
            <a:spAutoFit/>
          </a:bodyPr>
          <a:lstStyle/>
          <a:p>
            <a:pPr>
              <a:spcAft>
                <a:spcPts val="1800"/>
              </a:spcAft>
            </a:pPr>
            <a:r>
              <a:rPr lang="en-US" sz="2400" i="1" dirty="0">
                <a:solidFill>
                  <a:schemeClr val="bg1"/>
                </a:solidFill>
              </a:rPr>
              <a:t>John Nelson was afraid to go into battle.</a:t>
            </a:r>
          </a:p>
        </p:txBody>
      </p:sp>
      <p:sp>
        <p:nvSpPr>
          <p:cNvPr id="3" name="TextBox 2"/>
          <p:cNvSpPr txBox="1"/>
          <p:nvPr/>
        </p:nvSpPr>
        <p:spPr>
          <a:xfrm>
            <a:off x="2185067" y="4049067"/>
            <a:ext cx="7807571" cy="830997"/>
          </a:xfrm>
          <a:prstGeom prst="rect">
            <a:avLst/>
          </a:prstGeom>
          <a:noFill/>
        </p:spPr>
        <p:txBody>
          <a:bodyPr wrap="square" rtlCol="0">
            <a:spAutoFit/>
          </a:bodyPr>
          <a:lstStyle/>
          <a:p>
            <a:r>
              <a:rPr lang="en-US" sz="2400" i="1" dirty="0">
                <a:solidFill>
                  <a:schemeClr val="bg1"/>
                </a:solidFill>
              </a:rPr>
              <a:t>John Nelson balled his sweaty fingers into fists and dug his nails into his palms as the sound of gunfire approached.</a:t>
            </a:r>
          </a:p>
        </p:txBody>
      </p:sp>
    </p:spTree>
    <p:extLst>
      <p:ext uri="{BB962C8B-B14F-4D97-AF65-F5344CB8AC3E}">
        <p14:creationId xmlns:p14="http://schemas.microsoft.com/office/powerpoint/2010/main" val="39838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Pacing and Emphasis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E6000E29-949B-47CB-8E39-99D216048729}"/>
              </a:ext>
            </a:extLst>
          </p:cNvPr>
          <p:cNvGrpSpPr/>
          <p:nvPr/>
        </p:nvGrpSpPr>
        <p:grpSpPr>
          <a:xfrm>
            <a:off x="2304984" y="1729099"/>
            <a:ext cx="3225040" cy="1617913"/>
            <a:chOff x="1149290" y="1753237"/>
            <a:chExt cx="2080341" cy="1617913"/>
          </a:xfrm>
          <a:solidFill>
            <a:srgbClr val="314C57"/>
          </a:solidFill>
        </p:grpSpPr>
        <p:sp>
          <p:nvSpPr>
            <p:cNvPr id="25" name="Rectangle 24">
              <a:extLst>
                <a:ext uri="{FF2B5EF4-FFF2-40B4-BE49-F238E27FC236}">
                  <a16:creationId xmlns:a16="http://schemas.microsoft.com/office/drawing/2014/main" id="{9FAC6996-9FE8-419A-8F8E-2ACBA035F706}"/>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TextBox 26">
              <a:extLst>
                <a:ext uri="{FF2B5EF4-FFF2-40B4-BE49-F238E27FC236}">
                  <a16:creationId xmlns:a16="http://schemas.microsoft.com/office/drawing/2014/main" id="{4CCA28CE-CC61-43DF-9481-9651D7AF32CA}"/>
                </a:ext>
              </a:extLst>
            </p:cNvPr>
            <p:cNvSpPr txBox="1"/>
            <p:nvPr/>
          </p:nvSpPr>
          <p:spPr>
            <a:xfrm>
              <a:off x="1149290" y="2028874"/>
              <a:ext cx="2080339" cy="1055545"/>
            </a:xfrm>
            <a:prstGeom prst="rect">
              <a:avLst/>
            </a:prstGeom>
            <a:grpFill/>
          </p:spPr>
          <p:txBody>
            <a:bodyPr wrap="square" rtlCol="0" anchor="ctr">
              <a:spAutoFit/>
            </a:bodyPr>
            <a:lstStyle/>
            <a:p>
              <a:pPr algn="ctr">
                <a:lnSpc>
                  <a:spcPct val="150000"/>
                </a:lnSpc>
              </a:pPr>
              <a:r>
                <a:rPr lang="en-US" sz="2200" dirty="0">
                  <a:solidFill>
                    <a:schemeClr val="bg1"/>
                  </a:solidFill>
                </a:rPr>
                <a:t>Spend less time on minor details</a:t>
              </a:r>
            </a:p>
          </p:txBody>
        </p:sp>
      </p:grpSp>
      <p:grpSp>
        <p:nvGrpSpPr>
          <p:cNvPr id="28" name="Group 27">
            <a:extLst>
              <a:ext uri="{FF2B5EF4-FFF2-40B4-BE49-F238E27FC236}">
                <a16:creationId xmlns:a16="http://schemas.microsoft.com/office/drawing/2014/main" id="{4185BFCB-8EED-4826-A275-05704960CD94}"/>
              </a:ext>
            </a:extLst>
          </p:cNvPr>
          <p:cNvGrpSpPr/>
          <p:nvPr/>
        </p:nvGrpSpPr>
        <p:grpSpPr>
          <a:xfrm>
            <a:off x="6661976" y="1723551"/>
            <a:ext cx="3225038" cy="1617913"/>
            <a:chOff x="1149290" y="3617528"/>
            <a:chExt cx="2080340" cy="1617913"/>
          </a:xfrm>
          <a:solidFill>
            <a:srgbClr val="314C57"/>
          </a:solidFill>
        </p:grpSpPr>
        <p:sp>
          <p:nvSpPr>
            <p:cNvPr id="29" name="Rectangle 28">
              <a:extLst>
                <a:ext uri="{FF2B5EF4-FFF2-40B4-BE49-F238E27FC236}">
                  <a16:creationId xmlns:a16="http://schemas.microsoft.com/office/drawing/2014/main" id="{E7E496CE-DB91-466C-918D-A297D009B11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TextBox 29">
              <a:extLst>
                <a:ext uri="{FF2B5EF4-FFF2-40B4-BE49-F238E27FC236}">
                  <a16:creationId xmlns:a16="http://schemas.microsoft.com/office/drawing/2014/main" id="{96989974-8716-4AE7-A044-C4B473687E8D}"/>
                </a:ext>
              </a:extLst>
            </p:cNvPr>
            <p:cNvSpPr txBox="1"/>
            <p:nvPr/>
          </p:nvSpPr>
          <p:spPr>
            <a:xfrm>
              <a:off x="1357203" y="3900687"/>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Spend more time on the main points</a:t>
              </a:r>
            </a:p>
          </p:txBody>
        </p:sp>
      </p:grpSp>
    </p:spTree>
    <p:extLst>
      <p:ext uri="{BB962C8B-B14F-4D97-AF65-F5344CB8AC3E}">
        <p14:creationId xmlns:p14="http://schemas.microsoft.com/office/powerpoint/2010/main" val="1106441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2F9A037-0BFE-4079-97DE-E9DF03FC3616}"/>
              </a:ext>
            </a:extLst>
          </p:cNvPr>
          <p:cNvSpPr/>
          <p:nvPr/>
        </p:nvSpPr>
        <p:spPr>
          <a:xfrm>
            <a:off x="2071684" y="3575326"/>
            <a:ext cx="8048625" cy="1495157"/>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Rectangle 10">
            <a:extLst>
              <a:ext uri="{FF2B5EF4-FFF2-40B4-BE49-F238E27FC236}">
                <a16:creationId xmlns:a16="http://schemas.microsoft.com/office/drawing/2014/main" id="{5420E141-8BD2-470D-BDD3-C3359F9EF459}"/>
              </a:ext>
            </a:extLst>
          </p:cNvPr>
          <p:cNvSpPr/>
          <p:nvPr/>
        </p:nvSpPr>
        <p:spPr>
          <a:xfrm>
            <a:off x="2071686" y="1609039"/>
            <a:ext cx="8048625" cy="1495157"/>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Mood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2212" y="1937862"/>
            <a:ext cx="7807571" cy="830997"/>
          </a:xfrm>
          <a:prstGeom prst="rect">
            <a:avLst/>
          </a:prstGeom>
          <a:noFill/>
        </p:spPr>
        <p:txBody>
          <a:bodyPr wrap="square" rtlCol="0" anchor="ctr">
            <a:spAutoFit/>
          </a:bodyPr>
          <a:lstStyle/>
          <a:p>
            <a:pPr>
              <a:spcAft>
                <a:spcPts val="1800"/>
              </a:spcAft>
            </a:pPr>
            <a:r>
              <a:rPr lang="en-US" sz="2400" i="1" dirty="0">
                <a:solidFill>
                  <a:schemeClr val="bg1"/>
                </a:solidFill>
              </a:rPr>
              <a:t>The room was empty, with pale walls lit by harsh fluorescent bulbs.</a:t>
            </a:r>
          </a:p>
        </p:txBody>
      </p:sp>
      <p:sp>
        <p:nvSpPr>
          <p:cNvPr id="10" name="TextBox 9"/>
          <p:cNvSpPr txBox="1"/>
          <p:nvPr/>
        </p:nvSpPr>
        <p:spPr>
          <a:xfrm>
            <a:off x="2192209" y="3905322"/>
            <a:ext cx="7807573" cy="830997"/>
          </a:xfrm>
          <a:prstGeom prst="rect">
            <a:avLst/>
          </a:prstGeom>
          <a:noFill/>
        </p:spPr>
        <p:txBody>
          <a:bodyPr wrap="square" rtlCol="0">
            <a:spAutoFit/>
          </a:bodyPr>
          <a:lstStyle/>
          <a:p>
            <a:r>
              <a:rPr lang="en-US" sz="2400" i="1" dirty="0">
                <a:solidFill>
                  <a:schemeClr val="bg1"/>
                </a:solidFill>
              </a:rPr>
              <a:t>The room, with golden walls and bright lights, was ready to be filled with students.</a:t>
            </a:r>
          </a:p>
        </p:txBody>
      </p:sp>
    </p:spTree>
    <p:extLst>
      <p:ext uri="{BB962C8B-B14F-4D97-AF65-F5344CB8AC3E}">
        <p14:creationId xmlns:p14="http://schemas.microsoft.com/office/powerpoint/2010/main" val="2858725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Strong vs. Weak Parts of Speech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4">
            <a:extLst>
              <a:ext uri="{FF2B5EF4-FFF2-40B4-BE49-F238E27FC236}">
                <a16:creationId xmlns:a16="http://schemas.microsoft.com/office/drawing/2014/main" id="{64808EBB-15CB-4F9B-B4CB-48B0DE06568B}"/>
              </a:ext>
            </a:extLst>
          </p:cNvPr>
          <p:cNvGraphicFramePr>
            <a:graphicFrameLocks noGrp="1"/>
          </p:cNvGraphicFramePr>
          <p:nvPr>
            <p:extLst>
              <p:ext uri="{D42A27DB-BD31-4B8C-83A1-F6EECF244321}">
                <p14:modId xmlns:p14="http://schemas.microsoft.com/office/powerpoint/2010/main" val="3150858386"/>
              </p:ext>
            </p:extLst>
          </p:nvPr>
        </p:nvGraphicFramePr>
        <p:xfrm>
          <a:off x="4130040" y="1514424"/>
          <a:ext cx="3931920" cy="2743200"/>
        </p:xfrm>
        <a:graphic>
          <a:graphicData uri="http://schemas.openxmlformats.org/drawingml/2006/table">
            <a:tbl>
              <a:tblPr firstRow="1" bandRow="1">
                <a:tableStyleId>{2D5ABB26-0587-4C30-8999-92F81FD0307C}</a:tableStyleId>
              </a:tblPr>
              <a:tblGrid>
                <a:gridCol w="1963111">
                  <a:extLst>
                    <a:ext uri="{9D8B030D-6E8A-4147-A177-3AD203B41FA5}">
                      <a16:colId xmlns:a16="http://schemas.microsoft.com/office/drawing/2014/main" val="3814104030"/>
                    </a:ext>
                  </a:extLst>
                </a:gridCol>
                <a:gridCol w="1968809">
                  <a:extLst>
                    <a:ext uri="{9D8B030D-6E8A-4147-A177-3AD203B41FA5}">
                      <a16:colId xmlns:a16="http://schemas.microsoft.com/office/drawing/2014/main" val="4170573060"/>
                    </a:ext>
                  </a:extLst>
                </a:gridCol>
              </a:tblGrid>
              <a:tr h="370840">
                <a:tc>
                  <a:txBody>
                    <a:bodyPr/>
                    <a:lstStyle/>
                    <a:p>
                      <a:pPr algn="ctr"/>
                      <a:r>
                        <a:rPr lang="en-US" sz="2800" dirty="0">
                          <a:solidFill>
                            <a:schemeClr val="bg1"/>
                          </a:solidFill>
                        </a:rPr>
                        <a:t>Strong</a:t>
                      </a:r>
                    </a:p>
                  </a:txBody>
                  <a:tcPr>
                    <a:lnL w="12700" cap="flat" cmpd="sng" algn="ctr">
                      <a:solidFill>
                        <a:srgbClr val="314C57"/>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solidFill>
                      <a:srgbClr val="314C57"/>
                    </a:solidFill>
                  </a:tcPr>
                </a:tc>
                <a:tc>
                  <a:txBody>
                    <a:bodyPr/>
                    <a:lstStyle/>
                    <a:p>
                      <a:pPr algn="ctr"/>
                      <a:r>
                        <a:rPr lang="en-US" sz="2800" dirty="0">
                          <a:solidFill>
                            <a:schemeClr val="bg1"/>
                          </a:solidFill>
                        </a:rPr>
                        <a:t>Weak</a:t>
                      </a:r>
                    </a:p>
                  </a:txBody>
                  <a:tcPr>
                    <a:lnL w="12700" cap="flat" cmpd="sng" algn="ctr">
                      <a:solidFill>
                        <a:schemeClr val="bg1"/>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solidFill>
                      <a:srgbClr val="314C57"/>
                    </a:solidFill>
                  </a:tcPr>
                </a:tc>
                <a:extLst>
                  <a:ext uri="{0D108BD9-81ED-4DB2-BD59-A6C34878D82A}">
                    <a16:rowId xmlns:a16="http://schemas.microsoft.com/office/drawing/2014/main" val="705373269"/>
                  </a:ext>
                </a:extLst>
              </a:tr>
              <a:tr h="370840">
                <a:tc>
                  <a:txBody>
                    <a:bodyPr/>
                    <a:lstStyle/>
                    <a:p>
                      <a:r>
                        <a:rPr lang="en-US" dirty="0"/>
                        <a:t>sprinted</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tc>
                  <a:txBody>
                    <a:bodyPr/>
                    <a:lstStyle/>
                    <a:p>
                      <a:r>
                        <a:rPr lang="en-US" dirty="0"/>
                        <a:t>ran</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extLst>
                  <a:ext uri="{0D108BD9-81ED-4DB2-BD59-A6C34878D82A}">
                    <a16:rowId xmlns:a16="http://schemas.microsoft.com/office/drawing/2014/main" val="1194357458"/>
                  </a:ext>
                </a:extLst>
              </a:tr>
              <a:tr h="370840">
                <a:tc>
                  <a:txBody>
                    <a:bodyPr/>
                    <a:lstStyle/>
                    <a:p>
                      <a:r>
                        <a:rPr lang="en-US" dirty="0"/>
                        <a:t>explored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tc>
                  <a:txBody>
                    <a:bodyPr/>
                    <a:lstStyle/>
                    <a:p>
                      <a:r>
                        <a:rPr lang="en-US" dirty="0"/>
                        <a:t>went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extLst>
                  <a:ext uri="{0D108BD9-81ED-4DB2-BD59-A6C34878D82A}">
                    <a16:rowId xmlns:a16="http://schemas.microsoft.com/office/drawing/2014/main" val="3474836454"/>
                  </a:ext>
                </a:extLst>
              </a:tr>
              <a:tr h="370840">
                <a:tc>
                  <a:txBody>
                    <a:bodyPr/>
                    <a:lstStyle/>
                    <a:p>
                      <a:r>
                        <a:rPr lang="en-US" dirty="0"/>
                        <a:t>argued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tc>
                  <a:txBody>
                    <a:bodyPr/>
                    <a:lstStyle/>
                    <a:p>
                      <a:r>
                        <a:rPr lang="en-US" dirty="0"/>
                        <a:t>said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extLst>
                  <a:ext uri="{0D108BD9-81ED-4DB2-BD59-A6C34878D82A}">
                    <a16:rowId xmlns:a16="http://schemas.microsoft.com/office/drawing/2014/main" val="301195242"/>
                  </a:ext>
                </a:extLst>
              </a:tr>
              <a:tr h="370840">
                <a:tc>
                  <a:txBody>
                    <a:bodyPr/>
                    <a:lstStyle/>
                    <a:p>
                      <a:r>
                        <a:rPr lang="en-US" dirty="0"/>
                        <a:t>shuffled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tc>
                  <a:txBody>
                    <a:bodyPr/>
                    <a:lstStyle/>
                    <a:p>
                      <a:r>
                        <a:rPr lang="en-US" dirty="0"/>
                        <a:t>walked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extLst>
                  <a:ext uri="{0D108BD9-81ED-4DB2-BD59-A6C34878D82A}">
                    <a16:rowId xmlns:a16="http://schemas.microsoft.com/office/drawing/2014/main" val="3657081644"/>
                  </a:ext>
                </a:extLst>
              </a:tr>
              <a:tr h="370840">
                <a:tc>
                  <a:txBody>
                    <a:bodyPr/>
                    <a:lstStyle/>
                    <a:p>
                      <a:r>
                        <a:rPr lang="en-US" dirty="0"/>
                        <a:t>pondered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tc>
                  <a:txBody>
                    <a:bodyPr/>
                    <a:lstStyle/>
                    <a:p>
                      <a:r>
                        <a:rPr lang="en-US" dirty="0"/>
                        <a:t>thought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extLst>
                  <a:ext uri="{0D108BD9-81ED-4DB2-BD59-A6C34878D82A}">
                    <a16:rowId xmlns:a16="http://schemas.microsoft.com/office/drawing/2014/main" val="2833523323"/>
                  </a:ext>
                </a:extLst>
              </a:tr>
              <a:tr h="370840">
                <a:tc>
                  <a:txBody>
                    <a:bodyPr/>
                    <a:lstStyle/>
                    <a:p>
                      <a:r>
                        <a:rPr lang="en-US" dirty="0"/>
                        <a:t>devoured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ate </a:t>
                      </a:r>
                    </a:p>
                  </a:txBody>
                  <a:tcPr>
                    <a:lnL w="12700" cap="flat" cmpd="sng" algn="ctr">
                      <a:solidFill>
                        <a:srgbClr val="314C57"/>
                      </a:solidFill>
                      <a:prstDash val="solid"/>
                      <a:round/>
                      <a:headEnd type="none" w="med" len="med"/>
                      <a:tailEnd type="none" w="med" len="med"/>
                    </a:lnL>
                    <a:lnR w="12700" cap="flat" cmpd="sng" algn="ctr">
                      <a:solidFill>
                        <a:srgbClr val="314C57"/>
                      </a:solidFill>
                      <a:prstDash val="solid"/>
                      <a:round/>
                      <a:headEnd type="none" w="med" len="med"/>
                      <a:tailEnd type="none" w="med" len="med"/>
                    </a:lnR>
                    <a:lnT w="12700" cap="flat" cmpd="sng" algn="ctr">
                      <a:solidFill>
                        <a:srgbClr val="314C57"/>
                      </a:solidFill>
                      <a:prstDash val="solid"/>
                      <a:round/>
                      <a:headEnd type="none" w="med" len="med"/>
                      <a:tailEnd type="none" w="med" len="med"/>
                    </a:lnT>
                    <a:lnB w="12700" cap="flat" cmpd="sng" algn="ctr">
                      <a:solidFill>
                        <a:srgbClr val="314C57"/>
                      </a:solidFill>
                      <a:prstDash val="solid"/>
                      <a:round/>
                      <a:headEnd type="none" w="med" len="med"/>
                      <a:tailEnd type="none" w="med" len="med"/>
                    </a:lnB>
                  </a:tcPr>
                </a:tc>
                <a:extLst>
                  <a:ext uri="{0D108BD9-81ED-4DB2-BD59-A6C34878D82A}">
                    <a16:rowId xmlns:a16="http://schemas.microsoft.com/office/drawing/2014/main" val="2058131024"/>
                  </a:ext>
                </a:extLst>
              </a:tr>
            </a:tbl>
          </a:graphicData>
        </a:graphic>
      </p:graphicFrame>
    </p:spTree>
    <p:extLst>
      <p:ext uri="{BB962C8B-B14F-4D97-AF65-F5344CB8AC3E}">
        <p14:creationId xmlns:p14="http://schemas.microsoft.com/office/powerpoint/2010/main" val="1526628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1057</TotalTime>
  <Words>393</Words>
  <Application>Microsoft Office PowerPoint</Application>
  <PresentationFormat>Widescreen</PresentationFormat>
  <Paragraphs>80</Paragraphs>
  <Slides>14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Kenneth Hanson</cp:lastModifiedBy>
  <cp:revision>32</cp:revision>
  <dcterms:created xsi:type="dcterms:W3CDTF">2017-06-16T13:06:21Z</dcterms:created>
  <dcterms:modified xsi:type="dcterms:W3CDTF">2021-11-23T21:42:58Z</dcterms:modified>
</cp:coreProperties>
</file>