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6" r:id="rId4"/>
    <p:sldId id="324" r:id="rId5"/>
    <p:sldId id="361" r:id="rId6"/>
    <p:sldId id="369" r:id="rId7"/>
    <p:sldId id="325" r:id="rId8"/>
    <p:sldId id="348" r:id="rId9"/>
    <p:sldId id="370" r:id="rId10"/>
    <p:sldId id="371" r:id="rId11"/>
    <p:sldId id="372" r:id="rId12"/>
    <p:sldId id="362" r:id="rId13"/>
    <p:sldId id="373" r:id="rId14"/>
    <p:sldId id="366" r:id="rId15"/>
    <p:sldId id="364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56"/>
          </p14:sldIdLst>
        </p14:section>
        <p14:section name="Bullet Lists" id="{75E99226-54C6-4B40-9F9B-803C5E10A6BA}">
          <p14:sldIdLst>
            <p14:sldId id="324"/>
            <p14:sldId id="361"/>
            <p14:sldId id="369"/>
            <p14:sldId id="325"/>
            <p14:sldId id="348"/>
            <p14:sldId id="370"/>
            <p14:sldId id="371"/>
            <p14:sldId id="372"/>
          </p14:sldIdLst>
        </p14:section>
        <p14:section name="Boxes" id="{BC8DCA9B-1D1A-45EE-A36C-A4F5E0816D56}">
          <p14:sldIdLst>
            <p14:sldId id="362"/>
            <p14:sldId id="373"/>
            <p14:sldId id="366"/>
          </p14:sldIdLst>
        </p14:section>
        <p14:section name="Extended Examples" id="{F578CCFA-269D-485F-9ADF-C586276AD30E}">
          <p14:sldIdLst>
            <p14:sldId id="364"/>
          </p14:sldIdLst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Narrative Writing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Strategies for Getting Started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2527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endParaRPr lang="en-US" sz="2000" i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Create a mind map for each item you brainstorm.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Brainstorm a list of meaningful moments, events, people, or places.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045F335-EB7B-48FC-82D7-B33A025F8A52}"/>
              </a:ext>
            </a:extLst>
          </p:cNvPr>
          <p:cNvSpPr txBox="1"/>
          <p:nvPr/>
        </p:nvSpPr>
        <p:spPr>
          <a:xfrm>
            <a:off x="2157044" y="4408313"/>
            <a:ext cx="77422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3. Begin writing descriptive sentences about the topic.</a:t>
            </a:r>
          </a:p>
        </p:txBody>
      </p:sp>
    </p:spTree>
    <p:extLst>
      <p:ext uri="{BB962C8B-B14F-4D97-AF65-F5344CB8AC3E}">
        <p14:creationId xmlns:p14="http://schemas.microsoft.com/office/powerpoint/2010/main" val="174918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Organizing a Narrative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36106" y="2689180"/>
            <a:ext cx="8449447" cy="3427895"/>
            <a:chOff x="386917" y="1821206"/>
            <a:chExt cx="8344989" cy="3197722"/>
          </a:xfrm>
        </p:grpSpPr>
        <p:grpSp>
          <p:nvGrpSpPr>
            <p:cNvPr id="9" name="Group 8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33443"/>
              <a:ext cx="3325552" cy="14584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Chronological</a:t>
              </a:r>
              <a:r>
                <a:rPr lang="en-US" sz="2200" dirty="0"/>
                <a:t> tells the story in the order the events occurred.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59711"/>
              <a:ext cx="3325552" cy="24058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Nonlinear</a:t>
              </a:r>
              <a:r>
                <a:rPr lang="en-US" sz="2200" dirty="0"/>
                <a:t> stories jump around to different times and places, often using </a:t>
              </a:r>
              <a:r>
                <a:rPr lang="en-US" sz="2200" b="1" dirty="0"/>
                <a:t>flashbacks</a:t>
              </a:r>
              <a:r>
                <a:rPr lang="en-US" sz="2200" dirty="0"/>
                <a:t> and </a:t>
              </a:r>
              <a:r>
                <a:rPr lang="en-US" sz="2200" b="1" dirty="0"/>
                <a:t>flash</a:t>
              </a:r>
              <a:r>
                <a:rPr lang="en-US" sz="2200" dirty="0"/>
                <a:t>-</a:t>
              </a:r>
              <a:r>
                <a:rPr lang="en-US" sz="2200" b="1" dirty="0"/>
                <a:t>forwards</a:t>
              </a:r>
              <a:r>
                <a:rPr lang="en-US" sz="2200" dirty="0"/>
                <a:t>.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DEE045E-55C2-4E68-9F8E-0A7687EAFC90}"/>
              </a:ext>
            </a:extLst>
          </p:cNvPr>
          <p:cNvSpPr txBox="1"/>
          <p:nvPr/>
        </p:nvSpPr>
        <p:spPr>
          <a:xfrm>
            <a:off x="4397377" y="1353006"/>
            <a:ext cx="3397245" cy="1015663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r>
              <a:rPr lang="en-US" sz="2000" dirty="0"/>
              <a:t>Order of Events</a:t>
            </a: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8920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Compelling quote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08450" y="1768063"/>
              <a:ext cx="1578340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i="1" dirty="0">
                  <a:solidFill>
                    <a:schemeClr val="bg1"/>
                  </a:solidFill>
                </a:rPr>
                <a:t>In medias res </a:t>
              </a:r>
              <a:r>
                <a:rPr lang="en-US" sz="2200" dirty="0">
                  <a:solidFill>
                    <a:schemeClr val="bg1"/>
                  </a:solidFill>
                </a:rPr>
                <a:t>(“in the midst of”)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Intriguing description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Thoughtful question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Brief anecdote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Strong piece of dialogue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Organizing a Narrative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36106" y="2689180"/>
            <a:ext cx="8449447" cy="3427895"/>
            <a:chOff x="386917" y="1821206"/>
            <a:chExt cx="8344989" cy="3197722"/>
          </a:xfrm>
        </p:grpSpPr>
        <p:grpSp>
          <p:nvGrpSpPr>
            <p:cNvPr id="9" name="Group 8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96577"/>
              <a:ext cx="3325552" cy="193213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Some narratives include the climax early and backtrack or focus on the moments after the climactic point.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396577"/>
              <a:ext cx="3325552" cy="193213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Others work up to the climax for most of the narrative, only revealing it in the final words.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DEE045E-55C2-4E68-9F8E-0A7687EAFC90}"/>
              </a:ext>
            </a:extLst>
          </p:cNvPr>
          <p:cNvSpPr txBox="1"/>
          <p:nvPr/>
        </p:nvSpPr>
        <p:spPr>
          <a:xfrm>
            <a:off x="3064947" y="1378428"/>
            <a:ext cx="5888176" cy="1015663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r>
              <a:rPr lang="en-US" sz="2000" b="1" dirty="0"/>
              <a:t>Climax</a:t>
            </a:r>
            <a:r>
              <a:rPr lang="en-US" sz="2000" dirty="0"/>
              <a:t>: highest point of action or awareness</a:t>
            </a: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6392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774958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 on your story’s impact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769676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Consider referencing your intro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646771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Overwrite or stop abruptly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41489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Explicitly state the point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3641489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Summarize the entire story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769676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Consider ending creatively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Narrative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2355540" y="1303010"/>
            <a:ext cx="7480919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2472430" y="1539469"/>
            <a:ext cx="7247137" cy="156337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Understand the key components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Effectively organize based on purpose and context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Follow strategies for developing your narrative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dirty="0"/>
              <a:t>Key Elements of a Narrative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dirty="0"/>
              <a:t>Strategies for Getting Started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dirty="0"/>
              <a:t>Organizing a Narrative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Key Elements of a Narrative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494496"/>
            <a:ext cx="8429625" cy="280589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67208"/>
              <a:ext cx="3325552" cy="17908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/>
                <a:t>Fiction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dirty="0"/>
                <a:t>(made-up)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467207"/>
              <a:ext cx="3325552" cy="17908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/>
                <a:t>Nonfiction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dirty="0"/>
                <a:t>(true events)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0FE72D1-90C3-4A67-9337-DE3BC7931AF5}"/>
              </a:ext>
            </a:extLst>
          </p:cNvPr>
          <p:cNvSpPr txBox="1"/>
          <p:nvPr/>
        </p:nvSpPr>
        <p:spPr>
          <a:xfrm>
            <a:off x="2917126" y="4849890"/>
            <a:ext cx="6357746" cy="1323439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Narratives focus on conveying a single experience, event, or idea. Can be fiction or nonfiction.</a:t>
            </a:r>
          </a:p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Key Elements of a Narrative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An experience or significant event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 setting and timeline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Characters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Sensory details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Significant Event/Experience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Focus on a single story or moment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Simple events can be just as meaningful as action-packed events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Focus on the message you want to send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Be sure the story leads to a significant outcome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Setting and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49684"/>
              <a:ext cx="3325552" cy="142591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000" dirty="0">
                  <a:solidFill>
                    <a:schemeClr val="bg1"/>
                  </a:solidFill>
                </a:rPr>
                <a:t>Where the action takes places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98472"/>
              <a:ext cx="3325552" cy="212834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000" dirty="0">
                  <a:solidFill>
                    <a:schemeClr val="bg1"/>
                  </a:solidFill>
                </a:rPr>
                <a:t>Can also come to life and influence the story’s events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169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Characters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Actions, reactions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Physical descriptions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373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Hopes, fears, dreams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99903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Motivations, beliefs, strengths, flaws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Everyday situations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20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Dialogue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Sensory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r>
                <a:rPr lang="en-US" sz="2000" i="1" dirty="0"/>
                <a:t>Feeling sweat prick her underarms, Hayden steadied herself under the weight of the mistake settling on her shoulders.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i="1" dirty="0"/>
                <a:t>	Hayden grew concerned about the mistake.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Words that appeal to the senses: sight, sound, touch, taste, and smell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Strategies for Getting Started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Determine how much flexibility you have in choosing your topic/focus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Carefully review the assignment details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Narrow your topic and focus by identifying the </a:t>
              </a:r>
              <a:r>
                <a:rPr lang="en-US" sz="2000" b="1" dirty="0">
                  <a:solidFill>
                    <a:schemeClr val="bg1"/>
                  </a:solidFill>
                </a:rPr>
                <a:t>context</a:t>
              </a:r>
              <a:r>
                <a:rPr lang="en-US" sz="2000" dirty="0">
                  <a:solidFill>
                    <a:schemeClr val="bg1"/>
                  </a:solidFill>
                </a:rPr>
                <a:t> of your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383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1162</TotalTime>
  <Words>451</Words>
  <Application>Microsoft Office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121</cp:revision>
  <dcterms:created xsi:type="dcterms:W3CDTF">2014-11-06T15:36:04Z</dcterms:created>
  <dcterms:modified xsi:type="dcterms:W3CDTF">2021-11-23T21:43:26Z</dcterms:modified>
</cp:coreProperties>
</file>