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369" r:id="rId4"/>
    <p:sldId id="279" r:id="rId5"/>
    <p:sldId id="265" r:id="rId6"/>
    <p:sldId id="281" r:id="rId7"/>
    <p:sldId id="272" r:id="rId8"/>
    <p:sldId id="261" r:id="rId9"/>
    <p:sldId id="259" r:id="rId10"/>
    <p:sldId id="257" r:id="rId11"/>
    <p:sldId id="264" r:id="rId12"/>
    <p:sldId id="282"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765F"/>
    <a:srgbClr val="314C57"/>
    <a:srgbClr val="C7D4CB"/>
    <a:srgbClr val="E7D5D1"/>
    <a:srgbClr val="DCC0BA"/>
    <a:srgbClr val="A96557"/>
    <a:srgbClr val="985A4E"/>
    <a:srgbClr val="875045"/>
    <a:srgbClr val="4D896E"/>
    <a:srgbClr val="6EAE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55" autoAdjust="0"/>
    <p:restoredTop sz="91434" autoAdjust="0"/>
  </p:normalViewPr>
  <p:slideViewPr>
    <p:cSldViewPr snapToGrid="0">
      <p:cViewPr varScale="1">
        <p:scale>
          <a:sx n="88" d="100"/>
          <a:sy n="88" d="100"/>
        </p:scale>
        <p:origin x="102"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7-08T13:36:44.230" idx="1">
    <p:pos x="10" y="10"/>
    <p:text>Updated this to match with 2e content</p:text>
    <p:extLst>
      <p:ext uri="{C676402C-5697-4E1C-873F-D02D1690AC5C}">
        <p15:threadingInfo xmlns:p15="http://schemas.microsoft.com/office/powerpoint/2012/main" timeZoneBias="24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11/23/2021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11/23/2021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Persuasive Writing</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Organizing Evidence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881843" y="2934181"/>
            <a:ext cx="2080340" cy="1331166"/>
            <a:chOff x="1149291" y="1753237"/>
            <a:chExt cx="2080340" cy="1617913"/>
          </a:xfrm>
          <a:solidFill>
            <a:srgbClr val="42765F"/>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357203" y="2223837"/>
              <a:ext cx="1664514" cy="665620"/>
            </a:xfrm>
            <a:prstGeom prst="rect">
              <a:avLst/>
            </a:prstGeom>
            <a:grpFill/>
          </p:spPr>
          <p:txBody>
            <a:bodyPr wrap="square" rtlCol="0" anchor="ctr">
              <a:spAutoFit/>
            </a:bodyPr>
            <a:lstStyle/>
            <a:p>
              <a:pPr algn="ctr">
                <a:lnSpc>
                  <a:spcPct val="150000"/>
                </a:lnSpc>
              </a:pPr>
              <a:r>
                <a:rPr lang="en-US" sz="2200" dirty="0">
                  <a:solidFill>
                    <a:schemeClr val="bg1"/>
                  </a:solidFill>
                </a:rPr>
                <a:t>Tone</a:t>
              </a:r>
            </a:p>
          </p:txBody>
        </p:sp>
      </p:grpSp>
      <p:grpSp>
        <p:nvGrpSpPr>
          <p:cNvPr id="14" name="Group 13"/>
          <p:cNvGrpSpPr/>
          <p:nvPr/>
        </p:nvGrpSpPr>
        <p:grpSpPr>
          <a:xfrm>
            <a:off x="3881842" y="4613111"/>
            <a:ext cx="2080340" cy="1331167"/>
            <a:chOff x="1149290" y="3617528"/>
            <a:chExt cx="2080340" cy="1617913"/>
          </a:xfrm>
          <a:solidFill>
            <a:srgbClr val="42765F"/>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6" name="TextBox 15"/>
            <p:cNvSpPr txBox="1"/>
            <p:nvPr/>
          </p:nvSpPr>
          <p:spPr>
            <a:xfrm>
              <a:off x="1357203" y="4095649"/>
              <a:ext cx="1664514" cy="665619"/>
            </a:xfrm>
            <a:prstGeom prst="rect">
              <a:avLst/>
            </a:prstGeom>
            <a:grpFill/>
          </p:spPr>
          <p:txBody>
            <a:bodyPr wrap="square" rtlCol="0" anchor="ctr">
              <a:spAutoFit/>
            </a:bodyPr>
            <a:lstStyle/>
            <a:p>
              <a:pPr algn="ctr">
                <a:lnSpc>
                  <a:spcPct val="150000"/>
                </a:lnSpc>
              </a:pPr>
              <a:r>
                <a:rPr lang="en-US" sz="2200" dirty="0">
                  <a:solidFill>
                    <a:schemeClr val="bg1"/>
                  </a:solidFill>
                </a:rPr>
                <a:t>Repetition</a:t>
              </a:r>
            </a:p>
          </p:txBody>
        </p:sp>
      </p:grpSp>
      <p:grpSp>
        <p:nvGrpSpPr>
          <p:cNvPr id="17" name="Group 16"/>
          <p:cNvGrpSpPr/>
          <p:nvPr/>
        </p:nvGrpSpPr>
        <p:grpSpPr>
          <a:xfrm>
            <a:off x="6264379" y="4613111"/>
            <a:ext cx="2080340" cy="1328801"/>
            <a:chOff x="3531827" y="3615513"/>
            <a:chExt cx="2080340" cy="1617913"/>
          </a:xfrm>
          <a:solidFill>
            <a:srgbClr val="42765F"/>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3739740" y="4089776"/>
              <a:ext cx="1664514" cy="666804"/>
            </a:xfrm>
            <a:prstGeom prst="rect">
              <a:avLst/>
            </a:prstGeom>
            <a:grpFill/>
          </p:spPr>
          <p:txBody>
            <a:bodyPr wrap="square" rtlCol="0" anchor="ctr">
              <a:spAutoFit/>
            </a:bodyPr>
            <a:lstStyle/>
            <a:p>
              <a:pPr algn="ctr">
                <a:lnSpc>
                  <a:spcPct val="150000"/>
                </a:lnSpc>
              </a:pPr>
              <a:r>
                <a:rPr lang="en-US" sz="2200" dirty="0">
                  <a:solidFill>
                    <a:schemeClr val="bg1"/>
                  </a:solidFill>
                </a:rPr>
                <a:t>Parallelism</a:t>
              </a:r>
            </a:p>
          </p:txBody>
        </p:sp>
      </p:grpSp>
      <p:grpSp>
        <p:nvGrpSpPr>
          <p:cNvPr id="23" name="Group 22"/>
          <p:cNvGrpSpPr/>
          <p:nvPr/>
        </p:nvGrpSpPr>
        <p:grpSpPr>
          <a:xfrm>
            <a:off x="6264379" y="2928633"/>
            <a:ext cx="2080340" cy="1331167"/>
            <a:chOff x="3531827" y="1747690"/>
            <a:chExt cx="2080340" cy="1617913"/>
          </a:xfrm>
          <a:solidFill>
            <a:srgbClr val="42765F"/>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5" name="TextBox 24"/>
            <p:cNvSpPr txBox="1"/>
            <p:nvPr/>
          </p:nvSpPr>
          <p:spPr>
            <a:xfrm>
              <a:off x="3739740" y="2218554"/>
              <a:ext cx="1664514" cy="665619"/>
            </a:xfrm>
            <a:prstGeom prst="rect">
              <a:avLst/>
            </a:prstGeom>
            <a:grpFill/>
          </p:spPr>
          <p:txBody>
            <a:bodyPr wrap="square" rtlCol="0" anchor="ctr">
              <a:spAutoFit/>
            </a:bodyPr>
            <a:lstStyle/>
            <a:p>
              <a:pPr algn="ctr">
                <a:lnSpc>
                  <a:spcPct val="150000"/>
                </a:lnSpc>
              </a:pPr>
              <a:r>
                <a:rPr lang="en-US" sz="2200" dirty="0">
                  <a:solidFill>
                    <a:schemeClr val="bg1"/>
                  </a:solidFill>
                </a:rPr>
                <a:t>Similes</a:t>
              </a:r>
            </a:p>
          </p:txBody>
        </p:sp>
      </p:grpSp>
      <p:grpSp>
        <p:nvGrpSpPr>
          <p:cNvPr id="20" name="Group 19">
            <a:extLst>
              <a:ext uri="{FF2B5EF4-FFF2-40B4-BE49-F238E27FC236}">
                <a16:creationId xmlns:a16="http://schemas.microsoft.com/office/drawing/2014/main" id="{36662130-4C96-6E44-B104-C2BF35280C75}"/>
              </a:ext>
            </a:extLst>
          </p:cNvPr>
          <p:cNvGrpSpPr/>
          <p:nvPr/>
        </p:nvGrpSpPr>
        <p:grpSpPr>
          <a:xfrm>
            <a:off x="2066922" y="1476773"/>
            <a:ext cx="8058154" cy="1067579"/>
            <a:chOff x="542923" y="1736761"/>
            <a:chExt cx="8058154" cy="806935"/>
          </a:xfrm>
          <a:solidFill>
            <a:srgbClr val="42765F"/>
          </a:solidFill>
        </p:grpSpPr>
        <p:sp>
          <p:nvSpPr>
            <p:cNvPr id="21" name="Rectangle 20">
              <a:extLst>
                <a:ext uri="{FF2B5EF4-FFF2-40B4-BE49-F238E27FC236}">
                  <a16:creationId xmlns:a16="http://schemas.microsoft.com/office/drawing/2014/main" id="{BF5FF1C0-12A3-5D47-8629-EE83338D56C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BC59161B-8D20-B445-AE89-DEAB34A2DED8}"/>
                </a:ext>
              </a:extLst>
            </p:cNvPr>
            <p:cNvSpPr txBox="1"/>
            <p:nvPr/>
          </p:nvSpPr>
          <p:spPr>
            <a:xfrm>
              <a:off x="633044" y="1868632"/>
              <a:ext cx="7807571" cy="511796"/>
            </a:xfrm>
            <a:prstGeom prst="rect">
              <a:avLst/>
            </a:prstGeom>
            <a:grpFill/>
          </p:spPr>
          <p:txBody>
            <a:bodyPr wrap="square" rtlCol="0">
              <a:spAutoFit/>
            </a:bodyPr>
            <a:lstStyle/>
            <a:p>
              <a:r>
                <a:rPr lang="en-US" sz="2000" b="1" dirty="0">
                  <a:solidFill>
                    <a:schemeClr val="bg1"/>
                  </a:solidFill>
                </a:rPr>
                <a:t>Body paragraphs</a:t>
              </a:r>
              <a:r>
                <a:rPr lang="en-US" sz="2000" dirty="0">
                  <a:solidFill>
                    <a:schemeClr val="bg1"/>
                  </a:solidFill>
                </a:rPr>
                <a:t>: </a:t>
              </a:r>
              <a:r>
                <a:rPr lang="en-US" dirty="0">
                  <a:solidFill>
                    <a:schemeClr val="bg1"/>
                  </a:solidFill>
                </a:rPr>
                <a:t>Present arguments and counterarguments for your claim with facts, statistics, quotes, and examples</a:t>
              </a:r>
              <a:endParaRPr lang="en-US" sz="2000" dirty="0">
                <a:solidFill>
                  <a:schemeClr val="bg1"/>
                </a:solidFill>
              </a:endParaRPr>
            </a:p>
          </p:txBody>
        </p:sp>
      </p:grpSp>
    </p:spTree>
    <p:extLst>
      <p:ext uri="{BB962C8B-B14F-4D97-AF65-F5344CB8AC3E}">
        <p14:creationId xmlns:p14="http://schemas.microsoft.com/office/powerpoint/2010/main" val="4033954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Organizing Evidence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3" y="5186302"/>
            <a:ext cx="8058154" cy="1067579"/>
            <a:chOff x="542923" y="1736761"/>
            <a:chExt cx="8058154" cy="806935"/>
          </a:xfrm>
          <a:solidFill>
            <a:srgbClr val="42765F"/>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TextBox 24"/>
            <p:cNvSpPr txBox="1"/>
            <p:nvPr/>
          </p:nvSpPr>
          <p:spPr>
            <a:xfrm>
              <a:off x="633043" y="1989016"/>
              <a:ext cx="7807571" cy="302425"/>
            </a:xfrm>
            <a:prstGeom prst="rect">
              <a:avLst/>
            </a:prstGeom>
            <a:grpFill/>
          </p:spPr>
          <p:txBody>
            <a:bodyPr wrap="square" rtlCol="0">
              <a:spAutoFit/>
            </a:bodyPr>
            <a:lstStyle/>
            <a:p>
              <a:pPr algn="ctr"/>
              <a:r>
                <a:rPr lang="en-US" sz="2000" dirty="0">
                  <a:solidFill>
                    <a:schemeClr val="bg1"/>
                  </a:solidFill>
                </a:rPr>
                <a:t>End with a call </a:t>
              </a:r>
              <a:r>
                <a:rPr lang="en-US" sz="2000">
                  <a:solidFill>
                    <a:schemeClr val="bg1"/>
                  </a:solidFill>
                </a:rPr>
                <a:t>to action.</a:t>
              </a:r>
              <a:endParaRPr lang="en-US" sz="2000" dirty="0">
                <a:solidFill>
                  <a:schemeClr val="bg1"/>
                </a:solidFill>
              </a:endParaRPr>
            </a:p>
          </p:txBody>
        </p:sp>
      </p:grpSp>
      <p:grpSp>
        <p:nvGrpSpPr>
          <p:cNvPr id="31" name="Group 30"/>
          <p:cNvGrpSpPr/>
          <p:nvPr/>
        </p:nvGrpSpPr>
        <p:grpSpPr>
          <a:xfrm>
            <a:off x="2066923" y="3939854"/>
            <a:ext cx="8058154" cy="1067579"/>
            <a:chOff x="542923" y="1736761"/>
            <a:chExt cx="8058154" cy="806935"/>
          </a:xfrm>
          <a:solidFill>
            <a:srgbClr val="42765F"/>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33" name="TextBox 32"/>
            <p:cNvSpPr txBox="1"/>
            <p:nvPr/>
          </p:nvSpPr>
          <p:spPr>
            <a:xfrm>
              <a:off x="668214" y="1990975"/>
              <a:ext cx="7807571" cy="302425"/>
            </a:xfrm>
            <a:prstGeom prst="rect">
              <a:avLst/>
            </a:prstGeom>
            <a:grpFill/>
          </p:spPr>
          <p:txBody>
            <a:bodyPr wrap="square" rtlCol="0">
              <a:spAutoFit/>
            </a:bodyPr>
            <a:lstStyle/>
            <a:p>
              <a:pPr algn="ctr"/>
              <a:r>
                <a:rPr lang="en-US" sz="2000" dirty="0">
                  <a:solidFill>
                    <a:schemeClr val="bg1"/>
                  </a:solidFill>
                </a:rPr>
                <a:t>Summarize main points.</a:t>
              </a:r>
            </a:p>
          </p:txBody>
        </p:sp>
      </p:grpSp>
      <p:grpSp>
        <p:nvGrpSpPr>
          <p:cNvPr id="34" name="Group 33"/>
          <p:cNvGrpSpPr/>
          <p:nvPr/>
        </p:nvGrpSpPr>
        <p:grpSpPr>
          <a:xfrm>
            <a:off x="2066923" y="2690533"/>
            <a:ext cx="8058154" cy="1067579"/>
            <a:chOff x="542923" y="1736761"/>
            <a:chExt cx="8058154" cy="806935"/>
          </a:xfrm>
          <a:solidFill>
            <a:srgbClr val="42765F"/>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36" name="TextBox 35"/>
            <p:cNvSpPr txBox="1"/>
            <p:nvPr/>
          </p:nvSpPr>
          <p:spPr>
            <a:xfrm>
              <a:off x="633044" y="1989016"/>
              <a:ext cx="7807571" cy="302425"/>
            </a:xfrm>
            <a:prstGeom prst="rect">
              <a:avLst/>
            </a:prstGeom>
            <a:grpFill/>
          </p:spPr>
          <p:txBody>
            <a:bodyPr wrap="square" rtlCol="0">
              <a:spAutoFit/>
            </a:bodyPr>
            <a:lstStyle/>
            <a:p>
              <a:pPr algn="ctr"/>
              <a:r>
                <a:rPr lang="en-US" sz="2000" dirty="0">
                  <a:solidFill>
                    <a:schemeClr val="bg1"/>
                  </a:solidFill>
                </a:rPr>
                <a:t>Restate your thesis.</a:t>
              </a:r>
            </a:p>
          </p:txBody>
        </p:sp>
      </p:grpSp>
      <p:grpSp>
        <p:nvGrpSpPr>
          <p:cNvPr id="16" name="Group 15">
            <a:extLst>
              <a:ext uri="{FF2B5EF4-FFF2-40B4-BE49-F238E27FC236}">
                <a16:creationId xmlns:a16="http://schemas.microsoft.com/office/drawing/2014/main" id="{E6BA7977-4192-AA43-9CB3-9E2C45D09867}"/>
              </a:ext>
            </a:extLst>
          </p:cNvPr>
          <p:cNvGrpSpPr/>
          <p:nvPr/>
        </p:nvGrpSpPr>
        <p:grpSpPr>
          <a:xfrm>
            <a:off x="2066923" y="1471650"/>
            <a:ext cx="8058154" cy="1067579"/>
            <a:chOff x="542923" y="1736761"/>
            <a:chExt cx="8058154" cy="806935"/>
          </a:xfrm>
          <a:solidFill>
            <a:srgbClr val="42765F"/>
          </a:solidFill>
        </p:grpSpPr>
        <p:sp>
          <p:nvSpPr>
            <p:cNvPr id="17" name="Rectangle 16">
              <a:extLst>
                <a:ext uri="{FF2B5EF4-FFF2-40B4-BE49-F238E27FC236}">
                  <a16:creationId xmlns:a16="http://schemas.microsoft.com/office/drawing/2014/main" id="{433C7B81-596B-3145-AAB4-BB9A6E20BB1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18" name="TextBox 17">
              <a:extLst>
                <a:ext uri="{FF2B5EF4-FFF2-40B4-BE49-F238E27FC236}">
                  <a16:creationId xmlns:a16="http://schemas.microsoft.com/office/drawing/2014/main" id="{FB906D97-AC0D-8640-83B4-B9DE1BF3EA01}"/>
                </a:ext>
              </a:extLst>
            </p:cNvPr>
            <p:cNvSpPr txBox="1"/>
            <p:nvPr/>
          </p:nvSpPr>
          <p:spPr>
            <a:xfrm>
              <a:off x="633043" y="1846931"/>
              <a:ext cx="7807571" cy="511796"/>
            </a:xfrm>
            <a:prstGeom prst="rect">
              <a:avLst/>
            </a:prstGeom>
            <a:grpFill/>
          </p:spPr>
          <p:txBody>
            <a:bodyPr wrap="square" rtlCol="0">
              <a:spAutoFit/>
            </a:bodyPr>
            <a:lstStyle/>
            <a:p>
              <a:pPr algn="ctr"/>
              <a:r>
                <a:rPr lang="en-US" sz="2000" b="1" dirty="0">
                  <a:solidFill>
                    <a:schemeClr val="bg1"/>
                  </a:solidFill>
                </a:rPr>
                <a:t>Persuasive conclusion: </a:t>
              </a:r>
              <a:r>
                <a:rPr lang="en-US" dirty="0">
                  <a:solidFill>
                    <a:schemeClr val="bg1"/>
                  </a:solidFill>
                </a:rPr>
                <a:t>Leaves the audience with a compelling thought, question, or call to action</a:t>
              </a:r>
              <a:endParaRPr lang="en-US" sz="2000" dirty="0">
                <a:solidFill>
                  <a:schemeClr val="bg1"/>
                </a:solidFill>
              </a:endParaRPr>
            </a:p>
          </p:txBody>
        </p:sp>
      </p:grpSp>
    </p:spTree>
    <p:extLst>
      <p:ext uri="{BB962C8B-B14F-4D97-AF65-F5344CB8AC3E}">
        <p14:creationId xmlns:p14="http://schemas.microsoft.com/office/powerpoint/2010/main" val="1638150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200329"/>
          </a:xfrm>
          <a:prstGeom prst="rect">
            <a:avLst/>
          </a:prstGeom>
          <a:noFill/>
        </p:spPr>
        <p:txBody>
          <a:bodyPr wrap="square" rtlCol="0">
            <a:spAutoFit/>
          </a:bodyPr>
          <a:lstStyle/>
          <a:p>
            <a:pPr marL="285750" indent="-285750">
              <a:buFont typeface="Arial" panose="020B0604020202020204" pitchFamily="34" charset="0"/>
              <a:buChar char="•"/>
            </a:pPr>
            <a:r>
              <a:rPr lang="en-US" sz="2400" dirty="0"/>
              <a:t>Key elements of a persuasive argument</a:t>
            </a:r>
          </a:p>
          <a:p>
            <a:pPr marL="285750" indent="-285750">
              <a:buFont typeface="Arial" panose="020B0604020202020204" pitchFamily="34" charset="0"/>
              <a:buChar char="•"/>
            </a:pPr>
            <a:r>
              <a:rPr lang="en-US" sz="2400" dirty="0"/>
              <a:t>Supporting a persuasive argument</a:t>
            </a:r>
          </a:p>
          <a:p>
            <a:pPr marL="285750" indent="-285750">
              <a:buFont typeface="Arial" panose="020B0604020202020204" pitchFamily="34" charset="0"/>
              <a:buChar char="•"/>
            </a:pPr>
            <a:r>
              <a:rPr lang="en-US" sz="2400" dirty="0"/>
              <a:t>Organizing your argument</a:t>
            </a:r>
          </a:p>
        </p:txBody>
      </p:sp>
    </p:spTree>
    <p:extLst>
      <p:ext uri="{BB962C8B-B14F-4D97-AF65-F5344CB8AC3E}">
        <p14:creationId xmlns:p14="http://schemas.microsoft.com/office/powerpoint/2010/main" val="418905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Key Elements of Persuasive Writing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p:nvGrpSpPr>
        <p:grpSpPr>
          <a:xfrm>
            <a:off x="3387410" y="2185490"/>
            <a:ext cx="5443662" cy="693935"/>
            <a:chOff x="1906953" y="2649539"/>
            <a:chExt cx="5443662" cy="693935"/>
          </a:xfrm>
          <a:solidFill>
            <a:srgbClr val="42765F"/>
          </a:solidFill>
        </p:grpSpPr>
        <p:sp>
          <p:nvSpPr>
            <p:cNvPr id="31" name="Rectangle 30"/>
            <p:cNvSpPr/>
            <p:nvPr/>
          </p:nvSpPr>
          <p:spPr>
            <a:xfrm>
              <a:off x="1906953" y="264953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32" name="TextBox 31"/>
            <p:cNvSpPr txBox="1"/>
            <p:nvPr/>
          </p:nvSpPr>
          <p:spPr>
            <a:xfrm>
              <a:off x="1967835" y="2785999"/>
              <a:ext cx="5274381" cy="400110"/>
            </a:xfrm>
            <a:prstGeom prst="rect">
              <a:avLst/>
            </a:prstGeom>
            <a:grpFill/>
          </p:spPr>
          <p:txBody>
            <a:bodyPr wrap="square" rtlCol="0">
              <a:spAutoFit/>
            </a:bodyPr>
            <a:lstStyle/>
            <a:p>
              <a:pPr algn="ctr"/>
              <a:r>
                <a:rPr lang="en-US" sz="2000" dirty="0">
                  <a:solidFill>
                    <a:schemeClr val="bg1"/>
                  </a:solidFill>
                </a:rPr>
                <a:t>Claim</a:t>
              </a:r>
            </a:p>
          </p:txBody>
        </p:sp>
      </p:grpSp>
      <p:grpSp>
        <p:nvGrpSpPr>
          <p:cNvPr id="33" name="Group 32"/>
          <p:cNvGrpSpPr/>
          <p:nvPr/>
        </p:nvGrpSpPr>
        <p:grpSpPr>
          <a:xfrm>
            <a:off x="3387410" y="3004254"/>
            <a:ext cx="5443662" cy="693935"/>
            <a:chOff x="1906953" y="3449317"/>
            <a:chExt cx="5443662" cy="693935"/>
          </a:xfrm>
          <a:solidFill>
            <a:srgbClr val="42765F"/>
          </a:solidFill>
        </p:grpSpPr>
        <p:sp>
          <p:nvSpPr>
            <p:cNvPr id="34" name="Rectangle 33"/>
            <p:cNvSpPr/>
            <p:nvPr/>
          </p:nvSpPr>
          <p:spPr>
            <a:xfrm>
              <a:off x="1906953" y="344931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35" name="TextBox 34"/>
            <p:cNvSpPr txBox="1"/>
            <p:nvPr/>
          </p:nvSpPr>
          <p:spPr>
            <a:xfrm>
              <a:off x="1967835" y="3585777"/>
              <a:ext cx="5274381" cy="400110"/>
            </a:xfrm>
            <a:prstGeom prst="rect">
              <a:avLst/>
            </a:prstGeom>
            <a:grpFill/>
          </p:spPr>
          <p:txBody>
            <a:bodyPr wrap="square" rtlCol="0">
              <a:spAutoFit/>
            </a:bodyPr>
            <a:lstStyle/>
            <a:p>
              <a:pPr algn="ctr"/>
              <a:r>
                <a:rPr lang="en-US" sz="2000" dirty="0">
                  <a:solidFill>
                    <a:schemeClr val="bg1"/>
                  </a:solidFill>
                </a:rPr>
                <a:t>Support</a:t>
              </a:r>
            </a:p>
          </p:txBody>
        </p:sp>
      </p:grpSp>
      <p:grpSp>
        <p:nvGrpSpPr>
          <p:cNvPr id="36" name="Group 35"/>
          <p:cNvGrpSpPr/>
          <p:nvPr/>
        </p:nvGrpSpPr>
        <p:grpSpPr>
          <a:xfrm>
            <a:off x="3387410" y="3831582"/>
            <a:ext cx="5443662" cy="693935"/>
            <a:chOff x="1906953" y="4260384"/>
            <a:chExt cx="5443662" cy="693935"/>
          </a:xfrm>
          <a:solidFill>
            <a:srgbClr val="42765F"/>
          </a:solidFill>
        </p:grpSpPr>
        <p:sp>
          <p:nvSpPr>
            <p:cNvPr id="37" name="Rectangle 36"/>
            <p:cNvSpPr/>
            <p:nvPr/>
          </p:nvSpPr>
          <p:spPr>
            <a:xfrm>
              <a:off x="1906953" y="4260384"/>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38" name="TextBox 37"/>
            <p:cNvSpPr txBox="1"/>
            <p:nvPr/>
          </p:nvSpPr>
          <p:spPr>
            <a:xfrm>
              <a:off x="1967835" y="4396844"/>
              <a:ext cx="5274381" cy="400110"/>
            </a:xfrm>
            <a:prstGeom prst="rect">
              <a:avLst/>
            </a:prstGeom>
            <a:grpFill/>
          </p:spPr>
          <p:txBody>
            <a:bodyPr wrap="square" rtlCol="0">
              <a:spAutoFit/>
            </a:bodyPr>
            <a:lstStyle/>
            <a:p>
              <a:pPr algn="ctr"/>
              <a:r>
                <a:rPr lang="en-US" sz="2000" dirty="0">
                  <a:solidFill>
                    <a:schemeClr val="bg1"/>
                  </a:solidFill>
                </a:rPr>
                <a:t>Counterargument</a:t>
              </a:r>
            </a:p>
          </p:txBody>
        </p:sp>
      </p:grpSp>
    </p:spTree>
    <p:extLst>
      <p:ext uri="{BB962C8B-B14F-4D97-AF65-F5344CB8AC3E}">
        <p14:creationId xmlns:p14="http://schemas.microsoft.com/office/powerpoint/2010/main" val="1274347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Claim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49761"/>
            <a:ext cx="8058154" cy="1482424"/>
            <a:chOff x="542923" y="1849761"/>
            <a:chExt cx="8058154" cy="693935"/>
          </a:xfrm>
          <a:solidFill>
            <a:srgbClr val="42765F"/>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2092629"/>
              <a:ext cx="7807571" cy="187295"/>
            </a:xfrm>
            <a:prstGeom prst="rect">
              <a:avLst/>
            </a:prstGeom>
            <a:grpFill/>
          </p:spPr>
          <p:txBody>
            <a:bodyPr wrap="square" rtlCol="0" anchor="ctr">
              <a:spAutoFit/>
            </a:bodyPr>
            <a:lstStyle/>
            <a:p>
              <a:r>
                <a:rPr lang="en-US" sz="2000" dirty="0">
                  <a:solidFill>
                    <a:schemeClr val="bg1"/>
                  </a:solidFill>
                </a:rPr>
                <a:t>The </a:t>
              </a:r>
              <a:r>
                <a:rPr lang="en-US" sz="2000" b="1" dirty="0">
                  <a:solidFill>
                    <a:schemeClr val="bg1"/>
                  </a:solidFill>
                </a:rPr>
                <a:t>claim</a:t>
              </a:r>
              <a:r>
                <a:rPr lang="en-US" sz="2000" dirty="0">
                  <a:solidFill>
                    <a:schemeClr val="bg1"/>
                  </a:solidFill>
                </a:rPr>
                <a:t> is the writer’s stance or opinion.</a:t>
              </a:r>
            </a:p>
          </p:txBody>
        </p:sp>
      </p:grpSp>
      <p:grpSp>
        <p:nvGrpSpPr>
          <p:cNvPr id="11" name="Group 10"/>
          <p:cNvGrpSpPr/>
          <p:nvPr/>
        </p:nvGrpSpPr>
        <p:grpSpPr>
          <a:xfrm>
            <a:off x="2066923" y="3467968"/>
            <a:ext cx="8058154" cy="1482424"/>
            <a:chOff x="542923" y="1849761"/>
            <a:chExt cx="8058154" cy="693935"/>
          </a:xfrm>
          <a:solidFill>
            <a:srgbClr val="42765F"/>
          </a:solidFill>
        </p:grpSpPr>
        <p:sp>
          <p:nvSpPr>
            <p:cNvPr id="12" name="Rectangle 11"/>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p:cNvSpPr txBox="1"/>
            <p:nvPr/>
          </p:nvSpPr>
          <p:spPr>
            <a:xfrm>
              <a:off x="633045" y="2020593"/>
              <a:ext cx="7807571" cy="331367"/>
            </a:xfrm>
            <a:prstGeom prst="rect">
              <a:avLst/>
            </a:prstGeom>
            <a:grpFill/>
          </p:spPr>
          <p:txBody>
            <a:bodyPr wrap="square" rtlCol="0" anchor="ctr">
              <a:spAutoFit/>
            </a:bodyPr>
            <a:lstStyle/>
            <a:p>
              <a:r>
                <a:rPr lang="en-US" sz="2000" i="1" dirty="0">
                  <a:solidFill>
                    <a:schemeClr val="bg1"/>
                  </a:solidFill>
                </a:rPr>
                <a:t>Minimum wage across the United States should be increased to help the economy.</a:t>
              </a:r>
            </a:p>
          </p:txBody>
        </p:sp>
      </p:grpSp>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Up Arrow 16"/>
          <p:cNvSpPr/>
          <p:nvPr/>
        </p:nvSpPr>
        <p:spPr>
          <a:xfrm>
            <a:off x="7046160" y="3175480"/>
            <a:ext cx="661012" cy="738130"/>
          </a:xfrm>
          <a:prstGeom prst="upArrow">
            <a:avLst/>
          </a:prstGeom>
          <a:solidFill>
            <a:srgbClr val="42765F"/>
          </a:solidFill>
          <a:ln>
            <a:solidFill>
              <a:srgbClr val="4276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3620962" y="1841807"/>
            <a:ext cx="4950072" cy="1093742"/>
          </a:xfrm>
          <a:prstGeom prst="rect">
            <a:avLst/>
          </a:prstGeom>
          <a:noFill/>
          <a:ln w="38100">
            <a:solidFill>
              <a:srgbClr val="4276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4D896E"/>
              </a:solidFill>
            </a:endParaRPr>
          </a:p>
        </p:txBody>
      </p:sp>
      <p:sp>
        <p:nvSpPr>
          <p:cNvPr id="3" name="Rectangle 2"/>
          <p:cNvSpPr/>
          <p:nvPr/>
        </p:nvSpPr>
        <p:spPr>
          <a:xfrm>
            <a:off x="5059725" y="2009835"/>
            <a:ext cx="2072555" cy="707886"/>
          </a:xfrm>
          <a:prstGeom prst="rect">
            <a:avLst/>
          </a:prstGeom>
          <a:ln>
            <a:noFill/>
          </a:ln>
        </p:spPr>
        <p:txBody>
          <a:bodyPr wrap="none">
            <a:spAutoFit/>
          </a:bodyPr>
          <a:lstStyle/>
          <a:p>
            <a:pPr algn="ctr"/>
            <a:r>
              <a:rPr lang="en-US" sz="4000" b="1" dirty="0">
                <a:solidFill>
                  <a:srgbClr val="42765F"/>
                </a:solidFill>
              </a:rPr>
              <a:t>Evidence</a:t>
            </a:r>
            <a:endParaRPr lang="en-US" sz="4000" dirty="0">
              <a:solidFill>
                <a:srgbClr val="42765F"/>
              </a:solidFill>
            </a:endParaRPr>
          </a:p>
        </p:txBody>
      </p:sp>
      <p:sp>
        <p:nvSpPr>
          <p:cNvPr id="21" name="Up Arrow 20"/>
          <p:cNvSpPr/>
          <p:nvPr/>
        </p:nvSpPr>
        <p:spPr>
          <a:xfrm>
            <a:off x="4453700" y="3175480"/>
            <a:ext cx="661012" cy="738130"/>
          </a:xfrm>
          <a:prstGeom prst="upArrow">
            <a:avLst/>
          </a:prstGeom>
          <a:solidFill>
            <a:srgbClr val="42765F"/>
          </a:solidFill>
          <a:ln>
            <a:solidFill>
              <a:srgbClr val="4276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3549766" y="3781686"/>
            <a:ext cx="2468880" cy="1005840"/>
          </a:xfrm>
          <a:prstGeom prst="rect">
            <a:avLst/>
          </a:prstGeom>
          <a:solidFill>
            <a:schemeClr val="bg1"/>
          </a:solidFill>
          <a:ln w="38100">
            <a:solidFill>
              <a:srgbClr val="4276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23" name="TextBox 22"/>
          <p:cNvSpPr txBox="1"/>
          <p:nvPr/>
        </p:nvSpPr>
        <p:spPr>
          <a:xfrm>
            <a:off x="3683434" y="4051565"/>
            <a:ext cx="2201543" cy="400110"/>
          </a:xfrm>
          <a:prstGeom prst="rect">
            <a:avLst/>
          </a:prstGeom>
          <a:solidFill>
            <a:schemeClr val="bg1"/>
          </a:solidFill>
          <a:ln>
            <a:noFill/>
          </a:ln>
        </p:spPr>
        <p:txBody>
          <a:bodyPr wrap="square" rtlCol="0">
            <a:spAutoFit/>
          </a:bodyPr>
          <a:lstStyle/>
          <a:p>
            <a:pPr algn="ctr"/>
            <a:r>
              <a:rPr lang="en-US" sz="2000" dirty="0">
                <a:solidFill>
                  <a:srgbClr val="42765F"/>
                </a:solidFill>
              </a:rPr>
              <a:t>Research</a:t>
            </a:r>
          </a:p>
        </p:txBody>
      </p:sp>
      <p:sp>
        <p:nvSpPr>
          <p:cNvPr id="18" name="Rectangle 17">
            <a:extLst>
              <a:ext uri="{FF2B5EF4-FFF2-40B4-BE49-F238E27FC236}">
                <a16:creationId xmlns:a16="http://schemas.microsoft.com/office/drawing/2014/main" id="{32695C99-602D-EE41-A5CF-AF720275BFFB}"/>
              </a:ext>
            </a:extLst>
          </p:cNvPr>
          <p:cNvSpPr/>
          <p:nvPr/>
        </p:nvSpPr>
        <p:spPr>
          <a:xfrm>
            <a:off x="6173356" y="3781686"/>
            <a:ext cx="2468880" cy="1005840"/>
          </a:xfrm>
          <a:prstGeom prst="rect">
            <a:avLst/>
          </a:prstGeom>
          <a:solidFill>
            <a:schemeClr val="bg1"/>
          </a:solidFill>
          <a:ln w="38100">
            <a:solidFill>
              <a:srgbClr val="4276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9" name="TextBox 18">
            <a:extLst>
              <a:ext uri="{FF2B5EF4-FFF2-40B4-BE49-F238E27FC236}">
                <a16:creationId xmlns:a16="http://schemas.microsoft.com/office/drawing/2014/main" id="{060F85D4-A9A0-7047-A03B-AE91961BAE5C}"/>
              </a:ext>
            </a:extLst>
          </p:cNvPr>
          <p:cNvSpPr txBox="1"/>
          <p:nvPr/>
        </p:nvSpPr>
        <p:spPr>
          <a:xfrm>
            <a:off x="6307024" y="3928454"/>
            <a:ext cx="2201543" cy="707886"/>
          </a:xfrm>
          <a:prstGeom prst="rect">
            <a:avLst/>
          </a:prstGeom>
          <a:solidFill>
            <a:schemeClr val="bg1"/>
          </a:solidFill>
          <a:ln>
            <a:noFill/>
          </a:ln>
        </p:spPr>
        <p:txBody>
          <a:bodyPr wrap="square" rtlCol="0">
            <a:spAutoFit/>
          </a:bodyPr>
          <a:lstStyle/>
          <a:p>
            <a:pPr algn="ctr"/>
            <a:r>
              <a:rPr lang="en-US" sz="2000" dirty="0">
                <a:solidFill>
                  <a:srgbClr val="42765F"/>
                </a:solidFill>
              </a:rPr>
              <a:t>Information from credible sources</a:t>
            </a:r>
          </a:p>
        </p:txBody>
      </p:sp>
      <p:grpSp>
        <p:nvGrpSpPr>
          <p:cNvPr id="15" name="Group 14">
            <a:extLst>
              <a:ext uri="{FF2B5EF4-FFF2-40B4-BE49-F238E27FC236}">
                <a16:creationId xmlns:a16="http://schemas.microsoft.com/office/drawing/2014/main" id="{153F7840-04CB-4F4B-8471-A91A255A64FC}"/>
              </a:ext>
            </a:extLst>
          </p:cNvPr>
          <p:cNvGrpSpPr/>
          <p:nvPr/>
        </p:nvGrpSpPr>
        <p:grpSpPr>
          <a:xfrm>
            <a:off x="1524001" y="338445"/>
            <a:ext cx="9144001" cy="6332628"/>
            <a:chOff x="-1" y="463132"/>
            <a:chExt cx="9144001" cy="6332628"/>
          </a:xfrm>
        </p:grpSpPr>
        <p:sp>
          <p:nvSpPr>
            <p:cNvPr id="16" name="TextBox 15">
              <a:extLst>
                <a:ext uri="{FF2B5EF4-FFF2-40B4-BE49-F238E27FC236}">
                  <a16:creationId xmlns:a16="http://schemas.microsoft.com/office/drawing/2014/main" id="{70BE3277-2079-4807-A8E1-1B3DAD4AAE0E}"/>
                </a:ext>
              </a:extLst>
            </p:cNvPr>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Support</a:t>
              </a:r>
            </a:p>
          </p:txBody>
        </p:sp>
        <p:sp>
          <p:nvSpPr>
            <p:cNvPr id="20" name="TextBox 19">
              <a:extLst>
                <a:ext uri="{FF2B5EF4-FFF2-40B4-BE49-F238E27FC236}">
                  <a16:creationId xmlns:a16="http://schemas.microsoft.com/office/drawing/2014/main" id="{80400C38-358C-4DE9-AF69-5A0039C8F79D}"/>
                </a:ext>
              </a:extLst>
            </p:cNvPr>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24" name="Straight Connector 23">
            <a:extLst>
              <a:ext uri="{FF2B5EF4-FFF2-40B4-BE49-F238E27FC236}">
                <a16:creationId xmlns:a16="http://schemas.microsoft.com/office/drawing/2014/main" id="{B2388792-15F8-4DD2-A6CB-0CEBC1F0181E}"/>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713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Counterargument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291769" y="2834853"/>
            <a:ext cx="7608462" cy="2815676"/>
            <a:chOff x="365111" y="1821206"/>
            <a:chExt cx="8443024" cy="3298655"/>
          </a:xfrm>
          <a:solidFill>
            <a:srgbClr val="42765F"/>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&amp;</a:t>
                </a:r>
                <a:endParaRPr lang="en-US" sz="4000" b="1" dirty="0">
                  <a:solidFill>
                    <a:schemeClr val="bg1"/>
                  </a:solidFill>
                </a:endParaRPr>
              </a:p>
            </p:txBody>
          </p:sp>
        </p:grpSp>
        <p:sp>
          <p:nvSpPr>
            <p:cNvPr id="11" name="TextBox 10"/>
            <p:cNvSpPr txBox="1"/>
            <p:nvPr/>
          </p:nvSpPr>
          <p:spPr>
            <a:xfrm>
              <a:off x="584198" y="2872116"/>
              <a:ext cx="3489712" cy="981052"/>
            </a:xfrm>
            <a:prstGeom prst="rect">
              <a:avLst/>
            </a:prstGeom>
            <a:grpFill/>
          </p:spPr>
          <p:txBody>
            <a:bodyPr wrap="square" rtlCol="0" anchor="ctr">
              <a:spAutoFit/>
            </a:bodyPr>
            <a:lstStyle/>
            <a:p>
              <a:pPr algn="ctr">
                <a:lnSpc>
                  <a:spcPct val="150000"/>
                </a:lnSpc>
              </a:pPr>
              <a:r>
                <a:rPr lang="en-US" sz="3600" dirty="0">
                  <a:solidFill>
                    <a:schemeClr val="bg1"/>
                  </a:solidFill>
                </a:rPr>
                <a:t>Acknowledges</a:t>
              </a:r>
            </a:p>
          </p:txBody>
        </p:sp>
        <p:sp>
          <p:nvSpPr>
            <p:cNvPr id="12" name="TextBox 11"/>
            <p:cNvSpPr txBox="1"/>
            <p:nvPr/>
          </p:nvSpPr>
          <p:spPr>
            <a:xfrm>
              <a:off x="5090250" y="2872116"/>
              <a:ext cx="3325552" cy="981052"/>
            </a:xfrm>
            <a:prstGeom prst="rect">
              <a:avLst/>
            </a:prstGeom>
            <a:grpFill/>
          </p:spPr>
          <p:txBody>
            <a:bodyPr wrap="square" rtlCol="0" anchor="ctr">
              <a:spAutoFit/>
            </a:bodyPr>
            <a:lstStyle/>
            <a:p>
              <a:pPr algn="ctr">
                <a:lnSpc>
                  <a:spcPct val="150000"/>
                </a:lnSpc>
              </a:pPr>
              <a:r>
                <a:rPr lang="en-US" sz="3600" dirty="0">
                  <a:solidFill>
                    <a:schemeClr val="bg1"/>
                  </a:solidFill>
                </a:rPr>
                <a:t>Disputes</a:t>
              </a:r>
            </a:p>
          </p:txBody>
        </p:sp>
      </p:grpSp>
      <p:grpSp>
        <p:nvGrpSpPr>
          <p:cNvPr id="13" name="Group 12">
            <a:extLst>
              <a:ext uri="{FF2B5EF4-FFF2-40B4-BE49-F238E27FC236}">
                <a16:creationId xmlns:a16="http://schemas.microsoft.com/office/drawing/2014/main" id="{7695C699-D838-954E-9ABF-02D60B6AC6AD}"/>
              </a:ext>
            </a:extLst>
          </p:cNvPr>
          <p:cNvGrpSpPr/>
          <p:nvPr/>
        </p:nvGrpSpPr>
        <p:grpSpPr>
          <a:xfrm>
            <a:off x="2108152" y="1383374"/>
            <a:ext cx="8058154" cy="1041037"/>
            <a:chOff x="542923" y="1849761"/>
            <a:chExt cx="8058154" cy="693935"/>
          </a:xfrm>
          <a:solidFill>
            <a:srgbClr val="42765F"/>
          </a:solidFill>
        </p:grpSpPr>
        <p:sp>
          <p:nvSpPr>
            <p:cNvPr id="14" name="Rectangle 13">
              <a:extLst>
                <a:ext uri="{FF2B5EF4-FFF2-40B4-BE49-F238E27FC236}">
                  <a16:creationId xmlns:a16="http://schemas.microsoft.com/office/drawing/2014/main" id="{CA1C6F76-4A12-7B4D-9D89-DF09972667E8}"/>
                </a:ext>
              </a:extLst>
            </p:cNvPr>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5" name="TextBox 14">
              <a:extLst>
                <a:ext uri="{FF2B5EF4-FFF2-40B4-BE49-F238E27FC236}">
                  <a16:creationId xmlns:a16="http://schemas.microsoft.com/office/drawing/2014/main" id="{15968C77-131C-D745-9B10-AE82A79DE93D}"/>
                </a:ext>
              </a:extLst>
            </p:cNvPr>
            <p:cNvSpPr txBox="1"/>
            <p:nvPr/>
          </p:nvSpPr>
          <p:spPr>
            <a:xfrm>
              <a:off x="668214" y="2051156"/>
              <a:ext cx="7807571" cy="266706"/>
            </a:xfrm>
            <a:prstGeom prst="rect">
              <a:avLst/>
            </a:prstGeom>
            <a:grpFill/>
          </p:spPr>
          <p:txBody>
            <a:bodyPr wrap="square" rtlCol="0" anchor="ctr">
              <a:spAutoFit/>
            </a:bodyPr>
            <a:lstStyle/>
            <a:p>
              <a:pPr algn="ctr"/>
              <a:r>
                <a:rPr lang="en-US" sz="2000" dirty="0">
                  <a:solidFill>
                    <a:schemeClr val="bg1"/>
                  </a:solidFill>
                </a:rPr>
                <a:t>The </a:t>
              </a:r>
              <a:r>
                <a:rPr lang="en-US" sz="2000" b="1" dirty="0">
                  <a:solidFill>
                    <a:schemeClr val="bg1"/>
                  </a:solidFill>
                </a:rPr>
                <a:t>counterargument</a:t>
              </a:r>
              <a:r>
                <a:rPr lang="en-US" sz="2000" dirty="0">
                  <a:solidFill>
                    <a:schemeClr val="bg1"/>
                  </a:solidFill>
                </a:rPr>
                <a:t> </a:t>
              </a:r>
              <a:r>
                <a:rPr lang="en-US" dirty="0">
                  <a:solidFill>
                    <a:schemeClr val="bg1"/>
                  </a:solidFill>
                </a:rPr>
                <a:t>is an author's anticipation of the audience's objections</a:t>
              </a:r>
              <a:r>
                <a:rPr lang="en-US" sz="2000" dirty="0">
                  <a:solidFill>
                    <a:schemeClr val="bg1"/>
                  </a:solidFill>
                </a:rPr>
                <a:t>.</a:t>
              </a:r>
            </a:p>
          </p:txBody>
        </p:sp>
      </p:grpSp>
    </p:spTree>
    <p:extLst>
      <p:ext uri="{BB962C8B-B14F-4D97-AF65-F5344CB8AC3E}">
        <p14:creationId xmlns:p14="http://schemas.microsoft.com/office/powerpoint/2010/main" val="2699779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Counterargument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4074806"/>
            <a:ext cx="8058154" cy="1067579"/>
            <a:chOff x="542923" y="1736761"/>
            <a:chExt cx="8058154" cy="806935"/>
          </a:xfrm>
          <a:solidFill>
            <a:srgbClr val="42765F"/>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59775"/>
              <a:ext cx="7807571" cy="767694"/>
            </a:xfrm>
            <a:prstGeom prst="rect">
              <a:avLst/>
            </a:prstGeom>
            <a:grpFill/>
          </p:spPr>
          <p:txBody>
            <a:bodyPr wrap="square" rtlCol="0">
              <a:spAutoFit/>
            </a:bodyPr>
            <a:lstStyle/>
            <a:p>
              <a:r>
                <a:rPr lang="en-US" sz="2000" b="1" dirty="0">
                  <a:solidFill>
                    <a:schemeClr val="bg1"/>
                  </a:solidFill>
                </a:rPr>
                <a:t>Counterargument</a:t>
              </a:r>
              <a:r>
                <a:rPr lang="en-US" sz="2000" dirty="0">
                  <a:solidFill>
                    <a:schemeClr val="bg1"/>
                  </a:solidFill>
                </a:rPr>
                <a:t>: </a:t>
              </a:r>
              <a:r>
                <a:rPr lang="en-US" sz="2000" i="1" dirty="0">
                  <a:solidFill>
                    <a:schemeClr val="bg1"/>
                  </a:solidFill>
                </a:rPr>
                <a:t>While some people think that an increase in minimum wage would cause the cost of living to increase, supply and demand would control costs as more money flows into the economy.</a:t>
              </a:r>
              <a:endParaRPr lang="en-US" sz="2000" dirty="0">
                <a:solidFill>
                  <a:schemeClr val="bg1"/>
                </a:solidFill>
              </a:endParaRPr>
            </a:p>
          </p:txBody>
        </p:sp>
      </p:grpSp>
      <p:grpSp>
        <p:nvGrpSpPr>
          <p:cNvPr id="31" name="Group 30"/>
          <p:cNvGrpSpPr/>
          <p:nvPr/>
        </p:nvGrpSpPr>
        <p:grpSpPr>
          <a:xfrm>
            <a:off x="2066922" y="2828358"/>
            <a:ext cx="8058154" cy="1067579"/>
            <a:chOff x="542923" y="1736761"/>
            <a:chExt cx="8058154" cy="806935"/>
          </a:xfrm>
          <a:solidFill>
            <a:srgbClr val="42765F"/>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p:cNvSpPr txBox="1"/>
            <p:nvPr/>
          </p:nvSpPr>
          <p:spPr>
            <a:xfrm>
              <a:off x="668214" y="1872699"/>
              <a:ext cx="7807571" cy="535059"/>
            </a:xfrm>
            <a:prstGeom prst="rect">
              <a:avLst/>
            </a:prstGeom>
            <a:grpFill/>
          </p:spPr>
          <p:txBody>
            <a:bodyPr wrap="square" rtlCol="0">
              <a:spAutoFit/>
            </a:bodyPr>
            <a:lstStyle/>
            <a:p>
              <a:r>
                <a:rPr lang="en-US" sz="2000" b="1" dirty="0">
                  <a:solidFill>
                    <a:schemeClr val="bg1"/>
                  </a:solidFill>
                </a:rPr>
                <a:t>Another side</a:t>
              </a:r>
              <a:r>
                <a:rPr lang="en-US" sz="2000" dirty="0">
                  <a:solidFill>
                    <a:schemeClr val="bg1"/>
                  </a:solidFill>
                </a:rPr>
                <a:t>: </a:t>
              </a:r>
              <a:r>
                <a:rPr lang="en-US" sz="2000" i="1" dirty="0">
                  <a:solidFill>
                    <a:schemeClr val="bg1"/>
                  </a:solidFill>
                </a:rPr>
                <a:t>If minimum wage is increased across the United States, the cost of living will also go up, making the increase pointless.</a:t>
              </a:r>
              <a:endParaRPr lang="en-US" sz="2000" dirty="0">
                <a:solidFill>
                  <a:schemeClr val="bg1"/>
                </a:solidFill>
              </a:endParaRPr>
            </a:p>
          </p:txBody>
        </p:sp>
      </p:grpSp>
      <p:grpSp>
        <p:nvGrpSpPr>
          <p:cNvPr id="34" name="Group 33"/>
          <p:cNvGrpSpPr/>
          <p:nvPr/>
        </p:nvGrpSpPr>
        <p:grpSpPr>
          <a:xfrm>
            <a:off x="2066922" y="1579037"/>
            <a:ext cx="8058154" cy="1067579"/>
            <a:chOff x="542923" y="1736761"/>
            <a:chExt cx="8058154" cy="806935"/>
          </a:xfrm>
          <a:solidFill>
            <a:srgbClr val="42765F"/>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4" y="1868632"/>
              <a:ext cx="7807571" cy="535059"/>
            </a:xfrm>
            <a:prstGeom prst="rect">
              <a:avLst/>
            </a:prstGeom>
            <a:grpFill/>
          </p:spPr>
          <p:txBody>
            <a:bodyPr wrap="square" rtlCol="0">
              <a:spAutoFit/>
            </a:bodyPr>
            <a:lstStyle/>
            <a:p>
              <a:r>
                <a:rPr lang="en-US" sz="2000" b="1" dirty="0">
                  <a:solidFill>
                    <a:schemeClr val="bg1"/>
                  </a:solidFill>
                </a:rPr>
                <a:t>Writer’s claim</a:t>
              </a:r>
              <a:r>
                <a:rPr lang="en-US" sz="2000" dirty="0">
                  <a:solidFill>
                    <a:schemeClr val="bg1"/>
                  </a:solidFill>
                </a:rPr>
                <a:t>: </a:t>
              </a:r>
              <a:r>
                <a:rPr lang="en-US" sz="2000" i="1" dirty="0">
                  <a:solidFill>
                    <a:schemeClr val="bg1"/>
                  </a:solidFill>
                </a:rPr>
                <a:t>Minimum wage across the United States should be increased to help the economy.</a:t>
              </a:r>
              <a:endParaRPr lang="en-US" sz="2000" dirty="0">
                <a:solidFill>
                  <a:schemeClr val="bg1"/>
                </a:solidFill>
              </a:endParaRPr>
            </a:p>
          </p:txBody>
        </p:sp>
      </p:grpSp>
    </p:spTree>
    <p:extLst>
      <p:ext uri="{BB962C8B-B14F-4D97-AF65-F5344CB8AC3E}">
        <p14:creationId xmlns:p14="http://schemas.microsoft.com/office/powerpoint/2010/main" val="4008944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Supporting Evidence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p:nvGrpSpPr>
        <p:grpSpPr>
          <a:xfrm>
            <a:off x="1881189" y="1366726"/>
            <a:ext cx="8429624" cy="693935"/>
            <a:chOff x="1906953" y="1849761"/>
            <a:chExt cx="5443662" cy="693935"/>
          </a:xfrm>
          <a:solidFill>
            <a:srgbClr val="42765F"/>
          </a:solidFill>
        </p:grpSpPr>
        <p:sp>
          <p:nvSpPr>
            <p:cNvPr id="28" name="Rectangle 27"/>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1967835" y="1986221"/>
              <a:ext cx="5274381" cy="400110"/>
            </a:xfrm>
            <a:prstGeom prst="rect">
              <a:avLst/>
            </a:prstGeom>
            <a:grpFill/>
          </p:spPr>
          <p:txBody>
            <a:bodyPr wrap="square" rtlCol="0">
              <a:spAutoFit/>
            </a:bodyPr>
            <a:lstStyle/>
            <a:p>
              <a:pPr algn="ctr"/>
              <a:r>
                <a:rPr lang="en-US" sz="2000" b="1" dirty="0">
                  <a:solidFill>
                    <a:schemeClr val="bg1"/>
                  </a:solidFill>
                </a:rPr>
                <a:t>Facts</a:t>
              </a:r>
              <a:r>
                <a:rPr lang="en-US" sz="2000" dirty="0">
                  <a:solidFill>
                    <a:schemeClr val="bg1"/>
                  </a:solidFill>
                </a:rPr>
                <a:t>: </a:t>
              </a:r>
              <a:r>
                <a:rPr lang="en-US" dirty="0">
                  <a:solidFill>
                    <a:schemeClr val="bg1"/>
                  </a:solidFill>
                </a:rPr>
                <a:t>Pieces of information that can be proven and generally agreed upon as true</a:t>
              </a:r>
              <a:r>
                <a:rPr lang="en-US" sz="2000" dirty="0">
                  <a:solidFill>
                    <a:schemeClr val="bg1"/>
                  </a:solidFill>
                </a:rPr>
                <a:t> </a:t>
              </a:r>
            </a:p>
          </p:txBody>
        </p:sp>
      </p:grpSp>
      <p:grpSp>
        <p:nvGrpSpPr>
          <p:cNvPr id="30" name="Group 29"/>
          <p:cNvGrpSpPr/>
          <p:nvPr/>
        </p:nvGrpSpPr>
        <p:grpSpPr>
          <a:xfrm>
            <a:off x="1881189" y="2185490"/>
            <a:ext cx="8429624" cy="693935"/>
            <a:chOff x="1906953" y="2649539"/>
            <a:chExt cx="5443662" cy="693935"/>
          </a:xfrm>
          <a:solidFill>
            <a:srgbClr val="42765F"/>
          </a:solidFill>
        </p:grpSpPr>
        <p:sp>
          <p:nvSpPr>
            <p:cNvPr id="31" name="Rectangle 30"/>
            <p:cNvSpPr/>
            <p:nvPr/>
          </p:nvSpPr>
          <p:spPr>
            <a:xfrm>
              <a:off x="1906953" y="264953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p:cNvSpPr txBox="1"/>
            <p:nvPr/>
          </p:nvSpPr>
          <p:spPr>
            <a:xfrm>
              <a:off x="1967835" y="2785999"/>
              <a:ext cx="5274381" cy="400110"/>
            </a:xfrm>
            <a:prstGeom prst="rect">
              <a:avLst/>
            </a:prstGeom>
            <a:grpFill/>
          </p:spPr>
          <p:txBody>
            <a:bodyPr wrap="square" rtlCol="0">
              <a:spAutoFit/>
            </a:bodyPr>
            <a:lstStyle/>
            <a:p>
              <a:pPr algn="ctr"/>
              <a:r>
                <a:rPr lang="en-US" sz="2000" b="1" dirty="0">
                  <a:solidFill>
                    <a:schemeClr val="bg1"/>
                  </a:solidFill>
                </a:rPr>
                <a:t>Opinions</a:t>
              </a:r>
              <a:r>
                <a:rPr lang="en-US" dirty="0">
                  <a:solidFill>
                    <a:schemeClr val="bg1"/>
                  </a:solidFill>
                </a:rPr>
                <a:t>: Personal beliefs or perspectives that cannot be proven true or false</a:t>
              </a:r>
            </a:p>
          </p:txBody>
        </p:sp>
      </p:grpSp>
      <p:grpSp>
        <p:nvGrpSpPr>
          <p:cNvPr id="33" name="Group 32"/>
          <p:cNvGrpSpPr/>
          <p:nvPr/>
        </p:nvGrpSpPr>
        <p:grpSpPr>
          <a:xfrm>
            <a:off x="1881189" y="3004254"/>
            <a:ext cx="8429624" cy="693935"/>
            <a:chOff x="1906953" y="3449317"/>
            <a:chExt cx="5443662" cy="693935"/>
          </a:xfrm>
          <a:solidFill>
            <a:srgbClr val="42765F"/>
          </a:solidFill>
        </p:grpSpPr>
        <p:sp>
          <p:nvSpPr>
            <p:cNvPr id="34" name="Rectangle 33"/>
            <p:cNvSpPr/>
            <p:nvPr/>
          </p:nvSpPr>
          <p:spPr>
            <a:xfrm>
              <a:off x="1906953" y="344931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5" name="TextBox 34"/>
            <p:cNvSpPr txBox="1"/>
            <p:nvPr/>
          </p:nvSpPr>
          <p:spPr>
            <a:xfrm>
              <a:off x="1967835" y="3585777"/>
              <a:ext cx="5274381" cy="400110"/>
            </a:xfrm>
            <a:prstGeom prst="rect">
              <a:avLst/>
            </a:prstGeom>
            <a:grpFill/>
          </p:spPr>
          <p:txBody>
            <a:bodyPr wrap="square" rtlCol="0">
              <a:spAutoFit/>
            </a:bodyPr>
            <a:lstStyle/>
            <a:p>
              <a:pPr algn="ctr"/>
              <a:r>
                <a:rPr lang="en-US" sz="2000" b="1" dirty="0">
                  <a:solidFill>
                    <a:schemeClr val="bg1"/>
                  </a:solidFill>
                </a:rPr>
                <a:t>Statistics</a:t>
              </a:r>
              <a:r>
                <a:rPr lang="en-US" dirty="0">
                  <a:solidFill>
                    <a:schemeClr val="bg1"/>
                  </a:solidFill>
                </a:rPr>
                <a:t>: Information that is based on collected numerical data</a:t>
              </a:r>
              <a:r>
                <a:rPr lang="en-US" sz="2000" dirty="0">
                  <a:solidFill>
                    <a:schemeClr val="bg1"/>
                  </a:solidFill>
                </a:rPr>
                <a:t> </a:t>
              </a:r>
            </a:p>
          </p:txBody>
        </p:sp>
      </p:grpSp>
      <p:grpSp>
        <p:nvGrpSpPr>
          <p:cNvPr id="36" name="Group 35"/>
          <p:cNvGrpSpPr/>
          <p:nvPr/>
        </p:nvGrpSpPr>
        <p:grpSpPr>
          <a:xfrm>
            <a:off x="1881189" y="3831582"/>
            <a:ext cx="8429624" cy="693935"/>
            <a:chOff x="1906953" y="4260384"/>
            <a:chExt cx="5443662" cy="693935"/>
          </a:xfrm>
          <a:solidFill>
            <a:srgbClr val="42765F"/>
          </a:solidFill>
        </p:grpSpPr>
        <p:sp>
          <p:nvSpPr>
            <p:cNvPr id="37" name="Rectangle 36"/>
            <p:cNvSpPr/>
            <p:nvPr/>
          </p:nvSpPr>
          <p:spPr>
            <a:xfrm>
              <a:off x="1906953" y="4260384"/>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8" name="TextBox 37"/>
            <p:cNvSpPr txBox="1"/>
            <p:nvPr/>
          </p:nvSpPr>
          <p:spPr>
            <a:xfrm>
              <a:off x="1967835" y="4396844"/>
              <a:ext cx="5274381" cy="400110"/>
            </a:xfrm>
            <a:prstGeom prst="rect">
              <a:avLst/>
            </a:prstGeom>
            <a:grpFill/>
          </p:spPr>
          <p:txBody>
            <a:bodyPr wrap="square" rtlCol="0">
              <a:spAutoFit/>
            </a:bodyPr>
            <a:lstStyle/>
            <a:p>
              <a:pPr algn="ctr"/>
              <a:r>
                <a:rPr lang="en-US" sz="2000" b="1" dirty="0">
                  <a:solidFill>
                    <a:schemeClr val="bg1"/>
                  </a:solidFill>
                </a:rPr>
                <a:t>Expert analysis</a:t>
              </a:r>
              <a:r>
                <a:rPr lang="en-US" dirty="0">
                  <a:solidFill>
                    <a:schemeClr val="bg1"/>
                  </a:solidFill>
                </a:rPr>
                <a:t>: Information that comes from someone with knowledge in the field</a:t>
              </a:r>
              <a:r>
                <a:rPr lang="en-US" sz="2000" dirty="0">
                  <a:solidFill>
                    <a:schemeClr val="bg1"/>
                  </a:solidFill>
                </a:rPr>
                <a:t> </a:t>
              </a:r>
            </a:p>
          </p:txBody>
        </p:sp>
      </p:grpSp>
      <p:grpSp>
        <p:nvGrpSpPr>
          <p:cNvPr id="40" name="Group 39"/>
          <p:cNvGrpSpPr/>
          <p:nvPr/>
        </p:nvGrpSpPr>
        <p:grpSpPr>
          <a:xfrm>
            <a:off x="1881189" y="4658145"/>
            <a:ext cx="8429624" cy="693935"/>
            <a:chOff x="1906953" y="5090779"/>
            <a:chExt cx="5443662" cy="693935"/>
          </a:xfrm>
          <a:solidFill>
            <a:srgbClr val="42765F"/>
          </a:solidFill>
        </p:grpSpPr>
        <p:sp>
          <p:nvSpPr>
            <p:cNvPr id="41" name="Rectangle 40"/>
            <p:cNvSpPr/>
            <p:nvPr/>
          </p:nvSpPr>
          <p:spPr>
            <a:xfrm>
              <a:off x="1906953" y="509077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42" name="TextBox 41"/>
            <p:cNvSpPr txBox="1"/>
            <p:nvPr/>
          </p:nvSpPr>
          <p:spPr>
            <a:xfrm>
              <a:off x="1967835" y="5227239"/>
              <a:ext cx="5274381" cy="400110"/>
            </a:xfrm>
            <a:prstGeom prst="rect">
              <a:avLst/>
            </a:prstGeom>
            <a:grpFill/>
          </p:spPr>
          <p:txBody>
            <a:bodyPr wrap="square" rtlCol="0">
              <a:spAutoFit/>
            </a:bodyPr>
            <a:lstStyle/>
            <a:p>
              <a:pPr algn="ctr"/>
              <a:r>
                <a:rPr lang="en-US" sz="2000" b="1" dirty="0">
                  <a:solidFill>
                    <a:schemeClr val="bg1"/>
                  </a:solidFill>
                </a:rPr>
                <a:t>Examples</a:t>
              </a:r>
              <a:r>
                <a:rPr lang="en-US" dirty="0">
                  <a:solidFill>
                    <a:schemeClr val="bg1"/>
                  </a:solidFill>
                </a:rPr>
                <a:t>: Instances or illustrations that are used to demonstrate a point</a:t>
              </a:r>
            </a:p>
          </p:txBody>
        </p:sp>
      </p:grpSp>
    </p:spTree>
    <p:extLst>
      <p:ext uri="{BB962C8B-B14F-4D97-AF65-F5344CB8AC3E}">
        <p14:creationId xmlns:p14="http://schemas.microsoft.com/office/powerpoint/2010/main" val="1243765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Organizing Evidence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Isosceles Triangle 2"/>
          <p:cNvSpPr/>
          <p:nvPr/>
        </p:nvSpPr>
        <p:spPr>
          <a:xfrm rot="10800000">
            <a:off x="5558022" y="3353352"/>
            <a:ext cx="2886038" cy="2285447"/>
          </a:xfrm>
          <a:prstGeom prst="triangle">
            <a:avLst/>
          </a:prstGeom>
          <a:solidFill>
            <a:srgbClr val="42765F"/>
          </a:solidFill>
          <a:ln>
            <a:solidFill>
              <a:srgbClr val="F3ED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10" name="Group 9">
            <a:extLst>
              <a:ext uri="{FF2B5EF4-FFF2-40B4-BE49-F238E27FC236}">
                <a16:creationId xmlns:a16="http://schemas.microsoft.com/office/drawing/2014/main" id="{EBA2A535-3B92-6946-B588-1A7109C1457F}"/>
              </a:ext>
            </a:extLst>
          </p:cNvPr>
          <p:cNvGrpSpPr/>
          <p:nvPr/>
        </p:nvGrpSpPr>
        <p:grpSpPr>
          <a:xfrm>
            <a:off x="2066922" y="1476773"/>
            <a:ext cx="8058154" cy="1067579"/>
            <a:chOff x="542923" y="1736761"/>
            <a:chExt cx="8058154" cy="806935"/>
          </a:xfrm>
          <a:solidFill>
            <a:srgbClr val="42765F"/>
          </a:solidFill>
        </p:grpSpPr>
        <p:sp>
          <p:nvSpPr>
            <p:cNvPr id="11" name="Rectangle 10">
              <a:extLst>
                <a:ext uri="{FF2B5EF4-FFF2-40B4-BE49-F238E27FC236}">
                  <a16:creationId xmlns:a16="http://schemas.microsoft.com/office/drawing/2014/main" id="{9104B37D-8407-A045-8884-52DE0F1E06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EF16FF2B-4B63-A04B-BAB9-62D5EA965DC5}"/>
                </a:ext>
              </a:extLst>
            </p:cNvPr>
            <p:cNvSpPr txBox="1"/>
            <p:nvPr/>
          </p:nvSpPr>
          <p:spPr>
            <a:xfrm>
              <a:off x="633044" y="1868632"/>
              <a:ext cx="7807571" cy="511796"/>
            </a:xfrm>
            <a:prstGeom prst="rect">
              <a:avLst/>
            </a:prstGeom>
            <a:grpFill/>
          </p:spPr>
          <p:txBody>
            <a:bodyPr wrap="square" rtlCol="0">
              <a:spAutoFit/>
            </a:bodyPr>
            <a:lstStyle/>
            <a:p>
              <a:r>
                <a:rPr lang="en-US" sz="2000" b="1" dirty="0">
                  <a:solidFill>
                    <a:schemeClr val="bg1"/>
                  </a:solidFill>
                </a:rPr>
                <a:t>Introductory paragraph</a:t>
              </a:r>
              <a:r>
                <a:rPr lang="en-US" sz="2000" dirty="0">
                  <a:solidFill>
                    <a:schemeClr val="bg1"/>
                  </a:solidFill>
                </a:rPr>
                <a:t>: </a:t>
              </a:r>
              <a:r>
                <a:rPr lang="en-US" dirty="0">
                  <a:solidFill>
                    <a:schemeClr val="bg1"/>
                  </a:solidFill>
                </a:rPr>
                <a:t>Using broad, general statements, describe your issue and gradually narrow to your thesis statement.</a:t>
              </a:r>
              <a:endParaRPr lang="en-US" sz="2000" dirty="0">
                <a:solidFill>
                  <a:schemeClr val="bg1"/>
                </a:solidFill>
              </a:endParaRPr>
            </a:p>
          </p:txBody>
        </p:sp>
      </p:grpSp>
      <p:sp>
        <p:nvSpPr>
          <p:cNvPr id="6" name="TextBox 5">
            <a:extLst>
              <a:ext uri="{FF2B5EF4-FFF2-40B4-BE49-F238E27FC236}">
                <a16:creationId xmlns:a16="http://schemas.microsoft.com/office/drawing/2014/main" id="{41FEB44A-CAE7-CA42-BACA-591131D1F437}"/>
              </a:ext>
            </a:extLst>
          </p:cNvPr>
          <p:cNvSpPr txBox="1"/>
          <p:nvPr/>
        </p:nvSpPr>
        <p:spPr>
          <a:xfrm>
            <a:off x="3889454" y="3353352"/>
            <a:ext cx="1500558" cy="584775"/>
          </a:xfrm>
          <a:prstGeom prst="rect">
            <a:avLst/>
          </a:prstGeom>
          <a:noFill/>
        </p:spPr>
        <p:txBody>
          <a:bodyPr wrap="square" rtlCol="0">
            <a:spAutoFit/>
          </a:bodyPr>
          <a:lstStyle/>
          <a:p>
            <a:r>
              <a:rPr lang="en-US" sz="3200" dirty="0"/>
              <a:t>General</a:t>
            </a:r>
          </a:p>
        </p:txBody>
      </p:sp>
      <p:sp>
        <p:nvSpPr>
          <p:cNvPr id="13" name="TextBox 12">
            <a:extLst>
              <a:ext uri="{FF2B5EF4-FFF2-40B4-BE49-F238E27FC236}">
                <a16:creationId xmlns:a16="http://schemas.microsoft.com/office/drawing/2014/main" id="{36753C87-9B2E-6848-B7DB-0FC665E8BD0E}"/>
              </a:ext>
            </a:extLst>
          </p:cNvPr>
          <p:cNvSpPr txBox="1"/>
          <p:nvPr/>
        </p:nvSpPr>
        <p:spPr>
          <a:xfrm>
            <a:off x="3889454" y="5049872"/>
            <a:ext cx="1500558" cy="584775"/>
          </a:xfrm>
          <a:prstGeom prst="rect">
            <a:avLst/>
          </a:prstGeom>
          <a:noFill/>
        </p:spPr>
        <p:txBody>
          <a:bodyPr wrap="square" rtlCol="0">
            <a:spAutoFit/>
          </a:bodyPr>
          <a:lstStyle/>
          <a:p>
            <a:r>
              <a:rPr lang="en-US" sz="3200" dirty="0"/>
              <a:t>Specific</a:t>
            </a:r>
          </a:p>
        </p:txBody>
      </p:sp>
      <p:cxnSp>
        <p:nvCxnSpPr>
          <p:cNvPr id="15" name="Straight Arrow Connector 14">
            <a:extLst>
              <a:ext uri="{FF2B5EF4-FFF2-40B4-BE49-F238E27FC236}">
                <a16:creationId xmlns:a16="http://schemas.microsoft.com/office/drawing/2014/main" id="{3D7C219F-02EF-1A49-9D05-B80A6EA78036}"/>
              </a:ext>
            </a:extLst>
          </p:cNvPr>
          <p:cNvCxnSpPr/>
          <p:nvPr/>
        </p:nvCxnSpPr>
        <p:spPr>
          <a:xfrm>
            <a:off x="4639733" y="4085086"/>
            <a:ext cx="0" cy="968939"/>
          </a:xfrm>
          <a:prstGeom prst="straightConnector1">
            <a:avLst/>
          </a:prstGeom>
          <a:ln w="571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TotalTime>
  <Words>324</Words>
  <Application>Microsoft Office PowerPoint</Application>
  <PresentationFormat>Widescreen</PresentationFormat>
  <Paragraphs>58</Paragraphs>
  <Slides>12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Kenneth Hanson</cp:lastModifiedBy>
  <cp:revision>24</cp:revision>
  <dcterms:created xsi:type="dcterms:W3CDTF">2017-06-16T13:06:21Z</dcterms:created>
  <dcterms:modified xsi:type="dcterms:W3CDTF">2021-11-23T21:43:56Z</dcterms:modified>
</cp:coreProperties>
</file>