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5"/>
  </p:notesMasterIdLst>
  <p:sldIdLst>
    <p:sldId id="293" r:id="rId2"/>
    <p:sldId id="369" r:id="rId3"/>
    <p:sldId id="373" r:id="rId4"/>
    <p:sldId id="376" r:id="rId5"/>
    <p:sldId id="383" r:id="rId6"/>
    <p:sldId id="378" r:id="rId7"/>
    <p:sldId id="384" r:id="rId8"/>
    <p:sldId id="374" r:id="rId9"/>
    <p:sldId id="364" r:id="rId10"/>
    <p:sldId id="368" r:id="rId11"/>
    <p:sldId id="385" r:id="rId12"/>
    <p:sldId id="386" r:id="rId13"/>
    <p:sldId id="34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F3EDE7"/>
    <a:srgbClr val="314C57"/>
    <a:srgbClr val="386546"/>
    <a:srgbClr val="CCA49C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3" autoAdjust="0"/>
    <p:restoredTop sz="94079" autoAdjust="0"/>
  </p:normalViewPr>
  <p:slideViewPr>
    <p:cSldViewPr snapToGrid="0">
      <p:cViewPr varScale="1">
        <p:scale>
          <a:sx n="91" d="100"/>
          <a:sy n="91" d="100"/>
        </p:scale>
        <p:origin x="96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FC358-08E5-41D1-B951-FD8D425E47D3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BDA9F-A947-41AD-BD2F-49242562A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0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828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00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44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11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24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61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26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97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010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79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859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01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Drafting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761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to Consider While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99772" y="2770135"/>
            <a:ext cx="2080340" cy="1177078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80269"/>
              <a:ext cx="1664514" cy="75275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Anecdotes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399772" y="4652840"/>
            <a:ext cx="2080340" cy="1177078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0" name="Rectangle 19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357203" y="2180269"/>
              <a:ext cx="1664514" cy="75275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Examples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055830" y="4665749"/>
            <a:ext cx="2080340" cy="1171531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7" name="Rectangle 26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57203" y="2178488"/>
              <a:ext cx="1664514" cy="75631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Facts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055830" y="2775682"/>
            <a:ext cx="2080340" cy="1171531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30" name="Rectangle 29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357203" y="1827781"/>
              <a:ext cx="1664514" cy="14577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Expert Analysis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711888" y="4658386"/>
            <a:ext cx="2080340" cy="1171532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33" name="Rectangle 32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357203" y="2178487"/>
              <a:ext cx="1664514" cy="75631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Reflections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711887" y="2775682"/>
            <a:ext cx="2080340" cy="1171531"/>
            <a:chOff x="1142658" y="1647876"/>
            <a:chExt cx="2080340" cy="1617913"/>
          </a:xfrm>
          <a:solidFill>
            <a:srgbClr val="C7D4CB"/>
          </a:solidFill>
        </p:grpSpPr>
        <p:sp>
          <p:nvSpPr>
            <p:cNvPr id="36" name="Rectangle 35"/>
            <p:cNvSpPr/>
            <p:nvPr/>
          </p:nvSpPr>
          <p:spPr>
            <a:xfrm>
              <a:off x="1142658" y="1647876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350571" y="2088535"/>
              <a:ext cx="1664514" cy="75631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Descriptions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21D70DC9-95DB-4146-B9E8-7794EEE3BC1B}"/>
              </a:ext>
            </a:extLst>
          </p:cNvPr>
          <p:cNvSpPr/>
          <p:nvPr/>
        </p:nvSpPr>
        <p:spPr>
          <a:xfrm>
            <a:off x="3221534" y="1521358"/>
            <a:ext cx="5530523" cy="79431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Keep your content unified</a:t>
            </a:r>
          </a:p>
        </p:txBody>
      </p:sp>
    </p:spTree>
    <p:extLst>
      <p:ext uri="{BB962C8B-B14F-4D97-AF65-F5344CB8AC3E}">
        <p14:creationId xmlns:p14="http://schemas.microsoft.com/office/powerpoint/2010/main" val="2414774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to Consider While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21D70DC9-95DB-4146-B9E8-7794EEE3BC1B}"/>
              </a:ext>
            </a:extLst>
          </p:cNvPr>
          <p:cNvSpPr/>
          <p:nvPr/>
        </p:nvSpPr>
        <p:spPr>
          <a:xfrm>
            <a:off x="2547256" y="1886298"/>
            <a:ext cx="6776357" cy="79431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Knowing what you don’t know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CE64BC-76F7-3949-B463-1F634343FEEF}"/>
              </a:ext>
            </a:extLst>
          </p:cNvPr>
          <p:cNvSpPr/>
          <p:nvPr/>
        </p:nvSpPr>
        <p:spPr>
          <a:xfrm>
            <a:off x="2547256" y="3429000"/>
            <a:ext cx="6776357" cy="129794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Don’t stop working on your draft to research—make a note and research later</a:t>
            </a:r>
          </a:p>
        </p:txBody>
      </p:sp>
    </p:spTree>
    <p:extLst>
      <p:ext uri="{BB962C8B-B14F-4D97-AF65-F5344CB8AC3E}">
        <p14:creationId xmlns:p14="http://schemas.microsoft.com/office/powerpoint/2010/main" val="398100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to Consider While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21D70DC9-95DB-4146-B9E8-7794EEE3BC1B}"/>
              </a:ext>
            </a:extLst>
          </p:cNvPr>
          <p:cNvSpPr/>
          <p:nvPr/>
        </p:nvSpPr>
        <p:spPr>
          <a:xfrm>
            <a:off x="2547256" y="1886298"/>
            <a:ext cx="6776357" cy="79431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Silence your inner critic.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CE64BC-76F7-3949-B463-1F634343FEEF}"/>
              </a:ext>
            </a:extLst>
          </p:cNvPr>
          <p:cNvSpPr/>
          <p:nvPr/>
        </p:nvSpPr>
        <p:spPr>
          <a:xfrm>
            <a:off x="2547256" y="3429000"/>
            <a:ext cx="6776357" cy="129794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Once you have a draft, you can move on to revision.</a:t>
            </a:r>
          </a:p>
        </p:txBody>
      </p:sp>
    </p:spTree>
    <p:extLst>
      <p:ext uri="{BB962C8B-B14F-4D97-AF65-F5344CB8AC3E}">
        <p14:creationId xmlns:p14="http://schemas.microsoft.com/office/powerpoint/2010/main" val="601414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Key elements of drafting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Getting started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to consider while drafting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Why Draft?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743201" y="2559151"/>
            <a:ext cx="6639036" cy="2357406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959301" y="2543728"/>
              <a:ext cx="2970430" cy="184449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Craft your thesis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2091532"/>
              <a:ext cx="3473119" cy="274888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Work on supporting details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743202" y="1445967"/>
            <a:ext cx="6639035" cy="707886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Drafting is how you begin to figure out how to communicate your ideas from the pre-writing stage</a:t>
            </a:r>
            <a:r>
              <a:rPr lang="en-US" sz="2000" dirty="0">
                <a:solidFill>
                  <a:srgbClr val="323542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96692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Key Elements: Pre-writing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3270398" y="4118167"/>
            <a:ext cx="5530523" cy="109663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Use that to build your thesis statement.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70398" y="2795323"/>
            <a:ext cx="5530523" cy="10737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Discover your main idea.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70397" y="1486515"/>
            <a:ext cx="5530523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Look back over your notes.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087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Key Elements: Work Through Your Ideas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3270395" y="3307688"/>
            <a:ext cx="5530523" cy="10737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Continue writing.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70395" y="1718850"/>
            <a:ext cx="5530523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050988" y="2009441"/>
              <a:ext cx="5274381" cy="430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Start on one topic and move in a new direction? That’s okay!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3993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Key Elements: Revision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/>
          <p:nvPr/>
        </p:nvSpPr>
        <p:spPr>
          <a:xfrm>
            <a:off x="3303996" y="4743416"/>
            <a:ext cx="5582915" cy="650511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chemeClr val="tx1"/>
                </a:solidFill>
              </a:rPr>
              <a:t>How well does your conclusion tie together your arguments?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3303996" y="3908975"/>
            <a:ext cx="5582917" cy="650511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3" y="1979053"/>
              <a:ext cx="5382778" cy="4268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2000" dirty="0"/>
                <a:t>What further research needs to be done?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03D0B72-1336-0F4D-9C4C-B103FC154894}"/>
              </a:ext>
            </a:extLst>
          </p:cNvPr>
          <p:cNvSpPr/>
          <p:nvPr/>
        </p:nvSpPr>
        <p:spPr>
          <a:xfrm>
            <a:off x="3303995" y="3066535"/>
            <a:ext cx="5582915" cy="650511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chemeClr val="tx1"/>
                </a:solidFill>
              </a:rPr>
              <a:t>Is the information well organized?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50B77A1-D452-824A-A6CB-DBEFC1D38A6B}"/>
              </a:ext>
            </a:extLst>
          </p:cNvPr>
          <p:cNvSpPr/>
          <p:nvPr/>
        </p:nvSpPr>
        <p:spPr>
          <a:xfrm>
            <a:off x="3303995" y="2237022"/>
            <a:ext cx="5582915" cy="650511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chemeClr val="tx1"/>
                </a:solidFill>
              </a:rPr>
              <a:t>Did you support your thesis clearly?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D7F4523-EBE3-624E-B305-25D80664591F}"/>
              </a:ext>
            </a:extLst>
          </p:cNvPr>
          <p:cNvSpPr/>
          <p:nvPr/>
        </p:nvSpPr>
        <p:spPr>
          <a:xfrm>
            <a:off x="3303994" y="1404835"/>
            <a:ext cx="5582915" cy="650511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chemeClr val="tx1"/>
                </a:solidFill>
              </a:rPr>
              <a:t>Does your thesis still make sense?</a:t>
            </a:r>
          </a:p>
        </p:txBody>
      </p:sp>
    </p:spTree>
    <p:extLst>
      <p:ext uri="{BB962C8B-B14F-4D97-AF65-F5344CB8AC3E}">
        <p14:creationId xmlns:p14="http://schemas.microsoft.com/office/powerpoint/2010/main" val="270950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Key Elements: Not About Perfection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3270395" y="3212464"/>
            <a:ext cx="5530523" cy="10737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You can edit your words and overall tone later.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70395" y="1726293"/>
            <a:ext cx="5530523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2009441"/>
              <a:ext cx="5274381" cy="430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Don’t worry about using cliches, jargon, slang, and academic language.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3925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43423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Getting Started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836367" y="1287580"/>
            <a:ext cx="6519265" cy="65558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F44C868-6322-714B-AEB9-371F2F8DB94A}"/>
              </a:ext>
            </a:extLst>
          </p:cNvPr>
          <p:cNvGrpSpPr/>
          <p:nvPr/>
        </p:nvGrpSpPr>
        <p:grpSpPr>
          <a:xfrm>
            <a:off x="2836366" y="2154285"/>
            <a:ext cx="6519266" cy="655582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6B9C325-396B-F647-B125-627B4E96D629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26CBB0A-26A0-8345-9F29-8652608F4C8F}"/>
                </a:ext>
              </a:extLst>
            </p:cNvPr>
            <p:cNvSpPr txBox="1"/>
            <p:nvPr/>
          </p:nvSpPr>
          <p:spPr>
            <a:xfrm>
              <a:off x="633045" y="1974518"/>
              <a:ext cx="7807571" cy="42351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Use what you created in pre-writing.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C0D7D57-0602-D140-B28C-2FAA9217EC24}"/>
              </a:ext>
            </a:extLst>
          </p:cNvPr>
          <p:cNvGrpSpPr/>
          <p:nvPr/>
        </p:nvGrpSpPr>
        <p:grpSpPr>
          <a:xfrm>
            <a:off x="2836366" y="3020990"/>
            <a:ext cx="6519266" cy="655582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B1E6A4A-D555-FC4E-B6D5-7E48DA9BD671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CCC34B0-7464-E44F-AEDB-709E6AC05865}"/>
                </a:ext>
              </a:extLst>
            </p:cNvPr>
            <p:cNvSpPr txBox="1"/>
            <p:nvPr/>
          </p:nvSpPr>
          <p:spPr>
            <a:xfrm>
              <a:off x="633045" y="1974518"/>
              <a:ext cx="7807571" cy="42351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Divide the draft into manageable pieces.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102A0B3-E6B3-D745-9885-69591B61BDEB}"/>
              </a:ext>
            </a:extLst>
          </p:cNvPr>
          <p:cNvGrpSpPr/>
          <p:nvPr/>
        </p:nvGrpSpPr>
        <p:grpSpPr>
          <a:xfrm>
            <a:off x="2836366" y="3885047"/>
            <a:ext cx="6519266" cy="655582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59F9AB5-41C2-D44B-9088-31ED1AB49B99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5A1DA32-9AF9-7D4A-A4A3-FBA04D368B99}"/>
                </a:ext>
              </a:extLst>
            </p:cNvPr>
            <p:cNvSpPr txBox="1"/>
            <p:nvPr/>
          </p:nvSpPr>
          <p:spPr>
            <a:xfrm>
              <a:off x="633045" y="1974518"/>
              <a:ext cx="7807571" cy="42351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Skip the introduction.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B8BDAB5-18B7-0248-9296-880274E21F23}"/>
              </a:ext>
            </a:extLst>
          </p:cNvPr>
          <p:cNvGrpSpPr/>
          <p:nvPr/>
        </p:nvGrpSpPr>
        <p:grpSpPr>
          <a:xfrm>
            <a:off x="2824341" y="4749104"/>
            <a:ext cx="6531292" cy="655582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8CED996-F5A2-C94A-A153-CA155813C892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AAE9BA3-19DB-664C-9AA2-178BD39EAD44}"/>
                </a:ext>
              </a:extLst>
            </p:cNvPr>
            <p:cNvSpPr txBox="1"/>
            <p:nvPr/>
          </p:nvSpPr>
          <p:spPr>
            <a:xfrm>
              <a:off x="633045" y="1974518"/>
              <a:ext cx="7807571" cy="42351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Get rid of distractions.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0280FB8-9B7C-2E43-B97E-741D68429F31}"/>
              </a:ext>
            </a:extLst>
          </p:cNvPr>
          <p:cNvGrpSpPr/>
          <p:nvPr/>
        </p:nvGrpSpPr>
        <p:grpSpPr>
          <a:xfrm>
            <a:off x="2824340" y="5613161"/>
            <a:ext cx="6531292" cy="655582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6997EDA-C130-4742-A5A4-2C8B298E5927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B70740F-22E5-E848-9F5D-A9B5BBBDFFE3}"/>
                </a:ext>
              </a:extLst>
            </p:cNvPr>
            <p:cNvSpPr txBox="1"/>
            <p:nvPr/>
          </p:nvSpPr>
          <p:spPr>
            <a:xfrm>
              <a:off x="633045" y="1974518"/>
              <a:ext cx="7807571" cy="42351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Be willing to write poorly.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403F7186-37E5-422B-B9B7-EF44FD582734}"/>
              </a:ext>
            </a:extLst>
          </p:cNvPr>
          <p:cNvSpPr txBox="1"/>
          <p:nvPr/>
        </p:nvSpPr>
        <p:spPr>
          <a:xfrm>
            <a:off x="2926489" y="1414092"/>
            <a:ext cx="6304016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/>
              <a:t>Write what you already know.</a:t>
            </a:r>
          </a:p>
        </p:txBody>
      </p:sp>
    </p:spTree>
    <p:extLst>
      <p:ext uri="{BB962C8B-B14F-4D97-AF65-F5344CB8AC3E}">
        <p14:creationId xmlns:p14="http://schemas.microsoft.com/office/powerpoint/2010/main" val="2223891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375955" y="367587"/>
            <a:ext cx="9292046" cy="6303486"/>
            <a:chOff x="-148046" y="492274"/>
            <a:chExt cx="9292046" cy="6303486"/>
          </a:xfrm>
        </p:grpSpPr>
        <p:sp>
          <p:nvSpPr>
            <p:cNvPr id="26" name="TextBox 25"/>
            <p:cNvSpPr txBox="1"/>
            <p:nvPr/>
          </p:nvSpPr>
          <p:spPr>
            <a:xfrm>
              <a:off x="-148046" y="49227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to Consider While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1714" cy="3395744"/>
            <a:chOff x="365111" y="1821206"/>
            <a:chExt cx="8435099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35099" cy="3298655"/>
              <a:chOff x="365111" y="1821206"/>
              <a:chExt cx="8435099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4449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5" y="3030961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  <a:sym typeface="Wingdings" panose="05000000000000000000" pitchFamily="2" charset="2"/>
                </a:endParaRPr>
              </a:p>
              <a:p>
                <a:pPr algn="ctr"/>
                <a:r>
                  <a:rPr lang="en-US" sz="2800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</a:t>
                </a:r>
                <a:endParaRPr lang="en-US" sz="28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46694" y="2839437"/>
              <a:ext cx="3325552" cy="104641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/>
                <a:t>Reorganize your information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78574"/>
              <a:ext cx="3325552" cy="21681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Make it as easy as possible for the audience to read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3429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1752</TotalTime>
  <Words>309</Words>
  <Application>Microsoft Office PowerPoint</Application>
  <PresentationFormat>Widescreen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180</cp:revision>
  <dcterms:created xsi:type="dcterms:W3CDTF">2014-11-06T15:36:04Z</dcterms:created>
  <dcterms:modified xsi:type="dcterms:W3CDTF">2021-11-23T21:44:45Z</dcterms:modified>
</cp:coreProperties>
</file>