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6" r:id="rId1"/>
  </p:sldMasterIdLst>
  <p:sldIdLst>
    <p:sldId id="293" r:id="rId2"/>
    <p:sldId id="369" r:id="rId3"/>
    <p:sldId id="373" r:id="rId4"/>
    <p:sldId id="381" r:id="rId5"/>
    <p:sldId id="376" r:id="rId6"/>
    <p:sldId id="383" r:id="rId7"/>
    <p:sldId id="319" r:id="rId8"/>
    <p:sldId id="384" r:id="rId9"/>
    <p:sldId id="395" r:id="rId10"/>
    <p:sldId id="378" r:id="rId11"/>
    <p:sldId id="379" r:id="rId12"/>
    <p:sldId id="388" r:id="rId13"/>
    <p:sldId id="374" r:id="rId14"/>
    <p:sldId id="397" r:id="rId15"/>
    <p:sldId id="340" r:id="rId1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14C57"/>
    <a:srgbClr val="C7D4CB"/>
    <a:srgbClr val="CCA49C"/>
    <a:srgbClr val="F3EDE7"/>
    <a:srgbClr val="386546"/>
    <a:srgbClr val="F2E2D2"/>
    <a:srgbClr val="627981"/>
    <a:srgbClr val="318295"/>
    <a:srgbClr val="5A7E83"/>
    <a:srgbClr val="88564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2784" autoAdjust="0"/>
    <p:restoredTop sz="94413" autoAdjust="0"/>
  </p:normalViewPr>
  <p:slideViewPr>
    <p:cSldViewPr snapToGrid="0">
      <p:cViewPr varScale="1">
        <p:scale>
          <a:sx n="93" d="100"/>
          <a:sy n="93" d="100"/>
        </p:scale>
        <p:origin x="90" y="156"/>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11/23/2021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390925685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11/23/2021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409161194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11/23/2021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24189599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11/23/2021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277579254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t>11/23/2021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42474434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t>11/23/2021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18746608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t>11/23/2021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7955109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t>11/23/2021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344172255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t>11/23/2021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280889364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11/23/2021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265186385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11/23/2021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123473176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E999DF-67F9-4B17-A956-0DFCA8913547}" type="datetimeFigureOut">
              <a:rPr lang="en-US" smtClean="0"/>
              <a:t>11/23/2021</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0498A-7EB8-497B-A843-BB35444C1AA7}" type="slidenum">
              <a:rPr lang="en-US" smtClean="0"/>
              <a:t>‹#›</a:t>
            </a:fld>
            <a:endParaRPr lang="en-US" dirty="0"/>
          </a:p>
        </p:txBody>
      </p:sp>
    </p:spTree>
    <p:extLst>
      <p:ext uri="{BB962C8B-B14F-4D97-AF65-F5344CB8AC3E}">
        <p14:creationId xmlns:p14="http://schemas.microsoft.com/office/powerpoint/2010/main" val="739186123"/>
      </p:ext>
    </p:extLst>
  </p:cSld>
  <p:clrMap bg1="lt1" tx1="dk1" bg2="lt2" tx2="dk2" accent1="accent1" accent2="accent2" accent3="accent3" accent4="accent4" accent5="accent5" accent6="accent6" hlink="hlink" folHlink="folHlink"/>
  <p:sldLayoutIdLst>
    <p:sldLayoutId id="2147483727" r:id="rId1"/>
    <p:sldLayoutId id="2147483728" r:id="rId2"/>
    <p:sldLayoutId id="2147483729" r:id="rId3"/>
    <p:sldLayoutId id="2147483730" r:id="rId4"/>
    <p:sldLayoutId id="2147483731" r:id="rId5"/>
    <p:sldLayoutId id="2147483732" r:id="rId6"/>
    <p:sldLayoutId id="2147483733" r:id="rId7"/>
    <p:sldLayoutId id="2147483734" r:id="rId8"/>
    <p:sldLayoutId id="2147483735" r:id="rId9"/>
    <p:sldLayoutId id="2147483736" r:id="rId10"/>
    <p:sldLayoutId id="2147483737"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0"/>
            <a:ext cx="12192000" cy="1194955"/>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lumMod val="75000"/>
                  <a:lumOff val="25000"/>
                </a:schemeClr>
              </a:solidFill>
            </a:endParaRPr>
          </a:p>
        </p:txBody>
      </p:sp>
      <p:sp>
        <p:nvSpPr>
          <p:cNvPr id="8" name="TextBox 7"/>
          <p:cNvSpPr txBox="1"/>
          <p:nvPr/>
        </p:nvSpPr>
        <p:spPr>
          <a:xfrm>
            <a:off x="226772" y="320477"/>
            <a:ext cx="4753815" cy="553998"/>
          </a:xfrm>
          <a:prstGeom prst="rect">
            <a:avLst/>
          </a:prstGeom>
          <a:solidFill>
            <a:srgbClr val="5A7E83"/>
          </a:solid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grpSp>
        <p:nvGrpSpPr>
          <p:cNvPr id="3" name="Group 2"/>
          <p:cNvGrpSpPr/>
          <p:nvPr/>
        </p:nvGrpSpPr>
        <p:grpSpPr>
          <a:xfrm>
            <a:off x="1524000" y="2390689"/>
            <a:ext cx="9144000" cy="1976707"/>
            <a:chOff x="0" y="2091430"/>
            <a:chExt cx="9144000" cy="1976707"/>
          </a:xfrm>
        </p:grpSpPr>
        <p:sp>
          <p:nvSpPr>
            <p:cNvPr id="9" name="TextBox 8"/>
            <p:cNvSpPr txBox="1"/>
            <p:nvPr/>
          </p:nvSpPr>
          <p:spPr>
            <a:xfrm>
              <a:off x="0" y="2526241"/>
              <a:ext cx="9144000" cy="923330"/>
            </a:xfrm>
            <a:prstGeom prst="rect">
              <a:avLst/>
            </a:prstGeom>
            <a:noFill/>
          </p:spPr>
          <p:txBody>
            <a:bodyPr wrap="square" rtlCol="0">
              <a:spAutoFit/>
            </a:bodyPr>
            <a:lstStyle/>
            <a:p>
              <a:pPr lvl="0" algn="ctr"/>
              <a:r>
                <a:rPr lang="en-US" sz="5400" dirty="0">
                  <a:solidFill>
                    <a:prstClr val="black">
                      <a:lumMod val="75000"/>
                      <a:lumOff val="25000"/>
                    </a:prstClr>
                  </a:solidFill>
                  <a:latin typeface="Century Gothic" panose="020B0502020202020204" pitchFamily="34" charset="0"/>
                </a:rPr>
                <a:t>Peer Review</a:t>
              </a:r>
              <a:endParaRPr lang="en-US" sz="5400" dirty="0">
                <a:solidFill>
                  <a:schemeClr val="tx1">
                    <a:lumMod val="75000"/>
                    <a:lumOff val="25000"/>
                  </a:schemeClr>
                </a:solidFill>
                <a:latin typeface="Century Gothic" panose="020B0502020202020204" pitchFamily="34" charset="0"/>
              </a:endParaRPr>
            </a:p>
          </p:txBody>
        </p:sp>
        <p:grpSp>
          <p:nvGrpSpPr>
            <p:cNvPr id="2" name="Group 1"/>
            <p:cNvGrpSpPr/>
            <p:nvPr/>
          </p:nvGrpSpPr>
          <p:grpSpPr>
            <a:xfrm>
              <a:off x="1547446" y="2091430"/>
              <a:ext cx="5931877" cy="1976707"/>
              <a:chOff x="1547446" y="2091430"/>
              <a:chExt cx="5931877" cy="1976707"/>
            </a:xfrm>
          </p:grpSpPr>
          <p:cxnSp>
            <p:nvCxnSpPr>
              <p:cNvPr id="14" name="Straight Connector 13"/>
              <p:cNvCxnSpPr/>
              <p:nvPr/>
            </p:nvCxnSpPr>
            <p:spPr>
              <a:xfrm>
                <a:off x="1547446" y="4068137"/>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a:off x="1547446" y="2091430"/>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grpSp>
    </p:spTree>
    <p:extLst>
      <p:ext uri="{BB962C8B-B14F-4D97-AF65-F5344CB8AC3E}">
        <p14:creationId xmlns:p14="http://schemas.microsoft.com/office/powerpoint/2010/main" val="5619877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Be Thorough: Introduction</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cxnSp>
          <p:nvCxnSpPr>
            <p:cNvPr id="27" name="Straight Connector 26"/>
            <p:cNvCxnSpPr/>
            <p:nvPr/>
          </p:nvCxnSpPr>
          <p:spPr>
            <a:xfrm>
              <a:off x="357186" y="1262595"/>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grpSp>
        <p:nvGrpSpPr>
          <p:cNvPr id="3" name="Group 2"/>
          <p:cNvGrpSpPr/>
          <p:nvPr/>
        </p:nvGrpSpPr>
        <p:grpSpPr>
          <a:xfrm>
            <a:off x="3252150" y="1947817"/>
            <a:ext cx="5687699" cy="3667100"/>
            <a:chOff x="1622821" y="1382551"/>
            <a:chExt cx="5687699" cy="3667100"/>
          </a:xfrm>
          <a:solidFill>
            <a:srgbClr val="314C57"/>
          </a:solidFill>
        </p:grpSpPr>
        <p:sp>
          <p:nvSpPr>
            <p:cNvPr id="46" name="Rectangle 45"/>
            <p:cNvSpPr/>
            <p:nvPr/>
          </p:nvSpPr>
          <p:spPr>
            <a:xfrm>
              <a:off x="1622821" y="1382551"/>
              <a:ext cx="5687699" cy="1056412"/>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en-US" dirty="0"/>
                <a:t>Is the thesis statement of the paper clear and interesting?</a:t>
              </a:r>
            </a:p>
          </p:txBody>
        </p:sp>
        <p:sp>
          <p:nvSpPr>
            <p:cNvPr id="52" name="Rectangle 51"/>
            <p:cNvSpPr/>
            <p:nvPr/>
          </p:nvSpPr>
          <p:spPr>
            <a:xfrm>
              <a:off x="1622821" y="3988947"/>
              <a:ext cx="5687699" cy="1060704"/>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en-US" dirty="0"/>
                <a:t>Does the introduction grab your attention?</a:t>
              </a:r>
            </a:p>
          </p:txBody>
        </p:sp>
        <p:sp>
          <p:nvSpPr>
            <p:cNvPr id="12" name="Rectangle 11"/>
            <p:cNvSpPr/>
            <p:nvPr/>
          </p:nvSpPr>
          <p:spPr>
            <a:xfrm>
              <a:off x="1622821" y="2683603"/>
              <a:ext cx="5687699" cy="1060704"/>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en-US" dirty="0"/>
                <a:t>Does the organization of the main points make sense?</a:t>
              </a:r>
            </a:p>
          </p:txBody>
        </p:sp>
      </p:grpSp>
    </p:spTree>
    <p:extLst>
      <p:ext uri="{BB962C8B-B14F-4D97-AF65-F5344CB8AC3E}">
        <p14:creationId xmlns:p14="http://schemas.microsoft.com/office/powerpoint/2010/main" val="27095084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12">
            <a:extLst>
              <a:ext uri="{FF2B5EF4-FFF2-40B4-BE49-F238E27FC236}">
                <a16:creationId xmlns:a16="http://schemas.microsoft.com/office/drawing/2014/main" id="{51782057-968E-4334-BBA6-8B08BBE4B039}"/>
              </a:ext>
            </a:extLst>
          </p:cNvPr>
          <p:cNvSpPr/>
          <p:nvPr/>
        </p:nvSpPr>
        <p:spPr>
          <a:xfrm>
            <a:off x="3298432" y="5431725"/>
            <a:ext cx="5582915" cy="646331"/>
          </a:xfrm>
          <a:prstGeom prst="rect">
            <a:avLst/>
          </a:prstGeom>
          <a:solidFill>
            <a:srgbClr val="314C57"/>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dirty="0"/>
          </a:p>
        </p:txBody>
      </p:sp>
      <p:sp>
        <p:nvSpPr>
          <p:cNvPr id="2" name="Rectangle 1">
            <a:extLst>
              <a:ext uri="{FF2B5EF4-FFF2-40B4-BE49-F238E27FC236}">
                <a16:creationId xmlns:a16="http://schemas.microsoft.com/office/drawing/2014/main" id="{64A61B14-39AF-4DAA-A31D-0134FFAAEF3C}"/>
              </a:ext>
            </a:extLst>
          </p:cNvPr>
          <p:cNvSpPr/>
          <p:nvPr/>
        </p:nvSpPr>
        <p:spPr>
          <a:xfrm>
            <a:off x="3298432" y="4476655"/>
            <a:ext cx="5582915" cy="646331"/>
          </a:xfrm>
          <a:prstGeom prst="rect">
            <a:avLst/>
          </a:prstGeom>
          <a:solidFill>
            <a:srgbClr val="314C57"/>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dirty="0"/>
          </a:p>
        </p:txBody>
      </p:sp>
      <p:grpSp>
        <p:nvGrpSpPr>
          <p:cNvPr id="4" name="Group 3"/>
          <p:cNvGrpSpPr/>
          <p:nvPr/>
        </p:nvGrpSpPr>
        <p:grpSpPr>
          <a:xfrm>
            <a:off x="1524000" y="338446"/>
            <a:ext cx="9144000" cy="799463"/>
            <a:chOff x="-1" y="463132"/>
            <a:chExt cx="9144000" cy="799463"/>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Be Thorough: Body Paragraphs</a:t>
              </a:r>
            </a:p>
          </p:txBody>
        </p:sp>
        <p:cxnSp>
          <p:nvCxnSpPr>
            <p:cNvPr id="27" name="Straight Connector 26"/>
            <p:cNvCxnSpPr/>
            <p:nvPr/>
          </p:nvCxnSpPr>
          <p:spPr>
            <a:xfrm>
              <a:off x="357186" y="1262595"/>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grpSp>
        <p:nvGrpSpPr>
          <p:cNvPr id="3" name="Group 2"/>
          <p:cNvGrpSpPr/>
          <p:nvPr/>
        </p:nvGrpSpPr>
        <p:grpSpPr>
          <a:xfrm>
            <a:off x="3298432" y="1496089"/>
            <a:ext cx="5586984" cy="4451788"/>
            <a:chOff x="1879895" y="1416910"/>
            <a:chExt cx="5586984" cy="4451788"/>
          </a:xfrm>
          <a:solidFill>
            <a:srgbClr val="314C57"/>
          </a:solidFill>
        </p:grpSpPr>
        <p:sp>
          <p:nvSpPr>
            <p:cNvPr id="46" name="Rectangle 45"/>
            <p:cNvSpPr/>
            <p:nvPr/>
          </p:nvSpPr>
          <p:spPr>
            <a:xfrm>
              <a:off x="1879899" y="2402757"/>
              <a:ext cx="5582915" cy="73091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en-US" dirty="0">
                  <a:solidFill>
                    <a:schemeClr val="bg1"/>
                  </a:solidFill>
                </a:rPr>
                <a:t>Are all of the main points well-supported with evidence?</a:t>
              </a:r>
            </a:p>
          </p:txBody>
        </p:sp>
        <p:sp>
          <p:nvSpPr>
            <p:cNvPr id="56" name="TextBox 55"/>
            <p:cNvSpPr txBox="1"/>
            <p:nvPr/>
          </p:nvSpPr>
          <p:spPr>
            <a:xfrm>
              <a:off x="1879898" y="3442406"/>
              <a:ext cx="5582915" cy="646331"/>
            </a:xfrm>
            <a:prstGeom prst="rect">
              <a:avLst/>
            </a:prstGeom>
            <a:grpFill/>
          </p:spPr>
          <p:txBody>
            <a:bodyPr wrap="square" rtlCol="0" anchor="ctr" anchorCtr="0">
              <a:spAutoFit/>
            </a:bodyPr>
            <a:lstStyle/>
            <a:p>
              <a:pPr lvl="0" algn="ctr"/>
              <a:r>
                <a:rPr lang="en-US" dirty="0">
                  <a:solidFill>
                    <a:schemeClr val="bg1"/>
                  </a:solidFill>
                </a:rPr>
                <a:t>Do all of the main points support the main point of the paper?</a:t>
              </a:r>
            </a:p>
          </p:txBody>
        </p:sp>
        <p:sp>
          <p:nvSpPr>
            <p:cNvPr id="16" name="TextBox 15"/>
            <p:cNvSpPr txBox="1"/>
            <p:nvPr/>
          </p:nvSpPr>
          <p:spPr>
            <a:xfrm>
              <a:off x="1879895" y="1416910"/>
              <a:ext cx="5586984" cy="677108"/>
            </a:xfrm>
            <a:prstGeom prst="rect">
              <a:avLst/>
            </a:prstGeom>
            <a:grpFill/>
          </p:spPr>
          <p:txBody>
            <a:bodyPr wrap="square" rtlCol="0" anchor="ctr" anchorCtr="0">
              <a:spAutoFit/>
            </a:bodyPr>
            <a:lstStyle/>
            <a:p>
              <a:pPr lvl="0" algn="ctr"/>
              <a:r>
                <a:rPr lang="en-US" dirty="0">
                  <a:solidFill>
                    <a:schemeClr val="bg1"/>
                  </a:solidFill>
                </a:rPr>
                <a:t>Does each body paragraph start with a clear topic sentence?</a:t>
              </a:r>
              <a:r>
                <a:rPr lang="en-US" sz="2000" dirty="0">
                  <a:solidFill>
                    <a:schemeClr val="bg1"/>
                  </a:solidFill>
                </a:rPr>
                <a:t> </a:t>
              </a:r>
            </a:p>
          </p:txBody>
        </p:sp>
        <p:sp>
          <p:nvSpPr>
            <p:cNvPr id="11" name="TextBox 10"/>
            <p:cNvSpPr txBox="1"/>
            <p:nvPr/>
          </p:nvSpPr>
          <p:spPr>
            <a:xfrm>
              <a:off x="1879895" y="4535975"/>
              <a:ext cx="5582915" cy="369332"/>
            </a:xfrm>
            <a:prstGeom prst="rect">
              <a:avLst/>
            </a:prstGeom>
            <a:grpFill/>
          </p:spPr>
          <p:txBody>
            <a:bodyPr wrap="square" rtlCol="0" anchor="ctr" anchorCtr="0">
              <a:spAutoFit/>
            </a:bodyPr>
            <a:lstStyle/>
            <a:p>
              <a:pPr lvl="0" algn="ctr"/>
              <a:r>
                <a:rPr lang="en-US" dirty="0">
                  <a:solidFill>
                    <a:schemeClr val="bg1"/>
                  </a:solidFill>
                </a:rPr>
                <a:t>Which main point is the strongest?</a:t>
              </a:r>
            </a:p>
          </p:txBody>
        </p:sp>
        <p:sp>
          <p:nvSpPr>
            <p:cNvPr id="12" name="TextBox 11"/>
            <p:cNvSpPr txBox="1"/>
            <p:nvPr/>
          </p:nvSpPr>
          <p:spPr>
            <a:xfrm>
              <a:off x="1879895" y="5499366"/>
              <a:ext cx="5582915" cy="369332"/>
            </a:xfrm>
            <a:prstGeom prst="rect">
              <a:avLst/>
            </a:prstGeom>
            <a:grpFill/>
          </p:spPr>
          <p:txBody>
            <a:bodyPr wrap="square" rtlCol="0" anchor="ctr" anchorCtr="0">
              <a:spAutoFit/>
            </a:bodyPr>
            <a:lstStyle/>
            <a:p>
              <a:pPr lvl="0" algn="ctr"/>
              <a:r>
                <a:rPr lang="en-US" dirty="0">
                  <a:solidFill>
                    <a:schemeClr val="bg1"/>
                  </a:solidFill>
                </a:rPr>
                <a:t>Which main point is the weakest?</a:t>
              </a:r>
            </a:p>
          </p:txBody>
        </p:sp>
      </p:grpSp>
    </p:spTree>
    <p:extLst>
      <p:ext uri="{BB962C8B-B14F-4D97-AF65-F5344CB8AC3E}">
        <p14:creationId xmlns:p14="http://schemas.microsoft.com/office/powerpoint/2010/main" val="186055154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Be Thorough: Conclusion</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cxnSp>
          <p:nvCxnSpPr>
            <p:cNvPr id="27" name="Straight Connector 26"/>
            <p:cNvCxnSpPr/>
            <p:nvPr/>
          </p:nvCxnSpPr>
          <p:spPr>
            <a:xfrm>
              <a:off x="357186" y="1262595"/>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grpSp>
        <p:nvGrpSpPr>
          <p:cNvPr id="3" name="Group 2"/>
          <p:cNvGrpSpPr/>
          <p:nvPr/>
        </p:nvGrpSpPr>
        <p:grpSpPr>
          <a:xfrm>
            <a:off x="3330738" y="1958029"/>
            <a:ext cx="5530523" cy="2941943"/>
            <a:chOff x="1727604" y="1935360"/>
            <a:chExt cx="5530523" cy="2941943"/>
          </a:xfrm>
          <a:solidFill>
            <a:srgbClr val="314C57"/>
          </a:solidFill>
        </p:grpSpPr>
        <p:sp>
          <p:nvSpPr>
            <p:cNvPr id="52" name="Rectangle 51"/>
            <p:cNvSpPr/>
            <p:nvPr/>
          </p:nvSpPr>
          <p:spPr>
            <a:xfrm>
              <a:off x="1727604" y="3688583"/>
              <a:ext cx="5530523" cy="118872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en-US" dirty="0"/>
                <a:t>Does the conclusion tie together the entire paper?</a:t>
              </a:r>
            </a:p>
          </p:txBody>
        </p:sp>
        <p:sp>
          <p:nvSpPr>
            <p:cNvPr id="12" name="Rectangle 11"/>
            <p:cNvSpPr/>
            <p:nvPr/>
          </p:nvSpPr>
          <p:spPr>
            <a:xfrm>
              <a:off x="1727604" y="1935360"/>
              <a:ext cx="5530523" cy="118872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en-US" dirty="0"/>
                <a:t>Does the author restate the thesis at the beginning of the conclusion?</a:t>
              </a:r>
            </a:p>
          </p:txBody>
        </p:sp>
      </p:grpSp>
    </p:spTree>
    <p:extLst>
      <p:ext uri="{BB962C8B-B14F-4D97-AF65-F5344CB8AC3E}">
        <p14:creationId xmlns:p14="http://schemas.microsoft.com/office/powerpoint/2010/main" val="117363198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434239"/>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How to Receive Feedback</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3" name="Group 2"/>
          <p:cNvGrpSpPr/>
          <p:nvPr/>
        </p:nvGrpSpPr>
        <p:grpSpPr>
          <a:xfrm>
            <a:off x="1881188" y="1726018"/>
            <a:ext cx="8387367" cy="3887667"/>
            <a:chOff x="377156" y="1407523"/>
            <a:chExt cx="8387367" cy="3887667"/>
          </a:xfrm>
          <a:solidFill>
            <a:srgbClr val="314C57"/>
          </a:solidFill>
        </p:grpSpPr>
        <p:grpSp>
          <p:nvGrpSpPr>
            <p:cNvPr id="14" name="Group 13"/>
            <p:cNvGrpSpPr/>
            <p:nvPr/>
          </p:nvGrpSpPr>
          <p:grpSpPr>
            <a:xfrm>
              <a:off x="377156" y="3448609"/>
              <a:ext cx="8385048" cy="826042"/>
              <a:chOff x="540694" y="1786661"/>
              <a:chExt cx="8058154" cy="693935"/>
            </a:xfrm>
            <a:grpFill/>
          </p:grpSpPr>
          <p:sp>
            <p:nvSpPr>
              <p:cNvPr id="15" name="Rectangle 14"/>
              <p:cNvSpPr/>
              <p:nvPr/>
            </p:nvSpPr>
            <p:spPr>
              <a:xfrm>
                <a:off x="540694" y="1786661"/>
                <a:ext cx="8058154" cy="693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bg1"/>
                  </a:solidFill>
                </a:endParaRPr>
              </a:p>
            </p:txBody>
          </p:sp>
          <p:sp>
            <p:nvSpPr>
              <p:cNvPr id="16" name="TextBox 15"/>
              <p:cNvSpPr txBox="1"/>
              <p:nvPr/>
            </p:nvSpPr>
            <p:spPr>
              <a:xfrm>
                <a:off x="630860" y="1949260"/>
                <a:ext cx="7807571" cy="336121"/>
              </a:xfrm>
              <a:prstGeom prst="rect">
                <a:avLst/>
              </a:prstGeom>
              <a:grpFill/>
            </p:spPr>
            <p:txBody>
              <a:bodyPr wrap="square" rtlCol="0" anchor="ctr">
                <a:spAutoFit/>
              </a:bodyPr>
              <a:lstStyle/>
              <a:p>
                <a:r>
                  <a:rPr lang="en-US" sz="2000" b="1" dirty="0">
                    <a:solidFill>
                      <a:schemeClr val="bg1"/>
                    </a:solidFill>
                  </a:rPr>
                  <a:t>Ask for clarification </a:t>
                </a:r>
                <a:r>
                  <a:rPr lang="en-US" dirty="0">
                    <a:solidFill>
                      <a:schemeClr val="bg1"/>
                    </a:solidFill>
                  </a:rPr>
                  <a:t>if you don't understand a comment from the reviewer.</a:t>
                </a:r>
              </a:p>
            </p:txBody>
          </p:sp>
        </p:grpSp>
        <p:grpSp>
          <p:nvGrpSpPr>
            <p:cNvPr id="29" name="Group 28"/>
            <p:cNvGrpSpPr/>
            <p:nvPr/>
          </p:nvGrpSpPr>
          <p:grpSpPr>
            <a:xfrm>
              <a:off x="381794" y="2428066"/>
              <a:ext cx="8382729" cy="826042"/>
              <a:chOff x="542923" y="1849761"/>
              <a:chExt cx="8058154" cy="693935"/>
            </a:xfrm>
            <a:grpFill/>
          </p:grpSpPr>
          <p:sp>
            <p:nvSpPr>
              <p:cNvPr id="30" name="Rectangle 29"/>
              <p:cNvSpPr/>
              <p:nvPr/>
            </p:nvSpPr>
            <p:spPr>
              <a:xfrm>
                <a:off x="542923" y="1849761"/>
                <a:ext cx="8058154" cy="693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bg1"/>
                  </a:solidFill>
                </a:endParaRPr>
              </a:p>
            </p:txBody>
          </p:sp>
          <p:sp>
            <p:nvSpPr>
              <p:cNvPr id="31" name="TextBox 30"/>
              <p:cNvSpPr txBox="1"/>
              <p:nvPr/>
            </p:nvSpPr>
            <p:spPr>
              <a:xfrm>
                <a:off x="633045" y="2018215"/>
                <a:ext cx="7807571" cy="336121"/>
              </a:xfrm>
              <a:prstGeom prst="rect">
                <a:avLst/>
              </a:prstGeom>
              <a:grpFill/>
            </p:spPr>
            <p:txBody>
              <a:bodyPr wrap="square" rtlCol="0" anchor="ctr">
                <a:spAutoFit/>
              </a:bodyPr>
              <a:lstStyle/>
              <a:p>
                <a:r>
                  <a:rPr lang="en-US" sz="2000" b="1" dirty="0">
                    <a:solidFill>
                      <a:schemeClr val="bg1"/>
                    </a:solidFill>
                  </a:rPr>
                  <a:t>Keep an open mind</a:t>
                </a:r>
                <a:r>
                  <a:rPr lang="en-US" sz="2000" dirty="0">
                    <a:solidFill>
                      <a:schemeClr val="bg1"/>
                    </a:solidFill>
                  </a:rPr>
                  <a:t>. </a:t>
                </a:r>
                <a:r>
                  <a:rPr lang="en-US" dirty="0">
                    <a:solidFill>
                      <a:schemeClr val="bg1"/>
                    </a:solidFill>
                  </a:rPr>
                  <a:t>The feedback represents the intended audience.</a:t>
                </a:r>
              </a:p>
            </p:txBody>
          </p:sp>
        </p:grpSp>
        <p:grpSp>
          <p:nvGrpSpPr>
            <p:cNvPr id="35" name="Group 34"/>
            <p:cNvGrpSpPr/>
            <p:nvPr/>
          </p:nvGrpSpPr>
          <p:grpSpPr>
            <a:xfrm>
              <a:off x="377156" y="4469149"/>
              <a:ext cx="8385048" cy="826041"/>
              <a:chOff x="542923" y="1849761"/>
              <a:chExt cx="8058154" cy="693935"/>
            </a:xfrm>
            <a:grpFill/>
          </p:grpSpPr>
          <p:sp>
            <p:nvSpPr>
              <p:cNvPr id="36" name="Rectangle 35"/>
              <p:cNvSpPr/>
              <p:nvPr/>
            </p:nvSpPr>
            <p:spPr>
              <a:xfrm>
                <a:off x="542923" y="1849761"/>
                <a:ext cx="8058154" cy="693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2000" dirty="0">
                  <a:solidFill>
                    <a:schemeClr val="bg1"/>
                  </a:solidFill>
                </a:endParaRPr>
              </a:p>
            </p:txBody>
          </p:sp>
          <p:sp>
            <p:nvSpPr>
              <p:cNvPr id="37" name="TextBox 36"/>
              <p:cNvSpPr txBox="1"/>
              <p:nvPr/>
            </p:nvSpPr>
            <p:spPr>
              <a:xfrm>
                <a:off x="633089" y="2032638"/>
                <a:ext cx="7807571" cy="336122"/>
              </a:xfrm>
              <a:prstGeom prst="rect">
                <a:avLst/>
              </a:prstGeom>
              <a:grpFill/>
            </p:spPr>
            <p:txBody>
              <a:bodyPr wrap="square" rtlCol="0" anchor="ctr">
                <a:spAutoFit/>
              </a:bodyPr>
              <a:lstStyle/>
              <a:p>
                <a:r>
                  <a:rPr lang="en-US" sz="2000" b="1" dirty="0">
                    <a:solidFill>
                      <a:schemeClr val="bg1"/>
                    </a:solidFill>
                  </a:rPr>
                  <a:t>Filter feedback. </a:t>
                </a:r>
                <a:r>
                  <a:rPr lang="en-US" dirty="0">
                    <a:solidFill>
                      <a:schemeClr val="bg1"/>
                    </a:solidFill>
                  </a:rPr>
                  <a:t>The final decision to apply reviewer suggestions rests with you.  </a:t>
                </a:r>
              </a:p>
            </p:txBody>
          </p:sp>
        </p:grpSp>
        <p:grpSp>
          <p:nvGrpSpPr>
            <p:cNvPr id="38" name="Group 37"/>
            <p:cNvGrpSpPr/>
            <p:nvPr/>
          </p:nvGrpSpPr>
          <p:grpSpPr>
            <a:xfrm>
              <a:off x="379475" y="1407523"/>
              <a:ext cx="8382729" cy="826042"/>
              <a:chOff x="542923" y="1849761"/>
              <a:chExt cx="8058154" cy="693935"/>
            </a:xfrm>
            <a:grpFill/>
          </p:grpSpPr>
          <p:sp>
            <p:nvSpPr>
              <p:cNvPr id="39" name="Rectangle 38"/>
              <p:cNvSpPr/>
              <p:nvPr/>
            </p:nvSpPr>
            <p:spPr>
              <a:xfrm>
                <a:off x="542923" y="1849761"/>
                <a:ext cx="8058154" cy="693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bg1"/>
                  </a:solidFill>
                </a:endParaRPr>
              </a:p>
            </p:txBody>
          </p:sp>
          <p:sp>
            <p:nvSpPr>
              <p:cNvPr id="40" name="TextBox 39"/>
              <p:cNvSpPr txBox="1"/>
              <p:nvPr/>
            </p:nvSpPr>
            <p:spPr>
              <a:xfrm>
                <a:off x="633045" y="1901866"/>
                <a:ext cx="7807571" cy="568820"/>
              </a:xfrm>
              <a:prstGeom prst="rect">
                <a:avLst/>
              </a:prstGeom>
              <a:grpFill/>
            </p:spPr>
            <p:txBody>
              <a:bodyPr wrap="square" rtlCol="0" anchor="ctr">
                <a:spAutoFit/>
              </a:bodyPr>
              <a:lstStyle/>
              <a:p>
                <a:r>
                  <a:rPr lang="en-US" sz="2000" b="1" dirty="0">
                    <a:solidFill>
                      <a:schemeClr val="bg1"/>
                    </a:solidFill>
                  </a:rPr>
                  <a:t>Come prepared</a:t>
                </a:r>
                <a:r>
                  <a:rPr lang="en-US" sz="2000" dirty="0">
                    <a:solidFill>
                      <a:schemeClr val="bg1"/>
                    </a:solidFill>
                  </a:rPr>
                  <a:t>. </a:t>
                </a:r>
                <a:r>
                  <a:rPr lang="en-US" dirty="0">
                    <a:solidFill>
                      <a:schemeClr val="bg1"/>
                    </a:solidFill>
                  </a:rPr>
                  <a:t>If your draft is missing key points or pieces of evidence, your reviewer may not understand important aspects of your main idea.</a:t>
                </a:r>
              </a:p>
            </p:txBody>
          </p:sp>
        </p:grpSp>
      </p:grpSp>
    </p:spTree>
    <p:extLst>
      <p:ext uri="{BB962C8B-B14F-4D97-AF65-F5344CB8AC3E}">
        <p14:creationId xmlns:p14="http://schemas.microsoft.com/office/powerpoint/2010/main" val="222389165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12">
            <a:extLst>
              <a:ext uri="{FF2B5EF4-FFF2-40B4-BE49-F238E27FC236}">
                <a16:creationId xmlns:a16="http://schemas.microsoft.com/office/drawing/2014/main" id="{8272C36F-5D49-4FA7-B8DD-3F5A47C4E448}"/>
              </a:ext>
            </a:extLst>
          </p:cNvPr>
          <p:cNvSpPr/>
          <p:nvPr/>
        </p:nvSpPr>
        <p:spPr>
          <a:xfrm>
            <a:off x="3302508" y="4267158"/>
            <a:ext cx="5582915" cy="646331"/>
          </a:xfrm>
          <a:prstGeom prst="rect">
            <a:avLst/>
          </a:prstGeom>
          <a:solidFill>
            <a:srgbClr val="314C57"/>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dirty="0"/>
          </a:p>
        </p:txBody>
      </p:sp>
      <p:sp>
        <p:nvSpPr>
          <p:cNvPr id="12" name="Rectangle 11">
            <a:extLst>
              <a:ext uri="{FF2B5EF4-FFF2-40B4-BE49-F238E27FC236}">
                <a16:creationId xmlns:a16="http://schemas.microsoft.com/office/drawing/2014/main" id="{7DBA4B94-4519-4CB4-8204-8663B311BFCA}"/>
              </a:ext>
            </a:extLst>
          </p:cNvPr>
          <p:cNvSpPr/>
          <p:nvPr/>
        </p:nvSpPr>
        <p:spPr>
          <a:xfrm>
            <a:off x="3302508" y="1505421"/>
            <a:ext cx="5582915" cy="646331"/>
          </a:xfrm>
          <a:prstGeom prst="rect">
            <a:avLst/>
          </a:prstGeom>
          <a:solidFill>
            <a:srgbClr val="314C57"/>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dirty="0"/>
          </a:p>
        </p:txBody>
      </p:sp>
      <p:grpSp>
        <p:nvGrpSpPr>
          <p:cNvPr id="4" name="Group 3"/>
          <p:cNvGrpSpPr/>
          <p:nvPr/>
        </p:nvGrpSpPr>
        <p:grpSpPr>
          <a:xfrm>
            <a:off x="1524001" y="434239"/>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Filter the Feedback</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20" name="Group 19"/>
          <p:cNvGrpSpPr/>
          <p:nvPr/>
        </p:nvGrpSpPr>
        <p:grpSpPr>
          <a:xfrm>
            <a:off x="3302508" y="1686516"/>
            <a:ext cx="5582916" cy="4131633"/>
            <a:chOff x="1879893" y="1567210"/>
            <a:chExt cx="5582916" cy="4131633"/>
          </a:xfrm>
          <a:solidFill>
            <a:srgbClr val="314C57"/>
          </a:solidFill>
        </p:grpSpPr>
        <p:sp>
          <p:nvSpPr>
            <p:cNvPr id="21" name="Rectangle 20"/>
            <p:cNvSpPr/>
            <p:nvPr/>
          </p:nvSpPr>
          <p:spPr>
            <a:xfrm>
              <a:off x="1879893" y="2271270"/>
              <a:ext cx="5582915" cy="73091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en-US" dirty="0">
                  <a:solidFill>
                    <a:schemeClr val="bg1"/>
                  </a:solidFill>
                </a:rPr>
                <a:t>Will making all the suggested corrections improve my assignment as a whole?</a:t>
              </a:r>
            </a:p>
          </p:txBody>
        </p:sp>
        <p:sp>
          <p:nvSpPr>
            <p:cNvPr id="22" name="TextBox 21"/>
            <p:cNvSpPr txBox="1"/>
            <p:nvPr/>
          </p:nvSpPr>
          <p:spPr>
            <a:xfrm>
              <a:off x="1879893" y="3241004"/>
              <a:ext cx="5582915" cy="646331"/>
            </a:xfrm>
            <a:prstGeom prst="rect">
              <a:avLst/>
            </a:prstGeom>
            <a:grpFill/>
          </p:spPr>
          <p:txBody>
            <a:bodyPr wrap="square" rtlCol="0" anchor="ctr" anchorCtr="0">
              <a:spAutoFit/>
            </a:bodyPr>
            <a:lstStyle/>
            <a:p>
              <a:pPr lvl="0" algn="ctr"/>
              <a:r>
                <a:rPr lang="en-US" dirty="0">
                  <a:solidFill>
                    <a:schemeClr val="bg1"/>
                  </a:solidFill>
                </a:rPr>
                <a:t>Do I understand all the comments and why they were made?</a:t>
              </a:r>
            </a:p>
          </p:txBody>
        </p:sp>
        <p:sp>
          <p:nvSpPr>
            <p:cNvPr id="23" name="TextBox 22"/>
            <p:cNvSpPr txBox="1"/>
            <p:nvPr/>
          </p:nvSpPr>
          <p:spPr>
            <a:xfrm>
              <a:off x="1879894" y="1567210"/>
              <a:ext cx="5498592" cy="369332"/>
            </a:xfrm>
            <a:prstGeom prst="rect">
              <a:avLst/>
            </a:prstGeom>
            <a:grpFill/>
          </p:spPr>
          <p:txBody>
            <a:bodyPr wrap="square" rtlCol="0" anchor="ctr" anchorCtr="0">
              <a:spAutoFit/>
            </a:bodyPr>
            <a:lstStyle/>
            <a:p>
              <a:pPr lvl="0" algn="ctr"/>
              <a:r>
                <a:rPr lang="en-US" dirty="0">
                  <a:solidFill>
                    <a:schemeClr val="bg1"/>
                  </a:solidFill>
                </a:rPr>
                <a:t>Will these suggestions improve my grade?</a:t>
              </a:r>
            </a:p>
          </p:txBody>
        </p:sp>
        <p:sp>
          <p:nvSpPr>
            <p:cNvPr id="24" name="TextBox 23"/>
            <p:cNvSpPr txBox="1"/>
            <p:nvPr/>
          </p:nvSpPr>
          <p:spPr>
            <a:xfrm>
              <a:off x="1879893" y="4286352"/>
              <a:ext cx="5582915" cy="369332"/>
            </a:xfrm>
            <a:prstGeom prst="rect">
              <a:avLst/>
            </a:prstGeom>
            <a:grpFill/>
          </p:spPr>
          <p:txBody>
            <a:bodyPr wrap="square" rtlCol="0" anchor="ctr" anchorCtr="0">
              <a:spAutoFit/>
            </a:bodyPr>
            <a:lstStyle/>
            <a:p>
              <a:pPr lvl="0" algn="ctr"/>
              <a:r>
                <a:rPr lang="en-US" dirty="0">
                  <a:solidFill>
                    <a:schemeClr val="bg1"/>
                  </a:solidFill>
                </a:rPr>
                <a:t>Do I agree with any spelling and grammar corrections?</a:t>
              </a:r>
            </a:p>
          </p:txBody>
        </p:sp>
        <p:sp>
          <p:nvSpPr>
            <p:cNvPr id="25" name="TextBox 24"/>
            <p:cNvSpPr txBox="1"/>
            <p:nvPr/>
          </p:nvSpPr>
          <p:spPr>
            <a:xfrm>
              <a:off x="1879894" y="5052512"/>
              <a:ext cx="5582915" cy="646331"/>
            </a:xfrm>
            <a:prstGeom prst="rect">
              <a:avLst/>
            </a:prstGeom>
            <a:grpFill/>
          </p:spPr>
          <p:txBody>
            <a:bodyPr wrap="square" rtlCol="0" anchor="ctr" anchorCtr="0">
              <a:spAutoFit/>
            </a:bodyPr>
            <a:lstStyle/>
            <a:p>
              <a:pPr lvl="0" algn="ctr"/>
              <a:r>
                <a:rPr lang="en-US" dirty="0">
                  <a:solidFill>
                    <a:schemeClr val="bg1"/>
                  </a:solidFill>
                </a:rPr>
                <a:t>Do I need to speak with my instructor about any corrections?</a:t>
              </a:r>
            </a:p>
          </p:txBody>
        </p:sp>
      </p:grpSp>
    </p:spTree>
    <p:extLst>
      <p:ext uri="{BB962C8B-B14F-4D97-AF65-F5344CB8AC3E}">
        <p14:creationId xmlns:p14="http://schemas.microsoft.com/office/powerpoint/2010/main" val="161338023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5A7E83"/>
        </a:solidFill>
        <a:effectLst/>
      </p:bgPr>
    </p:bg>
    <p:spTree>
      <p:nvGrpSpPr>
        <p:cNvPr id="1" name=""/>
        <p:cNvGrpSpPr/>
        <p:nvPr/>
      </p:nvGrpSpPr>
      <p:grpSpPr>
        <a:xfrm>
          <a:off x="0" y="0"/>
          <a:ext cx="0" cy="0"/>
          <a:chOff x="0" y="0"/>
          <a:chExt cx="0" cy="0"/>
        </a:xfrm>
      </p:grpSpPr>
      <p:cxnSp>
        <p:nvCxnSpPr>
          <p:cNvPr id="11" name="Straight Connector 10"/>
          <p:cNvCxnSpPr/>
          <p:nvPr/>
        </p:nvCxnSpPr>
        <p:spPr>
          <a:xfrm>
            <a:off x="1859169" y="2729726"/>
            <a:ext cx="8429625"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5" name="TextBox 4"/>
          <p:cNvSpPr txBox="1"/>
          <p:nvPr/>
        </p:nvSpPr>
        <p:spPr>
          <a:xfrm>
            <a:off x="1524000" y="1410227"/>
            <a:ext cx="9144000" cy="1200329"/>
          </a:xfrm>
          <a:prstGeom prst="rect">
            <a:avLst/>
          </a:prstGeom>
          <a:noFill/>
        </p:spPr>
        <p:txBody>
          <a:bodyPr wrap="square" rtlCol="0">
            <a:spAutoFit/>
          </a:bodyPr>
          <a:lstStyle/>
          <a:p>
            <a:pPr algn="ctr"/>
            <a:r>
              <a:rPr lang="en-US" sz="7200" b="1" dirty="0">
                <a:solidFill>
                  <a:schemeClr val="bg1"/>
                </a:solidFill>
                <a:latin typeface="Century Gothic" panose="020B0502020202020204" pitchFamily="34" charset="0"/>
              </a:rPr>
              <a:t>HAWKES</a:t>
            </a:r>
            <a:r>
              <a:rPr lang="en-US" sz="7200" dirty="0">
                <a:solidFill>
                  <a:schemeClr val="bg1"/>
                </a:solidFill>
                <a:latin typeface="Century Gothic" panose="020B0502020202020204" pitchFamily="34" charset="0"/>
              </a:rPr>
              <a:t> LEARNING</a:t>
            </a: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81108" y="3050910"/>
            <a:ext cx="609600" cy="609600"/>
          </a:xfrm>
          <a:prstGeom prst="rect">
            <a:avLst/>
          </a:prstGeom>
        </p:spPr>
      </p:pic>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66179" y="3050910"/>
            <a:ext cx="609600" cy="609600"/>
          </a:xfrm>
          <a:prstGeom prst="rect">
            <a:avLst/>
          </a:prstGeom>
        </p:spPr>
      </p:pic>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217122" y="3050910"/>
            <a:ext cx="609600" cy="609600"/>
          </a:xfrm>
          <a:prstGeom prst="rect">
            <a:avLst/>
          </a:prstGeom>
        </p:spPr>
      </p:pic>
      <p:pic>
        <p:nvPicPr>
          <p:cNvPr id="9" name="Picture 8"/>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768065" y="3050910"/>
            <a:ext cx="609600" cy="609600"/>
          </a:xfrm>
          <a:prstGeom prst="rect">
            <a:avLst/>
          </a:prstGeom>
        </p:spPr>
      </p:pic>
    </p:spTree>
    <p:extLst>
      <p:ext uri="{BB962C8B-B14F-4D97-AF65-F5344CB8AC3E}">
        <p14:creationId xmlns:p14="http://schemas.microsoft.com/office/powerpoint/2010/main" val="169302977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Lesson Goals</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3" name="TextBox 2"/>
          <p:cNvSpPr txBox="1"/>
          <p:nvPr/>
        </p:nvSpPr>
        <p:spPr>
          <a:xfrm>
            <a:off x="1710559" y="1773621"/>
            <a:ext cx="8694682" cy="830997"/>
          </a:xfrm>
          <a:prstGeom prst="rect">
            <a:avLst/>
          </a:prstGeom>
          <a:noFill/>
        </p:spPr>
        <p:txBody>
          <a:bodyPr wrap="square" rtlCol="0">
            <a:spAutoFit/>
          </a:bodyPr>
          <a:lstStyle/>
          <a:p>
            <a:pPr marL="285750" indent="-285750">
              <a:buFont typeface="Arial" panose="020B0604020202020204" pitchFamily="34" charset="0"/>
              <a:buChar char="•"/>
            </a:pPr>
            <a:r>
              <a:rPr lang="en-US" sz="2400" dirty="0"/>
              <a:t>How to give constructive feedback</a:t>
            </a:r>
          </a:p>
          <a:p>
            <a:pPr marL="285750" indent="-285750">
              <a:buFont typeface="Arial" panose="020B0604020202020204" pitchFamily="34" charset="0"/>
              <a:buChar char="•"/>
            </a:pPr>
            <a:r>
              <a:rPr lang="en-US" sz="2400" dirty="0"/>
              <a:t>How to receive feedback</a:t>
            </a:r>
          </a:p>
        </p:txBody>
      </p:sp>
    </p:spTree>
    <p:extLst>
      <p:ext uri="{BB962C8B-B14F-4D97-AF65-F5344CB8AC3E}">
        <p14:creationId xmlns:p14="http://schemas.microsoft.com/office/powerpoint/2010/main" val="41890525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Advantages of Peer Reviewing</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6" name="Group 15"/>
          <p:cNvGrpSpPr/>
          <p:nvPr/>
        </p:nvGrpSpPr>
        <p:grpSpPr>
          <a:xfrm>
            <a:off x="2160104" y="1726756"/>
            <a:ext cx="7871792" cy="3533183"/>
            <a:chOff x="365111" y="1821206"/>
            <a:chExt cx="8443024" cy="3298655"/>
          </a:xfrm>
          <a:solidFill>
            <a:srgbClr val="314C57"/>
          </a:solidFill>
        </p:grpSpPr>
        <p:grpSp>
          <p:nvGrpSpPr>
            <p:cNvPr id="17" name="Group 16"/>
            <p:cNvGrpSpPr/>
            <p:nvPr/>
          </p:nvGrpSpPr>
          <p:grpSpPr>
            <a:xfrm>
              <a:off x="365111" y="1821206"/>
              <a:ext cx="8443024" cy="3298655"/>
              <a:chOff x="365111" y="1821206"/>
              <a:chExt cx="8443024" cy="3298655"/>
            </a:xfrm>
            <a:grpFill/>
          </p:grpSpPr>
          <p:sp>
            <p:nvSpPr>
              <p:cNvPr id="20" name="Rectangle 19"/>
              <p:cNvSpPr/>
              <p:nvPr/>
            </p:nvSpPr>
            <p:spPr>
              <a:xfrm>
                <a:off x="365111" y="1821206"/>
                <a:ext cx="4175761" cy="329865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21" name="Rectangle 20"/>
              <p:cNvSpPr/>
              <p:nvPr/>
            </p:nvSpPr>
            <p:spPr>
              <a:xfrm>
                <a:off x="4632374" y="1821206"/>
                <a:ext cx="4175761" cy="329865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22" name="Oval 21"/>
              <p:cNvSpPr/>
              <p:nvPr/>
            </p:nvSpPr>
            <p:spPr>
              <a:xfrm>
                <a:off x="4180836" y="3026405"/>
                <a:ext cx="811575" cy="879143"/>
              </a:xfrm>
              <a:prstGeom prst="ellipse">
                <a:avLst/>
              </a:prstGeom>
              <a:grp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dirty="0">
                    <a:solidFill>
                      <a:schemeClr val="bg1"/>
                    </a:solidFill>
                  </a:rPr>
                  <a:t>&amp;</a:t>
                </a:r>
                <a:endParaRPr lang="en-US" sz="4800" b="1" dirty="0">
                  <a:solidFill>
                    <a:schemeClr val="bg1"/>
                  </a:solidFill>
                </a:endParaRPr>
              </a:p>
            </p:txBody>
          </p:sp>
        </p:grpSp>
        <p:sp>
          <p:nvSpPr>
            <p:cNvPr id="18" name="TextBox 17"/>
            <p:cNvSpPr txBox="1"/>
            <p:nvPr/>
          </p:nvSpPr>
          <p:spPr>
            <a:xfrm>
              <a:off x="700864" y="2522211"/>
              <a:ext cx="3388469" cy="1810284"/>
            </a:xfrm>
            <a:prstGeom prst="rect">
              <a:avLst/>
            </a:prstGeom>
            <a:grpFill/>
          </p:spPr>
          <p:txBody>
            <a:bodyPr wrap="square" rtlCol="0" anchor="ctr">
              <a:spAutoFit/>
            </a:bodyPr>
            <a:lstStyle/>
            <a:p>
              <a:pPr algn="ctr"/>
              <a:r>
                <a:rPr lang="en-US" sz="2400" dirty="0">
                  <a:solidFill>
                    <a:schemeClr val="bg1"/>
                  </a:solidFill>
                </a:rPr>
                <a:t>As a writer, peer reviews help you strengthen your content and fix errors in your own writing.</a:t>
              </a:r>
              <a:endParaRPr lang="en-US" sz="3600" dirty="0">
                <a:solidFill>
                  <a:schemeClr val="bg1"/>
                </a:solidFill>
              </a:endParaRPr>
            </a:p>
          </p:txBody>
        </p:sp>
        <p:sp>
          <p:nvSpPr>
            <p:cNvPr id="19" name="TextBox 18"/>
            <p:cNvSpPr txBox="1"/>
            <p:nvPr/>
          </p:nvSpPr>
          <p:spPr>
            <a:xfrm>
              <a:off x="5083913" y="2365575"/>
              <a:ext cx="3527559" cy="2155101"/>
            </a:xfrm>
            <a:prstGeom prst="rect">
              <a:avLst/>
            </a:prstGeom>
            <a:grpFill/>
          </p:spPr>
          <p:txBody>
            <a:bodyPr wrap="square" rtlCol="0" anchor="ctr">
              <a:spAutoFit/>
            </a:bodyPr>
            <a:lstStyle/>
            <a:p>
              <a:pPr algn="ctr"/>
              <a:r>
                <a:rPr lang="en-US" sz="2400" dirty="0">
                  <a:solidFill>
                    <a:schemeClr val="bg1"/>
                  </a:solidFill>
                </a:rPr>
                <a:t>As a reviewer, this process exposes you to a variety of writing styles and can offer tips on smart writing techniques.</a:t>
              </a:r>
            </a:p>
          </p:txBody>
        </p:sp>
      </p:grpSp>
    </p:spTree>
    <p:extLst>
      <p:ext uri="{BB962C8B-B14F-4D97-AF65-F5344CB8AC3E}">
        <p14:creationId xmlns:p14="http://schemas.microsoft.com/office/powerpoint/2010/main" val="169669287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How to Give Constructive Feedback</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3" name="Group 2"/>
          <p:cNvGrpSpPr/>
          <p:nvPr/>
        </p:nvGrpSpPr>
        <p:grpSpPr>
          <a:xfrm>
            <a:off x="2257460" y="1878106"/>
            <a:ext cx="7836114" cy="3511698"/>
            <a:chOff x="666977" y="1466088"/>
            <a:chExt cx="7836114" cy="3511698"/>
          </a:xfrm>
        </p:grpSpPr>
        <p:grpSp>
          <p:nvGrpSpPr>
            <p:cNvPr id="8" name="Group 7"/>
            <p:cNvGrpSpPr/>
            <p:nvPr/>
          </p:nvGrpSpPr>
          <p:grpSpPr>
            <a:xfrm>
              <a:off x="2045203" y="1471636"/>
              <a:ext cx="2080340" cy="1617913"/>
              <a:chOff x="1149291" y="1753237"/>
              <a:chExt cx="2080340" cy="1617913"/>
            </a:xfrm>
            <a:solidFill>
              <a:srgbClr val="F2E2D2"/>
            </a:solidFill>
          </p:grpSpPr>
          <p:sp>
            <p:nvSpPr>
              <p:cNvPr id="9" name="Rectangle 8"/>
              <p:cNvSpPr/>
              <p:nvPr/>
            </p:nvSpPr>
            <p:spPr>
              <a:xfrm>
                <a:off x="1149291" y="1753237"/>
                <a:ext cx="2080340" cy="1617913"/>
              </a:xfrm>
              <a:prstGeom prst="rect">
                <a:avLst/>
              </a:prstGeom>
              <a:solidFill>
                <a:srgbClr val="314C5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0" name="TextBox 9"/>
              <p:cNvSpPr txBox="1"/>
              <p:nvPr/>
            </p:nvSpPr>
            <p:spPr>
              <a:xfrm>
                <a:off x="1357203" y="2282789"/>
                <a:ext cx="1664514" cy="547714"/>
              </a:xfrm>
              <a:prstGeom prst="rect">
                <a:avLst/>
              </a:prstGeom>
              <a:solidFill>
                <a:srgbClr val="314C57"/>
              </a:solidFill>
            </p:spPr>
            <p:txBody>
              <a:bodyPr wrap="square" rtlCol="0" anchor="ctr">
                <a:spAutoFit/>
              </a:bodyPr>
              <a:lstStyle/>
              <a:p>
                <a:pPr algn="ctr">
                  <a:lnSpc>
                    <a:spcPct val="150000"/>
                  </a:lnSpc>
                </a:pPr>
                <a:r>
                  <a:rPr lang="en-US" sz="2200" dirty="0">
                    <a:solidFill>
                      <a:schemeClr val="bg1"/>
                    </a:solidFill>
                  </a:rPr>
                  <a:t>Focused</a:t>
                </a:r>
              </a:p>
            </p:txBody>
          </p:sp>
        </p:grpSp>
        <p:grpSp>
          <p:nvGrpSpPr>
            <p:cNvPr id="19" name="Group 18"/>
            <p:cNvGrpSpPr/>
            <p:nvPr/>
          </p:nvGrpSpPr>
          <p:grpSpPr>
            <a:xfrm>
              <a:off x="666977" y="3359873"/>
              <a:ext cx="2080340" cy="1617913"/>
              <a:chOff x="1149291" y="1753237"/>
              <a:chExt cx="2080340" cy="1617913"/>
            </a:xfrm>
            <a:solidFill>
              <a:srgbClr val="F2E2D2"/>
            </a:solidFill>
          </p:grpSpPr>
          <p:sp>
            <p:nvSpPr>
              <p:cNvPr id="20" name="Rectangle 19"/>
              <p:cNvSpPr/>
              <p:nvPr/>
            </p:nvSpPr>
            <p:spPr>
              <a:xfrm>
                <a:off x="1149291" y="1753237"/>
                <a:ext cx="2080340" cy="1617913"/>
              </a:xfrm>
              <a:prstGeom prst="rect">
                <a:avLst/>
              </a:prstGeom>
              <a:solidFill>
                <a:srgbClr val="314C5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21" name="TextBox 20"/>
              <p:cNvSpPr txBox="1"/>
              <p:nvPr/>
            </p:nvSpPr>
            <p:spPr>
              <a:xfrm>
                <a:off x="1357203" y="2282789"/>
                <a:ext cx="1664514" cy="547714"/>
              </a:xfrm>
              <a:prstGeom prst="rect">
                <a:avLst/>
              </a:prstGeom>
              <a:solidFill>
                <a:srgbClr val="314C57"/>
              </a:solidFill>
            </p:spPr>
            <p:txBody>
              <a:bodyPr wrap="square" rtlCol="0" anchor="ctr">
                <a:spAutoFit/>
              </a:bodyPr>
              <a:lstStyle/>
              <a:p>
                <a:pPr algn="ctr">
                  <a:lnSpc>
                    <a:spcPct val="150000"/>
                  </a:lnSpc>
                </a:pPr>
                <a:r>
                  <a:rPr lang="en-US" sz="2200" dirty="0">
                    <a:solidFill>
                      <a:schemeClr val="bg1"/>
                    </a:solidFill>
                  </a:rPr>
                  <a:t>Specific</a:t>
                </a:r>
              </a:p>
            </p:txBody>
          </p:sp>
        </p:grpSp>
        <p:grpSp>
          <p:nvGrpSpPr>
            <p:cNvPr id="22" name="Group 21"/>
            <p:cNvGrpSpPr/>
            <p:nvPr/>
          </p:nvGrpSpPr>
          <p:grpSpPr>
            <a:xfrm>
              <a:off x="3544864" y="3359873"/>
              <a:ext cx="2080340" cy="1617913"/>
              <a:chOff x="1149291" y="1758785"/>
              <a:chExt cx="2080340" cy="1617913"/>
            </a:xfrm>
            <a:solidFill>
              <a:srgbClr val="F2E2D2"/>
            </a:solidFill>
          </p:grpSpPr>
          <p:sp>
            <p:nvSpPr>
              <p:cNvPr id="27" name="Rectangle 26"/>
              <p:cNvSpPr/>
              <p:nvPr/>
            </p:nvSpPr>
            <p:spPr>
              <a:xfrm>
                <a:off x="1149291" y="1758785"/>
                <a:ext cx="2080340" cy="1617913"/>
              </a:xfrm>
              <a:prstGeom prst="rect">
                <a:avLst/>
              </a:prstGeom>
              <a:solidFill>
                <a:srgbClr val="314C5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28" name="TextBox 27"/>
              <p:cNvSpPr txBox="1"/>
              <p:nvPr/>
            </p:nvSpPr>
            <p:spPr>
              <a:xfrm>
                <a:off x="1149291" y="2282790"/>
                <a:ext cx="2080340" cy="547714"/>
              </a:xfrm>
              <a:prstGeom prst="rect">
                <a:avLst/>
              </a:prstGeom>
              <a:solidFill>
                <a:srgbClr val="314C57"/>
              </a:solidFill>
            </p:spPr>
            <p:txBody>
              <a:bodyPr wrap="square" rtlCol="0" anchor="ctr">
                <a:spAutoFit/>
              </a:bodyPr>
              <a:lstStyle/>
              <a:p>
                <a:pPr algn="ctr">
                  <a:lnSpc>
                    <a:spcPct val="150000"/>
                  </a:lnSpc>
                </a:pPr>
                <a:r>
                  <a:rPr lang="en-US" sz="2200" dirty="0">
                    <a:solidFill>
                      <a:schemeClr val="bg1"/>
                    </a:solidFill>
                  </a:rPr>
                  <a:t>Professional</a:t>
                </a:r>
              </a:p>
            </p:txBody>
          </p:sp>
        </p:grpSp>
        <p:grpSp>
          <p:nvGrpSpPr>
            <p:cNvPr id="29" name="Group 28"/>
            <p:cNvGrpSpPr/>
            <p:nvPr/>
          </p:nvGrpSpPr>
          <p:grpSpPr>
            <a:xfrm>
              <a:off x="5015876" y="1466088"/>
              <a:ext cx="2080340" cy="1617913"/>
              <a:chOff x="1295086" y="1766163"/>
              <a:chExt cx="2080340" cy="1617913"/>
            </a:xfrm>
            <a:solidFill>
              <a:srgbClr val="F2E2D2"/>
            </a:solidFill>
          </p:grpSpPr>
          <p:sp>
            <p:nvSpPr>
              <p:cNvPr id="30" name="Rectangle 29"/>
              <p:cNvSpPr/>
              <p:nvPr/>
            </p:nvSpPr>
            <p:spPr>
              <a:xfrm>
                <a:off x="1295086" y="1766163"/>
                <a:ext cx="2080340" cy="1617913"/>
              </a:xfrm>
              <a:prstGeom prst="rect">
                <a:avLst/>
              </a:prstGeom>
              <a:solidFill>
                <a:srgbClr val="314C5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31" name="TextBox 30"/>
              <p:cNvSpPr txBox="1"/>
              <p:nvPr/>
            </p:nvSpPr>
            <p:spPr>
              <a:xfrm>
                <a:off x="1502999" y="2299431"/>
                <a:ext cx="1664514" cy="547714"/>
              </a:xfrm>
              <a:prstGeom prst="rect">
                <a:avLst/>
              </a:prstGeom>
              <a:solidFill>
                <a:srgbClr val="314C57"/>
              </a:solidFill>
            </p:spPr>
            <p:txBody>
              <a:bodyPr wrap="square" rtlCol="0" anchor="ctr">
                <a:spAutoFit/>
              </a:bodyPr>
              <a:lstStyle/>
              <a:p>
                <a:pPr algn="ctr">
                  <a:lnSpc>
                    <a:spcPct val="150000"/>
                  </a:lnSpc>
                </a:pPr>
                <a:r>
                  <a:rPr lang="en-US" sz="2200" dirty="0">
                    <a:solidFill>
                      <a:schemeClr val="bg1"/>
                    </a:solidFill>
                  </a:rPr>
                  <a:t>Honest</a:t>
                </a:r>
              </a:p>
            </p:txBody>
          </p:sp>
        </p:grpSp>
        <p:grpSp>
          <p:nvGrpSpPr>
            <p:cNvPr id="32" name="Group 31"/>
            <p:cNvGrpSpPr/>
            <p:nvPr/>
          </p:nvGrpSpPr>
          <p:grpSpPr>
            <a:xfrm>
              <a:off x="6422751" y="3359873"/>
              <a:ext cx="2080340" cy="1617913"/>
              <a:chOff x="1308325" y="1764905"/>
              <a:chExt cx="2080340" cy="1617913"/>
            </a:xfrm>
            <a:solidFill>
              <a:srgbClr val="F2E2D2"/>
            </a:solidFill>
          </p:grpSpPr>
          <p:sp>
            <p:nvSpPr>
              <p:cNvPr id="33" name="Rectangle 32"/>
              <p:cNvSpPr/>
              <p:nvPr/>
            </p:nvSpPr>
            <p:spPr>
              <a:xfrm>
                <a:off x="1308325" y="1764905"/>
                <a:ext cx="2080340" cy="1617913"/>
              </a:xfrm>
              <a:prstGeom prst="rect">
                <a:avLst/>
              </a:prstGeom>
              <a:solidFill>
                <a:srgbClr val="314C5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34" name="TextBox 33"/>
              <p:cNvSpPr txBox="1"/>
              <p:nvPr/>
            </p:nvSpPr>
            <p:spPr>
              <a:xfrm>
                <a:off x="1516238" y="2289031"/>
                <a:ext cx="1664514" cy="547714"/>
              </a:xfrm>
              <a:prstGeom prst="rect">
                <a:avLst/>
              </a:prstGeom>
              <a:solidFill>
                <a:srgbClr val="314C57"/>
              </a:solidFill>
            </p:spPr>
            <p:txBody>
              <a:bodyPr wrap="square" rtlCol="0" anchor="ctr">
                <a:spAutoFit/>
              </a:bodyPr>
              <a:lstStyle/>
              <a:p>
                <a:pPr algn="ctr">
                  <a:lnSpc>
                    <a:spcPct val="150000"/>
                  </a:lnSpc>
                </a:pPr>
                <a:r>
                  <a:rPr lang="en-US" sz="2200" dirty="0">
                    <a:solidFill>
                      <a:schemeClr val="bg1"/>
                    </a:solidFill>
                  </a:rPr>
                  <a:t>Thorough</a:t>
                </a:r>
              </a:p>
            </p:txBody>
          </p:sp>
        </p:grpSp>
      </p:grpSp>
    </p:spTree>
    <p:extLst>
      <p:ext uri="{BB962C8B-B14F-4D97-AF65-F5344CB8AC3E}">
        <p14:creationId xmlns:p14="http://schemas.microsoft.com/office/powerpoint/2010/main" val="171995267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Be Focused</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cxnSp>
          <p:nvCxnSpPr>
            <p:cNvPr id="27" name="Straight Connector 26"/>
            <p:cNvCxnSpPr/>
            <p:nvPr/>
          </p:nvCxnSpPr>
          <p:spPr>
            <a:xfrm>
              <a:off x="357186" y="1262595"/>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grpSp>
        <p:nvGrpSpPr>
          <p:cNvPr id="3" name="Group 2"/>
          <p:cNvGrpSpPr/>
          <p:nvPr/>
        </p:nvGrpSpPr>
        <p:grpSpPr>
          <a:xfrm>
            <a:off x="3360905" y="1715604"/>
            <a:ext cx="5530524" cy="3598563"/>
            <a:chOff x="1806735" y="1412234"/>
            <a:chExt cx="5530524" cy="3598563"/>
          </a:xfrm>
          <a:solidFill>
            <a:srgbClr val="314C57"/>
          </a:solidFill>
        </p:grpSpPr>
        <p:sp>
          <p:nvSpPr>
            <p:cNvPr id="55" name="Rectangle 54"/>
            <p:cNvSpPr/>
            <p:nvPr/>
          </p:nvSpPr>
          <p:spPr>
            <a:xfrm>
              <a:off x="1806735" y="3365910"/>
              <a:ext cx="5530523" cy="667512"/>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solidFill>
                    <a:schemeClr val="bg1"/>
                  </a:solidFill>
                </a:rPr>
                <a:t>Main points</a:t>
              </a:r>
            </a:p>
          </p:txBody>
        </p:sp>
        <p:sp>
          <p:nvSpPr>
            <p:cNvPr id="21" name="Rectangle 20"/>
            <p:cNvSpPr/>
            <p:nvPr/>
          </p:nvSpPr>
          <p:spPr>
            <a:xfrm>
              <a:off x="1806735" y="2388535"/>
              <a:ext cx="5530523" cy="667512"/>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solidFill>
                    <a:schemeClr val="bg1"/>
                  </a:solidFill>
                </a:rPr>
                <a:t>Organization</a:t>
              </a:r>
            </a:p>
          </p:txBody>
        </p:sp>
        <p:sp>
          <p:nvSpPr>
            <p:cNvPr id="24" name="Rectangle 23"/>
            <p:cNvSpPr/>
            <p:nvPr/>
          </p:nvSpPr>
          <p:spPr>
            <a:xfrm>
              <a:off x="1806735" y="1412234"/>
              <a:ext cx="5530523" cy="666438"/>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solidFill>
                    <a:schemeClr val="bg1"/>
                  </a:solidFill>
                </a:rPr>
                <a:t>Thesis statement</a:t>
              </a:r>
            </a:p>
          </p:txBody>
        </p:sp>
        <p:sp>
          <p:nvSpPr>
            <p:cNvPr id="12" name="Rectangle 11"/>
            <p:cNvSpPr/>
            <p:nvPr/>
          </p:nvSpPr>
          <p:spPr>
            <a:xfrm>
              <a:off x="1806736" y="4343285"/>
              <a:ext cx="5530523" cy="667512"/>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solidFill>
                    <a:schemeClr val="bg1"/>
                  </a:solidFill>
                </a:rPr>
                <a:t>Supporting details</a:t>
              </a:r>
            </a:p>
          </p:txBody>
        </p:sp>
      </p:grpSp>
    </p:spTree>
    <p:extLst>
      <p:ext uri="{BB962C8B-B14F-4D97-AF65-F5344CB8AC3E}">
        <p14:creationId xmlns:p14="http://schemas.microsoft.com/office/powerpoint/2010/main" val="400087735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Be Honest</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p:cNvGrpSpPr/>
          <p:nvPr/>
        </p:nvGrpSpPr>
        <p:grpSpPr>
          <a:xfrm>
            <a:off x="1881187" y="1806887"/>
            <a:ext cx="8429626" cy="3395744"/>
            <a:chOff x="365111" y="1821206"/>
            <a:chExt cx="8443024" cy="3298655"/>
          </a:xfrm>
          <a:solidFill>
            <a:srgbClr val="314C57"/>
          </a:solidFill>
        </p:grpSpPr>
        <p:grpSp>
          <p:nvGrpSpPr>
            <p:cNvPr id="9" name="Group 8"/>
            <p:cNvGrpSpPr/>
            <p:nvPr/>
          </p:nvGrpSpPr>
          <p:grpSpPr>
            <a:xfrm>
              <a:off x="365111" y="1821206"/>
              <a:ext cx="8443024" cy="3298655"/>
              <a:chOff x="365111" y="1821206"/>
              <a:chExt cx="8443024" cy="3298655"/>
            </a:xfrm>
            <a:grpFill/>
          </p:grpSpPr>
          <p:sp>
            <p:nvSpPr>
              <p:cNvPr id="16" name="Rectangle 15"/>
              <p:cNvSpPr/>
              <p:nvPr/>
            </p:nvSpPr>
            <p:spPr>
              <a:xfrm>
                <a:off x="365111" y="1821206"/>
                <a:ext cx="4175761" cy="329865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Rectangle 16"/>
              <p:cNvSpPr/>
              <p:nvPr/>
            </p:nvSpPr>
            <p:spPr>
              <a:xfrm>
                <a:off x="4632374" y="1821206"/>
                <a:ext cx="4175761" cy="329865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11" name="TextBox 10"/>
            <p:cNvSpPr txBox="1"/>
            <p:nvPr/>
          </p:nvSpPr>
          <p:spPr>
            <a:xfrm>
              <a:off x="748359" y="2600253"/>
              <a:ext cx="3325552" cy="1524781"/>
            </a:xfrm>
            <a:prstGeom prst="rect">
              <a:avLst/>
            </a:prstGeom>
            <a:grpFill/>
          </p:spPr>
          <p:txBody>
            <a:bodyPr wrap="square" rtlCol="0" anchor="ctr">
              <a:spAutoFit/>
            </a:bodyPr>
            <a:lstStyle/>
            <a:p>
              <a:pPr algn="ctr"/>
              <a:r>
                <a:rPr lang="en-US" sz="2400" dirty="0">
                  <a:solidFill>
                    <a:schemeClr val="bg1"/>
                  </a:solidFill>
                </a:rPr>
                <a:t>Peer review is to help the author see areas of weakness that they previously overlooked. </a:t>
              </a:r>
              <a:endParaRPr lang="en-US" sz="3600" dirty="0">
                <a:solidFill>
                  <a:schemeClr val="bg1"/>
                </a:solidFill>
              </a:endParaRPr>
            </a:p>
          </p:txBody>
        </p:sp>
        <p:sp>
          <p:nvSpPr>
            <p:cNvPr id="12" name="TextBox 11"/>
            <p:cNvSpPr txBox="1"/>
            <p:nvPr/>
          </p:nvSpPr>
          <p:spPr>
            <a:xfrm>
              <a:off x="5049554" y="2959029"/>
              <a:ext cx="3325552" cy="807238"/>
            </a:xfrm>
            <a:prstGeom prst="rect">
              <a:avLst/>
            </a:prstGeom>
            <a:grpFill/>
          </p:spPr>
          <p:txBody>
            <a:bodyPr wrap="square" rtlCol="0" anchor="ctr">
              <a:spAutoFit/>
            </a:bodyPr>
            <a:lstStyle/>
            <a:p>
              <a:pPr algn="ctr"/>
              <a:r>
                <a:rPr lang="en-US" sz="2400" dirty="0">
                  <a:solidFill>
                    <a:schemeClr val="bg1"/>
                  </a:solidFill>
                </a:rPr>
                <a:t>Everyone can benefit from a second opinion.</a:t>
              </a:r>
            </a:p>
          </p:txBody>
        </p:sp>
      </p:grpSp>
      <p:sp>
        <p:nvSpPr>
          <p:cNvPr id="14" name="Oval 13"/>
          <p:cNvSpPr/>
          <p:nvPr/>
        </p:nvSpPr>
        <p:spPr>
          <a:xfrm>
            <a:off x="5748943" y="3145950"/>
            <a:ext cx="717897" cy="717618"/>
          </a:xfrm>
          <a:prstGeom prst="ellipse">
            <a:avLst/>
          </a:prstGeom>
          <a:solidFill>
            <a:srgbClr val="314C57"/>
          </a:solid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solidFill>
                  <a:schemeClr val="bg1"/>
                </a:solidFill>
                <a:sym typeface="Wingdings" panose="05000000000000000000" pitchFamily="2" charset="2"/>
              </a:rPr>
              <a:t></a:t>
            </a:r>
          </a:p>
        </p:txBody>
      </p:sp>
    </p:spTree>
    <p:extLst>
      <p:ext uri="{BB962C8B-B14F-4D97-AF65-F5344CB8AC3E}">
        <p14:creationId xmlns:p14="http://schemas.microsoft.com/office/powerpoint/2010/main" val="350018955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Be Specific</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cxnSp>
          <p:nvCxnSpPr>
            <p:cNvPr id="27" name="Straight Connector 26"/>
            <p:cNvCxnSpPr/>
            <p:nvPr/>
          </p:nvCxnSpPr>
          <p:spPr>
            <a:xfrm>
              <a:off x="357186" y="1262595"/>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grpSp>
        <p:nvGrpSpPr>
          <p:cNvPr id="22" name="Group 21"/>
          <p:cNvGrpSpPr/>
          <p:nvPr/>
        </p:nvGrpSpPr>
        <p:grpSpPr>
          <a:xfrm>
            <a:off x="2717047" y="2128509"/>
            <a:ext cx="7116064" cy="942155"/>
            <a:chOff x="1906953" y="1849761"/>
            <a:chExt cx="5443662" cy="693935"/>
          </a:xfrm>
          <a:solidFill>
            <a:srgbClr val="314C57"/>
          </a:solidFill>
        </p:grpSpPr>
        <p:sp>
          <p:nvSpPr>
            <p:cNvPr id="23" name="Rectangle 22"/>
            <p:cNvSpPr/>
            <p:nvPr/>
          </p:nvSpPr>
          <p:spPr>
            <a:xfrm>
              <a:off x="1906953" y="1849761"/>
              <a:ext cx="5443662" cy="693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bg1"/>
                </a:solidFill>
              </a:endParaRPr>
            </a:p>
          </p:txBody>
        </p:sp>
        <p:sp>
          <p:nvSpPr>
            <p:cNvPr id="24" name="TextBox 23"/>
            <p:cNvSpPr txBox="1"/>
            <p:nvPr/>
          </p:nvSpPr>
          <p:spPr>
            <a:xfrm>
              <a:off x="1906953" y="2054605"/>
              <a:ext cx="5274381" cy="294697"/>
            </a:xfrm>
            <a:prstGeom prst="rect">
              <a:avLst/>
            </a:prstGeom>
            <a:grpFill/>
          </p:spPr>
          <p:txBody>
            <a:bodyPr wrap="square" rtlCol="0">
              <a:spAutoFit/>
            </a:bodyPr>
            <a:lstStyle/>
            <a:p>
              <a:r>
                <a:rPr lang="en-US" sz="2000" b="1" dirty="0">
                  <a:solidFill>
                    <a:schemeClr val="bg1"/>
                  </a:solidFill>
                </a:rPr>
                <a:t>Unhelpful Feedback</a:t>
              </a:r>
              <a:r>
                <a:rPr lang="en-US" sz="2000" dirty="0">
                  <a:solidFill>
                    <a:schemeClr val="bg1"/>
                  </a:solidFill>
                </a:rPr>
                <a:t>: </a:t>
              </a:r>
              <a:r>
                <a:rPr lang="en-US" sz="2000" i="1" dirty="0">
                  <a:solidFill>
                    <a:schemeClr val="bg1"/>
                  </a:solidFill>
                </a:rPr>
                <a:t>This paragraph doesn’t seem right.</a:t>
              </a:r>
              <a:endParaRPr lang="en-US" sz="2000" dirty="0">
                <a:solidFill>
                  <a:schemeClr val="bg1"/>
                </a:solidFill>
              </a:endParaRPr>
            </a:p>
          </p:txBody>
        </p:sp>
      </p:grpSp>
      <p:sp>
        <p:nvSpPr>
          <p:cNvPr id="56" name="TextBox 55"/>
          <p:cNvSpPr txBox="1"/>
          <p:nvPr/>
        </p:nvSpPr>
        <p:spPr>
          <a:xfrm>
            <a:off x="2717049" y="3495260"/>
            <a:ext cx="7116063" cy="1631217"/>
          </a:xfrm>
          <a:prstGeom prst="rect">
            <a:avLst/>
          </a:prstGeom>
          <a:solidFill>
            <a:srgbClr val="314C57"/>
          </a:solidFill>
        </p:spPr>
        <p:txBody>
          <a:bodyPr wrap="square" rtlCol="0">
            <a:spAutoFit/>
          </a:bodyPr>
          <a:lstStyle/>
          <a:p>
            <a:r>
              <a:rPr lang="en-US" sz="2000" b="1" dirty="0">
                <a:solidFill>
                  <a:schemeClr val="bg1"/>
                </a:solidFill>
              </a:rPr>
              <a:t>Helpful Feedback</a:t>
            </a:r>
            <a:r>
              <a:rPr lang="en-US" sz="2000" dirty="0">
                <a:solidFill>
                  <a:schemeClr val="bg1"/>
                </a:solidFill>
              </a:rPr>
              <a:t>: </a:t>
            </a:r>
            <a:r>
              <a:rPr lang="en-US" sz="2000" i="1" dirty="0">
                <a:solidFill>
                  <a:schemeClr val="bg1"/>
                </a:solidFill>
              </a:rPr>
              <a:t>You should consider making this paragraph more supportive of your thesis. The evidence you include in the paragraph focuses on your experiences with the business side of minor league baseball, but your thesis is focused on the business aspects of the major leagues.</a:t>
            </a:r>
            <a:endParaRPr lang="en-US" sz="2000" dirty="0">
              <a:solidFill>
                <a:schemeClr val="bg1"/>
              </a:solidFill>
            </a:endParaRPr>
          </a:p>
        </p:txBody>
      </p:sp>
    </p:spTree>
    <p:extLst>
      <p:ext uri="{BB962C8B-B14F-4D97-AF65-F5344CB8AC3E}">
        <p14:creationId xmlns:p14="http://schemas.microsoft.com/office/powerpoint/2010/main" val="40537082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Be Professional</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cxnSp>
          <p:nvCxnSpPr>
            <p:cNvPr id="27" name="Straight Connector 26"/>
            <p:cNvCxnSpPr/>
            <p:nvPr/>
          </p:nvCxnSpPr>
          <p:spPr>
            <a:xfrm>
              <a:off x="357186" y="1262595"/>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grpSp>
        <p:nvGrpSpPr>
          <p:cNvPr id="3" name="Group 2"/>
          <p:cNvGrpSpPr/>
          <p:nvPr/>
        </p:nvGrpSpPr>
        <p:grpSpPr>
          <a:xfrm>
            <a:off x="3330738" y="1982941"/>
            <a:ext cx="5530523" cy="3642094"/>
            <a:chOff x="1746397" y="1401050"/>
            <a:chExt cx="5530523" cy="3642094"/>
          </a:xfrm>
        </p:grpSpPr>
        <p:sp>
          <p:nvSpPr>
            <p:cNvPr id="55" name="Rectangle 54"/>
            <p:cNvSpPr/>
            <p:nvPr/>
          </p:nvSpPr>
          <p:spPr>
            <a:xfrm>
              <a:off x="1746397" y="3382084"/>
              <a:ext cx="5530523" cy="667512"/>
            </a:xfrm>
            <a:prstGeom prst="rect">
              <a:avLst/>
            </a:prstGeom>
            <a:solidFill>
              <a:srgbClr val="314C5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solidFill>
                    <a:schemeClr val="bg1"/>
                  </a:solidFill>
                </a:rPr>
                <a:t>Avoid hurtful language</a:t>
              </a:r>
            </a:p>
          </p:txBody>
        </p:sp>
        <p:sp>
          <p:nvSpPr>
            <p:cNvPr id="21" name="Rectangle 20"/>
            <p:cNvSpPr/>
            <p:nvPr/>
          </p:nvSpPr>
          <p:spPr>
            <a:xfrm>
              <a:off x="1746397" y="2388536"/>
              <a:ext cx="5530523" cy="667512"/>
            </a:xfrm>
            <a:prstGeom prst="rect">
              <a:avLst/>
            </a:prstGeom>
            <a:solidFill>
              <a:srgbClr val="314C5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solidFill>
                    <a:schemeClr val="bg1"/>
                  </a:solidFill>
                </a:rPr>
                <a:t>Straightforward</a:t>
              </a:r>
            </a:p>
          </p:txBody>
        </p:sp>
        <p:grpSp>
          <p:nvGrpSpPr>
            <p:cNvPr id="23" name="Group 22"/>
            <p:cNvGrpSpPr/>
            <p:nvPr/>
          </p:nvGrpSpPr>
          <p:grpSpPr>
            <a:xfrm>
              <a:off x="1746397" y="1401050"/>
              <a:ext cx="5530523" cy="666438"/>
              <a:chOff x="1906953" y="1809511"/>
              <a:chExt cx="5443662" cy="693935"/>
            </a:xfrm>
            <a:solidFill>
              <a:srgbClr val="386546"/>
            </a:solidFill>
          </p:grpSpPr>
          <p:sp>
            <p:nvSpPr>
              <p:cNvPr id="24" name="Rectangle 23"/>
              <p:cNvSpPr/>
              <p:nvPr/>
            </p:nvSpPr>
            <p:spPr>
              <a:xfrm>
                <a:off x="1906953" y="1809511"/>
                <a:ext cx="5443662" cy="693935"/>
              </a:xfrm>
              <a:prstGeom prst="rect">
                <a:avLst/>
              </a:prstGeom>
              <a:solidFill>
                <a:srgbClr val="314C5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rgbClr val="323542"/>
                  </a:solidFill>
                </a:endParaRPr>
              </a:p>
            </p:txBody>
          </p:sp>
          <p:sp>
            <p:nvSpPr>
              <p:cNvPr id="33" name="TextBox 32"/>
              <p:cNvSpPr txBox="1"/>
              <p:nvPr/>
            </p:nvSpPr>
            <p:spPr>
              <a:xfrm>
                <a:off x="1967835" y="1986221"/>
                <a:ext cx="5274381" cy="416618"/>
              </a:xfrm>
              <a:prstGeom prst="rect">
                <a:avLst/>
              </a:prstGeom>
              <a:solidFill>
                <a:srgbClr val="314C57"/>
              </a:solidFill>
            </p:spPr>
            <p:txBody>
              <a:bodyPr wrap="square" rtlCol="0">
                <a:spAutoFit/>
              </a:bodyPr>
              <a:lstStyle/>
              <a:p>
                <a:pPr algn="ctr"/>
                <a:r>
                  <a:rPr lang="en-US" sz="2000" dirty="0">
                    <a:solidFill>
                      <a:schemeClr val="bg1"/>
                    </a:solidFill>
                  </a:rPr>
                  <a:t>Respectful</a:t>
                </a:r>
              </a:p>
            </p:txBody>
          </p:sp>
        </p:grpSp>
        <p:sp>
          <p:nvSpPr>
            <p:cNvPr id="12" name="Rectangle 11"/>
            <p:cNvSpPr/>
            <p:nvPr/>
          </p:nvSpPr>
          <p:spPr>
            <a:xfrm>
              <a:off x="1746397" y="4375632"/>
              <a:ext cx="5530523" cy="667512"/>
            </a:xfrm>
            <a:prstGeom prst="rect">
              <a:avLst/>
            </a:prstGeom>
            <a:solidFill>
              <a:srgbClr val="314C5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solidFill>
                    <a:schemeClr val="bg1"/>
                  </a:solidFill>
                </a:rPr>
                <a:t>Share positive comments</a:t>
              </a:r>
            </a:p>
          </p:txBody>
        </p:sp>
      </p:grpSp>
    </p:spTree>
    <p:extLst>
      <p:ext uri="{BB962C8B-B14F-4D97-AF65-F5344CB8AC3E}">
        <p14:creationId xmlns:p14="http://schemas.microsoft.com/office/powerpoint/2010/main" val="280481340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defRPr/>
              </a:pPr>
              <a:r>
                <a:rPr lang="en-US" sz="3000" dirty="0">
                  <a:solidFill>
                    <a:srgbClr val="323542"/>
                  </a:solidFill>
                  <a:latin typeface="Century Gothic" panose="020B0502020202020204" pitchFamily="34" charset="0"/>
                </a:rPr>
                <a:t>Be Thorough</a:t>
              </a:r>
            </a:p>
          </p:txBody>
        </p:sp>
        <p:sp>
          <p:nvSpPr>
            <p:cNvPr id="2" name="TextBox 1"/>
            <p:cNvSpPr txBox="1"/>
            <p:nvPr/>
          </p:nvSpPr>
          <p:spPr>
            <a:xfrm>
              <a:off x="5477039" y="6241762"/>
              <a:ext cx="3666961" cy="553998"/>
            </a:xfrm>
            <a:prstGeom prst="rect">
              <a:avLst/>
            </a:prstGeom>
            <a:noFill/>
          </p:spPr>
          <p:txBody>
            <a:bodyPr wrap="square" rtlCol="0">
              <a:spAutoFit/>
            </a:bodyPr>
            <a:lstStyle/>
            <a:p>
              <a:pPr>
                <a:defRPr/>
              </a:pPr>
              <a:r>
                <a:rPr lang="en-US" sz="3000" b="1" dirty="0">
                  <a:solidFill>
                    <a:prstClr val="white"/>
                  </a:solidFill>
                  <a:latin typeface="Century Gothic" panose="020B0502020202020204" pitchFamily="34" charset="0"/>
                </a:rPr>
                <a:t>HAWKES</a:t>
              </a:r>
              <a:r>
                <a:rPr lang="en-US" sz="2800" dirty="0">
                  <a:solidFill>
                    <a:prstClr val="white"/>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5" name="Group 4"/>
          <p:cNvGrpSpPr/>
          <p:nvPr/>
        </p:nvGrpSpPr>
        <p:grpSpPr>
          <a:xfrm>
            <a:off x="2534947" y="2510602"/>
            <a:ext cx="7122104" cy="1623195"/>
            <a:chOff x="1010947" y="1646077"/>
            <a:chExt cx="7122104" cy="1623195"/>
          </a:xfrm>
          <a:solidFill>
            <a:srgbClr val="314C57"/>
          </a:solidFill>
        </p:grpSpPr>
        <p:grpSp>
          <p:nvGrpSpPr>
            <p:cNvPr id="8" name="Group 7"/>
            <p:cNvGrpSpPr/>
            <p:nvPr/>
          </p:nvGrpSpPr>
          <p:grpSpPr>
            <a:xfrm>
              <a:off x="1010947" y="1646077"/>
              <a:ext cx="2080340" cy="1617913"/>
              <a:chOff x="1149291" y="1753237"/>
              <a:chExt cx="2080340" cy="1617913"/>
            </a:xfrm>
            <a:grpFill/>
          </p:grpSpPr>
          <p:sp>
            <p:nvSpPr>
              <p:cNvPr id="9" name="Rectangle 8"/>
              <p:cNvSpPr/>
              <p:nvPr/>
            </p:nvSpPr>
            <p:spPr>
              <a:xfrm>
                <a:off x="1149291" y="1753237"/>
                <a:ext cx="2080340" cy="161791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endParaRPr lang="en-US" dirty="0">
                  <a:solidFill>
                    <a:schemeClr val="bg1"/>
                  </a:solidFill>
                  <a:latin typeface="Calibri" panose="020F0502020204030204"/>
                </a:endParaRPr>
              </a:p>
            </p:txBody>
          </p:sp>
          <p:sp>
            <p:nvSpPr>
              <p:cNvPr id="10" name="TextBox 9"/>
              <p:cNvSpPr txBox="1"/>
              <p:nvPr/>
            </p:nvSpPr>
            <p:spPr>
              <a:xfrm>
                <a:off x="1357203" y="2282789"/>
                <a:ext cx="1664514" cy="547714"/>
              </a:xfrm>
              <a:prstGeom prst="rect">
                <a:avLst/>
              </a:prstGeom>
              <a:grpFill/>
            </p:spPr>
            <p:txBody>
              <a:bodyPr wrap="square" rtlCol="0" anchor="ctr">
                <a:spAutoFit/>
              </a:bodyPr>
              <a:lstStyle/>
              <a:p>
                <a:pPr algn="ctr">
                  <a:lnSpc>
                    <a:spcPct val="150000"/>
                  </a:lnSpc>
                  <a:defRPr/>
                </a:pPr>
                <a:r>
                  <a:rPr lang="en-US" sz="2200" dirty="0">
                    <a:solidFill>
                      <a:schemeClr val="bg1"/>
                    </a:solidFill>
                    <a:latin typeface="Calibri" panose="020F0502020204030204"/>
                  </a:rPr>
                  <a:t>Introduction</a:t>
                </a:r>
              </a:p>
            </p:txBody>
          </p:sp>
        </p:grpSp>
        <p:grpSp>
          <p:nvGrpSpPr>
            <p:cNvPr id="11" name="Group 10"/>
            <p:cNvGrpSpPr/>
            <p:nvPr/>
          </p:nvGrpSpPr>
          <p:grpSpPr>
            <a:xfrm>
              <a:off x="6052711" y="1651359"/>
              <a:ext cx="2080340" cy="1617913"/>
              <a:chOff x="5914363" y="1742407"/>
              <a:chExt cx="2080340" cy="1617913"/>
            </a:xfrm>
            <a:grpFill/>
          </p:grpSpPr>
          <p:sp>
            <p:nvSpPr>
              <p:cNvPr id="12" name="Rectangle 11"/>
              <p:cNvSpPr/>
              <p:nvPr/>
            </p:nvSpPr>
            <p:spPr>
              <a:xfrm>
                <a:off x="5914363" y="1742407"/>
                <a:ext cx="2080340" cy="161791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endParaRPr lang="en-US" dirty="0">
                  <a:solidFill>
                    <a:schemeClr val="bg1"/>
                  </a:solidFill>
                  <a:latin typeface="Calibri" panose="020F0502020204030204"/>
                </a:endParaRPr>
              </a:p>
            </p:txBody>
          </p:sp>
          <p:sp>
            <p:nvSpPr>
              <p:cNvPr id="13" name="TextBox 12"/>
              <p:cNvSpPr txBox="1"/>
              <p:nvPr/>
            </p:nvSpPr>
            <p:spPr>
              <a:xfrm>
                <a:off x="6122276" y="2277507"/>
                <a:ext cx="1664514" cy="547714"/>
              </a:xfrm>
              <a:prstGeom prst="rect">
                <a:avLst/>
              </a:prstGeom>
              <a:grpFill/>
            </p:spPr>
            <p:txBody>
              <a:bodyPr wrap="square" rtlCol="0" anchor="ctr">
                <a:spAutoFit/>
              </a:bodyPr>
              <a:lstStyle/>
              <a:p>
                <a:pPr algn="ctr">
                  <a:lnSpc>
                    <a:spcPct val="150000"/>
                  </a:lnSpc>
                  <a:defRPr/>
                </a:pPr>
                <a:r>
                  <a:rPr lang="en-US" sz="2200" dirty="0">
                    <a:solidFill>
                      <a:schemeClr val="bg1"/>
                    </a:solidFill>
                    <a:latin typeface="Calibri" panose="020F0502020204030204"/>
                  </a:rPr>
                  <a:t>Conclusion</a:t>
                </a:r>
              </a:p>
            </p:txBody>
          </p:sp>
        </p:grpSp>
        <p:grpSp>
          <p:nvGrpSpPr>
            <p:cNvPr id="23" name="Group 22"/>
            <p:cNvGrpSpPr/>
            <p:nvPr/>
          </p:nvGrpSpPr>
          <p:grpSpPr>
            <a:xfrm>
              <a:off x="3531829" y="1651359"/>
              <a:ext cx="2080340" cy="1617913"/>
              <a:chOff x="3531827" y="1747690"/>
              <a:chExt cx="2080340" cy="1617913"/>
            </a:xfrm>
            <a:grpFill/>
          </p:grpSpPr>
          <p:sp>
            <p:nvSpPr>
              <p:cNvPr id="24" name="Rectangle 23"/>
              <p:cNvSpPr/>
              <p:nvPr/>
            </p:nvSpPr>
            <p:spPr>
              <a:xfrm>
                <a:off x="3531827" y="1747690"/>
                <a:ext cx="2080340" cy="161791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endParaRPr lang="en-US" dirty="0">
                  <a:solidFill>
                    <a:schemeClr val="bg1"/>
                  </a:solidFill>
                  <a:latin typeface="Calibri" panose="020F0502020204030204"/>
                </a:endParaRPr>
              </a:p>
            </p:txBody>
          </p:sp>
          <p:sp>
            <p:nvSpPr>
              <p:cNvPr id="25" name="TextBox 24"/>
              <p:cNvSpPr txBox="1"/>
              <p:nvPr/>
            </p:nvSpPr>
            <p:spPr>
              <a:xfrm>
                <a:off x="3739740" y="2161096"/>
                <a:ext cx="1664514" cy="769441"/>
              </a:xfrm>
              <a:prstGeom prst="rect">
                <a:avLst/>
              </a:prstGeom>
              <a:grpFill/>
            </p:spPr>
            <p:txBody>
              <a:bodyPr wrap="square" rtlCol="0" anchor="ctr">
                <a:spAutoFit/>
              </a:bodyPr>
              <a:lstStyle/>
              <a:p>
                <a:pPr algn="ctr">
                  <a:defRPr/>
                </a:pPr>
                <a:r>
                  <a:rPr lang="en-US" sz="2200" dirty="0">
                    <a:solidFill>
                      <a:schemeClr val="bg1"/>
                    </a:solidFill>
                    <a:latin typeface="Calibri" panose="020F0502020204030204"/>
                  </a:rPr>
                  <a:t>Body</a:t>
                </a:r>
              </a:p>
              <a:p>
                <a:pPr algn="ctr">
                  <a:defRPr/>
                </a:pPr>
                <a:r>
                  <a:rPr lang="en-US" sz="2200" dirty="0">
                    <a:solidFill>
                      <a:schemeClr val="bg1"/>
                    </a:solidFill>
                    <a:latin typeface="Calibri" panose="020F0502020204030204"/>
                  </a:rPr>
                  <a:t>Paragraphs</a:t>
                </a:r>
              </a:p>
            </p:txBody>
          </p:sp>
        </p:grpSp>
      </p:grpSp>
    </p:spTree>
    <p:extLst>
      <p:ext uri="{BB962C8B-B14F-4D97-AF65-F5344CB8AC3E}">
        <p14:creationId xmlns:p14="http://schemas.microsoft.com/office/powerpoint/2010/main" val="2774767887"/>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1953</TotalTime>
  <Words>449</Words>
  <Application>Microsoft Office PowerPoint</Application>
  <PresentationFormat>Widescreen</PresentationFormat>
  <Paragraphs>74</Paragraphs>
  <Slides>15</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15</vt:i4>
      </vt:variant>
    </vt:vector>
  </HeadingPairs>
  <TitlesOfParts>
    <vt:vector size="20" baseType="lpstr">
      <vt:lpstr>Arial</vt:lpstr>
      <vt:lpstr>Calibri</vt:lpstr>
      <vt:lpstr>Calibri Light</vt:lpstr>
      <vt:lpstr>Century Gothic</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Chelsie Messenger</dc:creator>
  <cp:lastModifiedBy>Kenneth Hanson</cp:lastModifiedBy>
  <cp:revision>236</cp:revision>
  <dcterms:created xsi:type="dcterms:W3CDTF">2014-11-06T15:36:04Z</dcterms:created>
  <dcterms:modified xsi:type="dcterms:W3CDTF">2021-11-23T21:44:54Z</dcterms:modified>
</cp:coreProperties>
</file>