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92" r:id="rId3"/>
    <p:sldId id="394" r:id="rId4"/>
    <p:sldId id="393" r:id="rId5"/>
    <p:sldId id="381" r:id="rId6"/>
    <p:sldId id="395" r:id="rId7"/>
    <p:sldId id="396" r:id="rId8"/>
    <p:sldId id="376" r:id="rId9"/>
    <p:sldId id="319" r:id="rId10"/>
    <p:sldId id="397" r:id="rId11"/>
    <p:sldId id="374" r:id="rId12"/>
    <p:sldId id="398" r:id="rId13"/>
    <p:sldId id="399" r:id="rId14"/>
    <p:sldId id="400" r:id="rId15"/>
    <p:sldId id="373" r:id="rId16"/>
    <p:sldId id="401" r:id="rId17"/>
    <p:sldId id="384" r:id="rId18"/>
    <p:sldId id="402" r:id="rId19"/>
    <p:sldId id="403" r:id="rId20"/>
    <p:sldId id="404" r:id="rId21"/>
    <p:sldId id="34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DE7"/>
    <a:srgbClr val="314C57"/>
    <a:srgbClr val="386546"/>
    <a:srgbClr val="CCA49C"/>
    <a:srgbClr val="C7D4CB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2023" autoAdjust="0"/>
  </p:normalViewPr>
  <p:slideViewPr>
    <p:cSldViewPr snapToGrid="0">
      <p:cViewPr varScale="1">
        <p:scale>
          <a:sx n="94" d="100"/>
          <a:sy n="94" d="100"/>
        </p:scale>
        <p:origin x="102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Editing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967409" y="2266192"/>
            <a:ext cx="7275443" cy="2928659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075381"/>
              <a:ext cx="3388470" cy="270394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What is the logical connection between each idea as the essay progresses from one point to the next?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406904"/>
              <a:ext cx="3325552" cy="191146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Is the general organization of these ideas logical?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67409" y="1393612"/>
            <a:ext cx="7275443" cy="646331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Transitions are words, phrases, or sentences that shows a relationship between ideas.</a:t>
            </a:r>
          </a:p>
        </p:txBody>
      </p:sp>
    </p:spTree>
    <p:extLst>
      <p:ext uri="{BB962C8B-B14F-4D97-AF65-F5344CB8AC3E}">
        <p14:creationId xmlns:p14="http://schemas.microsoft.com/office/powerpoint/2010/main" val="3645975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57187" y="1704283"/>
            <a:ext cx="8324211" cy="3411056"/>
            <a:chOff x="542923" y="1849761"/>
            <a:chExt cx="8058154" cy="693935"/>
          </a:xfrm>
        </p:grpSpPr>
        <p:sp>
          <p:nvSpPr>
            <p:cNvPr id="15" name="Rectangle 14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1951477"/>
              <a:ext cx="7807571" cy="46959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400" b="1" i="1" dirty="0"/>
                <a:t>Also, </a:t>
              </a:r>
              <a:r>
                <a:rPr lang="en-US" sz="2400" i="1" dirty="0" err="1"/>
                <a:t>Langewiesche's</a:t>
              </a:r>
              <a:r>
                <a:rPr lang="en-US" sz="2400" i="1" dirty="0"/>
                <a:t> relationship with other characters provides the author with vehicles for highlighting complexities within individual character, conflict, fears, and personal biases. </a:t>
              </a:r>
              <a:r>
                <a:rPr lang="en-US" sz="2400" b="1" i="1" dirty="0"/>
                <a:t>For example, </a:t>
              </a:r>
              <a:r>
                <a:rPr lang="en-US" sz="2400" i="1" dirty="0"/>
                <a:t>Frank Lombardi, the Port Authority's chief engineer, swung between "can-do confidence" and "persistent fatigue, a vagueness" (63).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3891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PUNCTUATION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2716144" y="1645676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64" name="Rectangle 63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357203" y="2081897"/>
              <a:ext cx="1664514" cy="9495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/>
                <a:t>CLUTTER OR RUN-ONS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806749" y="1645676"/>
            <a:ext cx="1829900" cy="1573320"/>
            <a:chOff x="1149291" y="1848669"/>
            <a:chExt cx="2080340" cy="1617913"/>
          </a:xfrm>
          <a:solidFill>
            <a:srgbClr val="F2E2D2"/>
          </a:solidFill>
        </p:grpSpPr>
        <p:sp>
          <p:nvSpPr>
            <p:cNvPr id="67" name="Rectangle 66"/>
            <p:cNvSpPr/>
            <p:nvPr/>
          </p:nvSpPr>
          <p:spPr>
            <a:xfrm>
              <a:off x="1149291" y="184866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357203" y="1890349"/>
              <a:ext cx="1664514" cy="13325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/>
                <a:t>DANGLING, MISPLACED MODIFIERS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897354" y="1637880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70" name="Rectangle 69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357203" y="1890348"/>
              <a:ext cx="1664514" cy="13325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/>
                <a:t>USE OF ADJECTIVES OR ADVERBS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25539" y="1643275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35" name="Rectangle 3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57204" y="2034421"/>
              <a:ext cx="1872427" cy="10444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SENTENCE FRAGMENTS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2719415" y="3658394"/>
            <a:ext cx="1829900" cy="157332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PRONOUN-ANTECEDETN AGREEMENT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813291" y="3642575"/>
            <a:ext cx="1829900" cy="157332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COMMAS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884172" y="3659188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44" name="Rectangle 43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57203" y="2317623"/>
              <a:ext cx="1664514" cy="47804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/>
                <a:t>SEMICOLONS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25539" y="3653794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72" name="Rectangle 71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357203" y="2317623"/>
              <a:ext cx="1664514" cy="47804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/>
                <a:t>USE VERBS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5581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QUESTIONS TO ASK: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205947" y="4107730"/>
            <a:ext cx="6533321" cy="8442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Does this sentence provide a complete thought?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5949" y="2809147"/>
            <a:ext cx="6533320" cy="82430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is the verb?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05948" y="1383374"/>
            <a:ext cx="6533321" cy="951491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is the subject of this sentence?</a:t>
            </a:r>
          </a:p>
        </p:txBody>
      </p:sp>
    </p:spTree>
    <p:extLst>
      <p:ext uri="{BB962C8B-B14F-4D97-AF65-F5344CB8AC3E}">
        <p14:creationId xmlns:p14="http://schemas.microsoft.com/office/powerpoint/2010/main" val="354181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CLEAR, PURPOSEFUL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291335" y="1391004"/>
            <a:ext cx="8382729" cy="627952"/>
            <a:chOff x="542923" y="1823389"/>
            <a:chExt cx="8058154" cy="693935"/>
          </a:xfrm>
        </p:grpSpPr>
        <p:sp>
          <p:nvSpPr>
            <p:cNvPr id="39" name="Rectangle 38"/>
            <p:cNvSpPr/>
            <p:nvPr/>
          </p:nvSpPr>
          <p:spPr>
            <a:xfrm>
              <a:off x="542923" y="1823389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1051" y="1985157"/>
              <a:ext cx="7807571" cy="408140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dirty="0"/>
                <a:t>Is the meaning of each sentence clear?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78084" y="2209492"/>
            <a:ext cx="8382729" cy="627952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Could I improve clarity by dividing any long sentences into two or more sentences?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1334" y="3074348"/>
            <a:ext cx="8382729" cy="627952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Are there any short and choppy sentences that could be combined?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91334" y="3939031"/>
            <a:ext cx="8382729" cy="627952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If I cut this word or phrase, will the reader still be able to understand my point?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1337" y="4761746"/>
            <a:ext cx="8382729" cy="627952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Is the meaning conveyed by a word or phrase already established elsewhere?</a:t>
            </a:r>
          </a:p>
        </p:txBody>
      </p:sp>
    </p:spTree>
    <p:extLst>
      <p:ext uri="{BB962C8B-B14F-4D97-AF65-F5344CB8AC3E}">
        <p14:creationId xmlns:p14="http://schemas.microsoft.com/office/powerpoint/2010/main" val="186145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36103" y="1378292"/>
            <a:ext cx="7871792" cy="3533182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117921"/>
              <a:ext cx="3388469" cy="26188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/>
                <a:t>Having finally found the DVD remote between the couch cushions, the movie gave us a chance to relax for the evening.</a:t>
              </a:r>
              <a:endParaRPr lang="en-US" sz="36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1921656"/>
              <a:ext cx="3325552" cy="288196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i="1" dirty="0"/>
                <a:t>Having finally found the DVD remote between the couch cushions, we had a chance to watch the movie and relax for the evening.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6692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 &amp; 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36103" y="1378292"/>
            <a:ext cx="7871792" cy="3533182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893757"/>
              <a:ext cx="3388469" cy="106719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/>
                <a:t>The janitor washed the sink out quick.</a:t>
              </a:r>
              <a:endParaRPr lang="en-US" sz="36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869901"/>
              <a:ext cx="3325552" cy="98548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i="1" dirty="0"/>
                <a:t>The janitor washed the sink out quickly.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7110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746397" y="3382084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Does my tense fit assignment requirements?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6397" y="2388536"/>
            <a:ext cx="5530523" cy="67998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bg1"/>
                </a:solidFill>
              </a:rPr>
              <a:t>Do I maintain consistent </a:t>
            </a:r>
            <a:r>
              <a:rPr lang="en-US" sz="2000" dirty="0">
                <a:solidFill>
                  <a:schemeClr val="bg1"/>
                </a:solidFill>
              </a:rPr>
              <a:t>verb</a:t>
            </a:r>
            <a:r>
              <a:rPr lang="fr-FR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tense</a:t>
            </a:r>
            <a:r>
              <a:rPr lang="fr-FR" sz="2000" dirty="0">
                <a:solidFill>
                  <a:schemeClr val="bg1"/>
                </a:solidFill>
              </a:rPr>
              <a:t>?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746397" y="1439705"/>
            <a:ext cx="5530523" cy="666438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67835" y="1986221"/>
              <a:ext cx="5274381" cy="3845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dirty="0">
                  <a:solidFill>
                    <a:schemeClr val="bg1"/>
                  </a:solidFill>
                </a:rPr>
                <a:t>Does each verb agree in number with its subject?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746397" y="4355762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/>
              <a:t>Do I use strong action verbs?</a:t>
            </a:r>
          </a:p>
        </p:txBody>
      </p:sp>
    </p:spTree>
    <p:extLst>
      <p:ext uri="{BB962C8B-B14F-4D97-AF65-F5344CB8AC3E}">
        <p14:creationId xmlns:p14="http://schemas.microsoft.com/office/powerpoint/2010/main" val="280481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57187" y="1704283"/>
            <a:ext cx="8324211" cy="3411056"/>
            <a:chOff x="542923" y="1849761"/>
            <a:chExt cx="8058154" cy="693935"/>
          </a:xfrm>
        </p:grpSpPr>
        <p:sp>
          <p:nvSpPr>
            <p:cNvPr id="15" name="Rectangle 14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dirty="0"/>
                <a:t>Anthony waited for the bus for over an hour until he finally decided to walk to class.</a:t>
              </a:r>
              <a:endParaRPr lang="en-US" dirty="0"/>
            </a:p>
            <a:p>
              <a:pPr algn="ctr"/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2139317"/>
              <a:ext cx="7807571" cy="93920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endParaRPr lang="en-US" sz="2400" i="1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902805" y="2530685"/>
            <a:ext cx="64077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/>
              <a:t>Anthony</a:t>
            </a:r>
            <a:r>
              <a:rPr lang="en-US" sz="3200" i="1" dirty="0"/>
              <a:t> waited for the bus for over an hour until </a:t>
            </a:r>
            <a:r>
              <a:rPr lang="en-US" sz="3200" b="1" i="1" dirty="0"/>
              <a:t>he</a:t>
            </a:r>
            <a:r>
              <a:rPr lang="en-US" sz="3200" i="1" dirty="0"/>
              <a:t> finally decided to walk to class.</a:t>
            </a:r>
          </a:p>
        </p:txBody>
      </p:sp>
    </p:spTree>
    <p:extLst>
      <p:ext uri="{BB962C8B-B14F-4D97-AF65-F5344CB8AC3E}">
        <p14:creationId xmlns:p14="http://schemas.microsoft.com/office/powerpoint/2010/main" val="2009708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205947" y="4107730"/>
            <a:ext cx="6533321" cy="8442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/>
              <a:t>The soccer player ran toward the ball, but he was not even expecting to play in the game.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5949" y="2809147"/>
            <a:ext cx="6533320" cy="82430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/>
              <a:t>The soccer player ran toward the ball. He was not even expecting to play in the game.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205948" y="1383374"/>
            <a:ext cx="6533321" cy="951491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/>
              <a:t>The soccer player ran toward the ball, he was not even expecting to play in the game.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5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Editing?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252481" y="1363732"/>
            <a:ext cx="6639036" cy="2357406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458361"/>
              <a:ext cx="3388469" cy="19379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POLISH YOUR WRITING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393647"/>
              <a:ext cx="3325552" cy="19379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MAKE SUITABLE TO SUBMIT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252482" y="4001668"/>
            <a:ext cx="6639035" cy="369332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Paragraph by paragraph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51993" y="4623599"/>
            <a:ext cx="6639035" cy="369332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Line by line</a:t>
            </a:r>
          </a:p>
        </p:txBody>
      </p:sp>
    </p:spTree>
    <p:extLst>
      <p:ext uri="{BB962C8B-B14F-4D97-AF65-F5344CB8AC3E}">
        <p14:creationId xmlns:p14="http://schemas.microsoft.com/office/powerpoint/2010/main" val="7717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SEMICOLONS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967409" y="2266192"/>
            <a:ext cx="7275443" cy="2928659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335375"/>
              <a:ext cx="3388470" cy="218395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000" i="1" dirty="0"/>
                <a:t>Each year, it rains in Springtown, Florida, for about 182 days; this year I am planning to visit several amusement parks on my trip to Texas.</a:t>
              </a:r>
              <a:endParaRPr lang="en-US" sz="2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007487"/>
              <a:ext cx="3325552" cy="271030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700" i="1" dirty="0"/>
                <a:t>Each year, it rains in Springtown, Florida, for about 182 days; this high amount of precipitation, along with plenty of sunshine, allows many plants to grow.</a:t>
              </a:r>
              <a:endParaRPr lang="en-US" sz="17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67409" y="1393612"/>
            <a:ext cx="7275443" cy="646331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Semicolons are punctuation marks used to combine two independent clauses and separate long list items. </a:t>
            </a:r>
          </a:p>
        </p:txBody>
      </p:sp>
    </p:spTree>
    <p:extLst>
      <p:ext uri="{BB962C8B-B14F-4D97-AF65-F5344CB8AC3E}">
        <p14:creationId xmlns:p14="http://schemas.microsoft.com/office/powerpoint/2010/main" val="19666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Editing?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967409" y="2266192"/>
            <a:ext cx="7275443" cy="2928659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505106"/>
              <a:ext cx="3388469" cy="184449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KNOW YOUR AUDIENCE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440393"/>
              <a:ext cx="3325552" cy="184449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IDENTIFY PATTERNS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67409" y="1393612"/>
            <a:ext cx="7275443" cy="646331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Editing is a stage of writing that involves reconsidering and rewriting grammar, style, and spelling. </a:t>
            </a:r>
          </a:p>
        </p:txBody>
      </p:sp>
    </p:spTree>
    <p:extLst>
      <p:ext uri="{BB962C8B-B14F-4D97-AF65-F5344CB8AC3E}">
        <p14:creationId xmlns:p14="http://schemas.microsoft.com/office/powerpoint/2010/main" val="352380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KNOW YOUR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746396" y="4177214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Will the meaning be clear and logical to the reader?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6395" y="2824770"/>
            <a:ext cx="5530523" cy="67998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How much does the reader already know about my topic?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746397" y="1439705"/>
            <a:ext cx="5530523" cy="66643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does the reader need in order to fully understand what I am saying?</a:t>
            </a:r>
          </a:p>
        </p:txBody>
      </p:sp>
    </p:spTree>
    <p:extLst>
      <p:ext uri="{BB962C8B-B14F-4D97-AF65-F5344CB8AC3E}">
        <p14:creationId xmlns:p14="http://schemas.microsoft.com/office/powerpoint/2010/main" val="59442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 PATTERNS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9829" y="1771170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058950"/>
              <a:ext cx="1664514" cy="9953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NO CLEAR MAIN IDEA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89307" y="3826488"/>
            <a:ext cx="1507123" cy="1134539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48" name="Rectangle 47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357203" y="1991373"/>
              <a:ext cx="1664514" cy="113054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dirty="0"/>
                <a:t>CLUTTER OR WORDINESS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027583" y="3829295"/>
            <a:ext cx="1507123" cy="1134539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51" name="Rectangle 50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357203" y="1866468"/>
              <a:ext cx="1664514" cy="138035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WEAK VERBS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784498" y="3805588"/>
            <a:ext cx="1507123" cy="1134539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54" name="Rectangle 53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357203" y="1823356"/>
              <a:ext cx="1664514" cy="14665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 dirty="0"/>
                <a:t>DANGLING, MISPLACED MODIFIERS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522774" y="3829295"/>
            <a:ext cx="1507123" cy="1134539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357203" y="1823354"/>
              <a:ext cx="1664514" cy="14665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 dirty="0"/>
                <a:t>PRONOUN-ANTECEDENT MISTAKES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261050" y="3829295"/>
            <a:ext cx="1507123" cy="1134539"/>
            <a:chOff x="1149291" y="1793617"/>
            <a:chExt cx="2080340" cy="1617913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149291" y="179361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357203" y="1823356"/>
              <a:ext cx="1664514" cy="14665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 dirty="0"/>
                <a:t>MISUSED ADJECTIVES OR ADVERBS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716144" y="1781373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64" name="Rectangle 63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357203" y="1890348"/>
              <a:ext cx="1664514" cy="13325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/>
                <a:t>UNCLEAR OR MISSING TRANSITIONS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866307" y="1765775"/>
            <a:ext cx="1829900" cy="1573320"/>
            <a:chOff x="1149291" y="1848669"/>
            <a:chExt cx="2080340" cy="1617913"/>
          </a:xfrm>
          <a:solidFill>
            <a:srgbClr val="F2E2D2"/>
          </a:solidFill>
        </p:grpSpPr>
        <p:sp>
          <p:nvSpPr>
            <p:cNvPr id="67" name="Rectangle 66"/>
            <p:cNvSpPr/>
            <p:nvPr/>
          </p:nvSpPr>
          <p:spPr>
            <a:xfrm>
              <a:off x="1149291" y="1848669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357203" y="2103986"/>
              <a:ext cx="1664514" cy="9053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/>
                <a:t>SENTENCE FRAGMENTS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956912" y="1775978"/>
            <a:ext cx="1829900" cy="157332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70" name="Rectangle 69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357203" y="2058950"/>
              <a:ext cx="1664514" cy="9953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RUN-ON SENTENCES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995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AREAS OF FOCUS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02366" y="1612191"/>
            <a:ext cx="7732642" cy="3461574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283376"/>
              <a:ext cx="3388470" cy="22879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CLEAR, PURPOSEFUL PARAGRAPHS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1854671"/>
              <a:ext cx="3325552" cy="30159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TRANSITIONS BETWEEN AND WITHIN PARAGRAPHS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8008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CLEAR, PURPOSEFUL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57184" y="4120475"/>
            <a:ext cx="8324211" cy="826042"/>
            <a:chOff x="542923" y="1849761"/>
            <a:chExt cx="8058154" cy="693935"/>
          </a:xfrm>
        </p:grpSpPr>
        <p:sp>
          <p:nvSpPr>
            <p:cNvPr id="15" name="Rectangle 14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1966505"/>
              <a:ext cx="7807571" cy="439543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800" dirty="0"/>
                <a:t>A CONNECTION TO YOUR THESIS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27926" y="2811267"/>
            <a:ext cx="8382729" cy="826042"/>
            <a:chOff x="542923" y="1849761"/>
            <a:chExt cx="8058154" cy="693935"/>
          </a:xfrm>
        </p:grpSpPr>
        <p:sp>
          <p:nvSpPr>
            <p:cNvPr id="30" name="Rectangle 29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3045" y="1966505"/>
              <a:ext cx="7807571" cy="439543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800" dirty="0"/>
                <a:t>EVIDENCE TO SUPPORT THE MAIN IDEA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27926" y="1457528"/>
            <a:ext cx="8382729" cy="826042"/>
            <a:chOff x="542923" y="1849761"/>
            <a:chExt cx="8058154" cy="693935"/>
          </a:xfrm>
        </p:grpSpPr>
        <p:sp>
          <p:nvSpPr>
            <p:cNvPr id="39" name="Rectangle 3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33045" y="1966505"/>
              <a:ext cx="7807571" cy="439543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800" dirty="0"/>
                <a:t>A SINGLE MAIN IDEA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559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FOLLOW THESE STEPS: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205947" y="4107730"/>
            <a:ext cx="6533321" cy="84423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3: If you find that you cannot discern a clear main idea, you may want to rewrite the paragraph, or break it up into multiple </a:t>
            </a:r>
            <a:r>
              <a:rPr lang="en-US" dirty="0" err="1">
                <a:solidFill>
                  <a:schemeClr val="bg1"/>
                </a:solidFill>
              </a:rPr>
              <a:t>paragraphd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5949" y="2809147"/>
            <a:ext cx="6533320" cy="82430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2: Reread your paragraphs several times and determine the main idea of each paragraph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05948" y="1383374"/>
            <a:ext cx="6533321" cy="951491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1: Try to identify a clear topic sentence or determine a clear main idea</a:t>
            </a:r>
          </a:p>
        </p:txBody>
      </p:sp>
    </p:spTree>
    <p:extLst>
      <p:ext uri="{BB962C8B-B14F-4D97-AF65-F5344CB8AC3E}">
        <p14:creationId xmlns:p14="http://schemas.microsoft.com/office/powerpoint/2010/main" val="400087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QUESTIONS TO ASK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193047" y="1562506"/>
            <a:ext cx="7116064" cy="942155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2946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Have I provided adequate evidence to support my main idea?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193047" y="2802216"/>
            <a:ext cx="7116064" cy="942155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2" name="Rectangle 11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67835" y="1986221"/>
              <a:ext cx="5274381" cy="2946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Does each paragraph clearly connect to my thesis?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93047" y="4030575"/>
            <a:ext cx="7116064" cy="942155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67835" y="1986221"/>
              <a:ext cx="5274381" cy="2946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Is each paragraph organized?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3052</TotalTime>
  <Words>781</Words>
  <Application>Microsoft Office PowerPoint</Application>
  <PresentationFormat>On-screen Show (4:3)</PresentationFormat>
  <Paragraphs>114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238</cp:revision>
  <dcterms:created xsi:type="dcterms:W3CDTF">2014-11-06T15:36:04Z</dcterms:created>
  <dcterms:modified xsi:type="dcterms:W3CDTF">2021-11-24T23:55:46Z</dcterms:modified>
</cp:coreProperties>
</file>