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660" r:id="rId2"/>
  </p:sldMasterIdLst>
  <p:notesMasterIdLst>
    <p:notesMasterId r:id="rId13"/>
  </p:notesMasterIdLst>
  <p:sldIdLst>
    <p:sldId id="257" r:id="rId3"/>
    <p:sldId id="262" r:id="rId4"/>
    <p:sldId id="279" r:id="rId5"/>
    <p:sldId id="280" r:id="rId6"/>
    <p:sldId id="281" r:id="rId7"/>
    <p:sldId id="283" r:id="rId8"/>
    <p:sldId id="266" r:id="rId9"/>
    <p:sldId id="284" r:id="rId10"/>
    <p:sldId id="285" r:id="rId11"/>
    <p:sldId id="286" r:id="rId1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aitlin Edahl" initials="CE" lastIdx="1" clrIdx="0"/>
  <p:cmAuthor id="2" name="Chelsea Olsen" initials="CO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3E9E5"/>
    <a:srgbClr val="C7D4CC"/>
    <a:srgbClr val="F3E3D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534"/>
    <p:restoredTop sz="92486" autoAdjust="0"/>
  </p:normalViewPr>
  <p:slideViewPr>
    <p:cSldViewPr snapToGrid="0" snapToObjects="1">
      <p:cViewPr varScale="1">
        <p:scale>
          <a:sx n="100" d="100"/>
          <a:sy n="100" d="100"/>
        </p:scale>
        <p:origin x="102" y="53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commentAuthors" Target="comment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1869AB7-A57E-1044-B03B-0E67862ADBB1}" type="datetimeFigureOut">
              <a:rPr lang="en-US" smtClean="0"/>
              <a:t>2/24/2020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8674CCF-2FC6-2740-A497-CE4E554344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97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3CBBC4-3983-A646-9975-A4831AFE58F7}" type="datetimeFigureOut">
              <a:rPr lang="en-US" smtClean="0"/>
              <a:t>2/24/2020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56C06D-618D-A745-B144-E25760901D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09537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3CBBC4-3983-A646-9975-A4831AFE58F7}" type="datetimeFigureOut">
              <a:rPr lang="en-US" smtClean="0"/>
              <a:t>2/24/2020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56C06D-618D-A745-B144-E25760901D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2844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3CBBC4-3983-A646-9975-A4831AFE58F7}" type="datetimeFigureOut">
              <a:rPr lang="en-US" smtClean="0"/>
              <a:t>2/24/2020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56C06D-618D-A745-B144-E25760901D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421212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999DF-67F9-4B17-A956-0DFCA8913547}" type="datetimeFigureOut">
              <a:rPr lang="en-US" smtClean="0"/>
              <a:t>2/24/2020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0498A-7EB8-497B-A843-BB35444C1A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271519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999DF-67F9-4B17-A956-0DFCA8913547}" type="datetimeFigureOut">
              <a:rPr lang="en-US" smtClean="0"/>
              <a:t>2/24/2020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0498A-7EB8-497B-A843-BB35444C1A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927950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999DF-67F9-4B17-A956-0DFCA8913547}" type="datetimeFigureOut">
              <a:rPr lang="en-US" smtClean="0"/>
              <a:t>2/24/2020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0498A-7EB8-497B-A843-BB35444C1A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975524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999DF-67F9-4B17-A956-0DFCA8913547}" type="datetimeFigureOut">
              <a:rPr lang="en-US" smtClean="0"/>
              <a:t>2/24/2020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0498A-7EB8-497B-A843-BB35444C1A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581783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999DF-67F9-4B17-A956-0DFCA8913547}" type="datetimeFigureOut">
              <a:rPr lang="en-US" smtClean="0"/>
              <a:t>2/24/2020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0498A-7EB8-497B-A843-BB35444C1A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641674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999DF-67F9-4B17-A956-0DFCA8913547}" type="datetimeFigureOut">
              <a:rPr lang="en-US" smtClean="0"/>
              <a:t>2/24/2020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0498A-7EB8-497B-A843-BB35444C1A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273194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999DF-67F9-4B17-A956-0DFCA8913547}" type="datetimeFigureOut">
              <a:rPr lang="en-US" smtClean="0"/>
              <a:t>2/24/2020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0498A-7EB8-497B-A843-BB35444C1A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524386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999DF-67F9-4B17-A956-0DFCA8913547}" type="datetimeFigureOut">
              <a:rPr lang="en-US" smtClean="0"/>
              <a:t>2/24/2020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0498A-7EB8-497B-A843-BB35444C1A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78638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3CBBC4-3983-A646-9975-A4831AFE58F7}" type="datetimeFigureOut">
              <a:rPr lang="en-US" smtClean="0"/>
              <a:t>2/24/2020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56C06D-618D-A745-B144-E25760901D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920794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999DF-67F9-4B17-A956-0DFCA8913547}" type="datetimeFigureOut">
              <a:rPr lang="en-US" smtClean="0"/>
              <a:t>2/24/2020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0498A-7EB8-497B-A843-BB35444C1A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424554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999DF-67F9-4B17-A956-0DFCA8913547}" type="datetimeFigureOut">
              <a:rPr lang="en-US" smtClean="0"/>
              <a:t>2/24/2020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0498A-7EB8-497B-A843-BB35444C1A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138071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999DF-67F9-4B17-A956-0DFCA8913547}" type="datetimeFigureOut">
              <a:rPr lang="en-US" smtClean="0"/>
              <a:t>2/24/2020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0498A-7EB8-497B-A843-BB35444C1A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52556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3CBBC4-3983-A646-9975-A4831AFE58F7}" type="datetimeFigureOut">
              <a:rPr lang="en-US" smtClean="0"/>
              <a:t>2/24/2020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56C06D-618D-A745-B144-E25760901D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88773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3CBBC4-3983-A646-9975-A4831AFE58F7}" type="datetimeFigureOut">
              <a:rPr lang="en-US" smtClean="0"/>
              <a:t>2/24/2020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56C06D-618D-A745-B144-E25760901D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5650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3CBBC4-3983-A646-9975-A4831AFE58F7}" type="datetimeFigureOut">
              <a:rPr lang="en-US" smtClean="0"/>
              <a:t>2/24/2020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56C06D-618D-A745-B144-E25760901D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09072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3CBBC4-3983-A646-9975-A4831AFE58F7}" type="datetimeFigureOut">
              <a:rPr lang="en-US" smtClean="0"/>
              <a:t>2/24/2020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56C06D-618D-A745-B144-E25760901D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18729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3CBBC4-3983-A646-9975-A4831AFE58F7}" type="datetimeFigureOut">
              <a:rPr lang="en-US" smtClean="0"/>
              <a:t>2/24/2020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56C06D-618D-A745-B144-E25760901D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217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3CBBC4-3983-A646-9975-A4831AFE58F7}" type="datetimeFigureOut">
              <a:rPr lang="en-US" smtClean="0"/>
              <a:t>2/24/2020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56C06D-618D-A745-B144-E25760901D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94980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3CBBC4-3983-A646-9975-A4831AFE58F7}" type="datetimeFigureOut">
              <a:rPr lang="en-US" smtClean="0"/>
              <a:t>2/24/2020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56C06D-618D-A745-B144-E25760901D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94768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3CBBC4-3983-A646-9975-A4831AFE58F7}" type="datetimeFigureOut">
              <a:rPr lang="en-US" smtClean="0"/>
              <a:t>2/24/2020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56C06D-618D-A745-B144-E25760901D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76469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E999DF-67F9-4B17-A956-0DFCA8913547}" type="datetimeFigureOut">
              <a:rPr lang="en-US" smtClean="0"/>
              <a:t>2/24/2020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50498A-7EB8-497B-A843-BB35444C1A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99585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1"/>
            <a:ext cx="12192000" cy="1194955"/>
          </a:xfrm>
          <a:prstGeom prst="rect">
            <a:avLst/>
          </a:prstGeom>
          <a:solidFill>
            <a:srgbClr val="5A7E8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524000" y="2526241"/>
            <a:ext cx="9144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en-US" sz="5400" dirty="0">
                <a:solidFill>
                  <a:prstClr val="black">
                    <a:lumMod val="75000"/>
                    <a:lumOff val="25000"/>
                  </a:prstClr>
                </a:solidFill>
                <a:latin typeface="Century Gothic" panose="020B0502020202020204" pitchFamily="34" charset="0"/>
              </a:rPr>
              <a:t>Transitions</a:t>
            </a:r>
            <a:endParaRPr lang="en-US" sz="5400" dirty="0">
              <a:solidFill>
                <a:schemeClr val="tx1">
                  <a:lumMod val="75000"/>
                  <a:lumOff val="25000"/>
                </a:schemeClr>
              </a:solidFill>
              <a:latin typeface="Century Gothic" panose="020B0502020202020204" pitchFamily="34" charset="0"/>
            </a:endParaRPr>
          </a:p>
        </p:txBody>
      </p:sp>
      <p:cxnSp>
        <p:nvCxnSpPr>
          <p:cNvPr id="14" name="Straight Connector 13"/>
          <p:cNvCxnSpPr/>
          <p:nvPr/>
        </p:nvCxnSpPr>
        <p:spPr>
          <a:xfrm>
            <a:off x="3071447" y="4068137"/>
            <a:ext cx="5931877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553740" y="320479"/>
            <a:ext cx="3565361" cy="553998"/>
          </a:xfrm>
          <a:prstGeom prst="rect">
            <a:avLst/>
          </a:prstGeom>
          <a:solidFill>
            <a:srgbClr val="5A7E83"/>
          </a:solidFill>
        </p:spPr>
        <p:txBody>
          <a:bodyPr wrap="square" rtlCol="0">
            <a:spAutoFit/>
          </a:bodyPr>
          <a:lstStyle/>
          <a:p>
            <a:r>
              <a:rPr lang="en-US" sz="3000" b="1" dirty="0">
                <a:solidFill>
                  <a:schemeClr val="bg1"/>
                </a:solidFill>
                <a:latin typeface="Century Gothic" panose="020B0502020202020204" pitchFamily="34" charset="0"/>
              </a:rPr>
              <a:t>HAWKES</a:t>
            </a:r>
            <a:r>
              <a:rPr lang="en-US" sz="2800" dirty="0">
                <a:solidFill>
                  <a:schemeClr val="bg1"/>
                </a:solidFill>
                <a:latin typeface="Century Gothic" panose="020B0502020202020204" pitchFamily="34" charset="0"/>
              </a:rPr>
              <a:t> LEARNING</a:t>
            </a:r>
          </a:p>
        </p:txBody>
      </p:sp>
      <p:cxnSp>
        <p:nvCxnSpPr>
          <p:cNvPr id="11" name="Straight Connector 10"/>
          <p:cNvCxnSpPr/>
          <p:nvPr/>
        </p:nvCxnSpPr>
        <p:spPr>
          <a:xfrm>
            <a:off x="3071447" y="2091430"/>
            <a:ext cx="5931877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0544088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A7E8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" name="Straight Connector 10"/>
          <p:cNvCxnSpPr/>
          <p:nvPr/>
        </p:nvCxnSpPr>
        <p:spPr>
          <a:xfrm>
            <a:off x="1859169" y="2729726"/>
            <a:ext cx="8429625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/>
          <p:cNvSpPr txBox="1"/>
          <p:nvPr/>
        </p:nvSpPr>
        <p:spPr>
          <a:xfrm>
            <a:off x="1524000" y="1410227"/>
            <a:ext cx="9144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HAWKES</a:t>
            </a:r>
            <a:r>
              <a:rPr kumimoji="0" lang="en-US" sz="7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 LEARNING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1108" y="3050910"/>
            <a:ext cx="609600" cy="6096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66179" y="3050910"/>
            <a:ext cx="609600" cy="6096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7122" y="3050910"/>
            <a:ext cx="609600" cy="60960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8065" y="305091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003317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1524001" y="338445"/>
            <a:ext cx="9144001" cy="6332628"/>
            <a:chOff x="-1" y="463132"/>
            <a:chExt cx="9144001" cy="6332628"/>
          </a:xfrm>
        </p:grpSpPr>
        <p:sp>
          <p:nvSpPr>
            <p:cNvPr id="26" name="TextBox 25"/>
            <p:cNvSpPr txBox="1"/>
            <p:nvPr/>
          </p:nvSpPr>
          <p:spPr>
            <a:xfrm>
              <a:off x="-1" y="463132"/>
              <a:ext cx="914400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000" dirty="0">
                  <a:solidFill>
                    <a:srgbClr val="323542"/>
                  </a:solidFill>
                  <a:latin typeface="Century Gothic" panose="020B0502020202020204" pitchFamily="34" charset="0"/>
                </a:rPr>
                <a:t>Transitions</a:t>
              </a: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5477039" y="6241762"/>
              <a:ext cx="366696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000" b="1">
                  <a:solidFill>
                    <a:schemeClr val="bg1"/>
                  </a:solidFill>
                  <a:latin typeface="Century Gothic" panose="020B0502020202020204" pitchFamily="34" charset="0"/>
                </a:rPr>
                <a:t>HAWKES</a:t>
              </a:r>
              <a:r>
                <a:rPr lang="en-US" sz="2800">
                  <a:solidFill>
                    <a:schemeClr val="bg1"/>
                  </a:solidFill>
                  <a:latin typeface="Century Gothic" panose="020B0502020202020204" pitchFamily="34" charset="0"/>
                </a:rPr>
                <a:t> LEARNING</a:t>
              </a:r>
            </a:p>
          </p:txBody>
        </p:sp>
      </p:grpSp>
      <p:cxnSp>
        <p:nvCxnSpPr>
          <p:cNvPr id="55" name="Straight Connector 54"/>
          <p:cNvCxnSpPr/>
          <p:nvPr/>
        </p:nvCxnSpPr>
        <p:spPr>
          <a:xfrm>
            <a:off x="1881188" y="1137908"/>
            <a:ext cx="8429625" cy="0"/>
          </a:xfrm>
          <a:prstGeom prst="line">
            <a:avLst/>
          </a:prstGeom>
          <a:ln w="12700">
            <a:solidFill>
              <a:srgbClr val="3235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3" name="Group 22"/>
          <p:cNvGrpSpPr/>
          <p:nvPr/>
        </p:nvGrpSpPr>
        <p:grpSpPr>
          <a:xfrm>
            <a:off x="2066922" y="4074806"/>
            <a:ext cx="8058154" cy="1067579"/>
            <a:chOff x="542923" y="1736761"/>
            <a:chExt cx="8058154" cy="806935"/>
          </a:xfrm>
          <a:solidFill>
            <a:srgbClr val="F3E3D3"/>
          </a:solidFill>
        </p:grpSpPr>
        <p:sp>
          <p:nvSpPr>
            <p:cNvPr id="24" name="Rectangle 23"/>
            <p:cNvSpPr/>
            <p:nvPr/>
          </p:nvSpPr>
          <p:spPr>
            <a:xfrm>
              <a:off x="542923" y="1736761"/>
              <a:ext cx="8058154" cy="806935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/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633045" y="1942489"/>
              <a:ext cx="7807571" cy="437551"/>
            </a:xfrm>
            <a:prstGeom prst="round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en-US" sz="2800" dirty="0"/>
                <a:t>Commonly confused transitions </a:t>
              </a:r>
            </a:p>
          </p:txBody>
        </p:sp>
      </p:grpSp>
      <p:grpSp>
        <p:nvGrpSpPr>
          <p:cNvPr id="31" name="Group 30"/>
          <p:cNvGrpSpPr/>
          <p:nvPr/>
        </p:nvGrpSpPr>
        <p:grpSpPr>
          <a:xfrm>
            <a:off x="2066922" y="2828358"/>
            <a:ext cx="8058154" cy="1067579"/>
            <a:chOff x="542923" y="1736761"/>
            <a:chExt cx="8058154" cy="806935"/>
          </a:xfrm>
          <a:solidFill>
            <a:srgbClr val="F3E3D3"/>
          </a:solidFill>
        </p:grpSpPr>
        <p:sp>
          <p:nvSpPr>
            <p:cNvPr id="32" name="Rectangle 31"/>
            <p:cNvSpPr/>
            <p:nvPr/>
          </p:nvSpPr>
          <p:spPr>
            <a:xfrm>
              <a:off x="542923" y="1736761"/>
              <a:ext cx="8058154" cy="806935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>
                <a:solidFill>
                  <a:schemeClr val="tx1"/>
                </a:solidFill>
              </a:endParaRPr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633045" y="1938695"/>
              <a:ext cx="7807571" cy="437551"/>
            </a:xfrm>
            <a:prstGeom prst="round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en-US" sz="2800" dirty="0"/>
                <a:t>Transitions for different organizational patterns</a:t>
              </a:r>
            </a:p>
          </p:txBody>
        </p:sp>
      </p:grpSp>
      <p:grpSp>
        <p:nvGrpSpPr>
          <p:cNvPr id="34" name="Group 33"/>
          <p:cNvGrpSpPr/>
          <p:nvPr/>
        </p:nvGrpSpPr>
        <p:grpSpPr>
          <a:xfrm>
            <a:off x="2066922" y="1579037"/>
            <a:ext cx="8058154" cy="1067579"/>
            <a:chOff x="542923" y="1736761"/>
            <a:chExt cx="8058154" cy="806935"/>
          </a:xfrm>
          <a:solidFill>
            <a:srgbClr val="F3E3D3"/>
          </a:solidFill>
        </p:grpSpPr>
        <p:sp>
          <p:nvSpPr>
            <p:cNvPr id="35" name="Rectangle 34"/>
            <p:cNvSpPr/>
            <p:nvPr/>
          </p:nvSpPr>
          <p:spPr>
            <a:xfrm>
              <a:off x="542923" y="1736761"/>
              <a:ext cx="8058154" cy="806935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>
                <a:solidFill>
                  <a:schemeClr val="tx1"/>
                </a:solidFill>
              </a:endParaRPr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633045" y="1942489"/>
              <a:ext cx="7807571" cy="437551"/>
            </a:xfrm>
            <a:prstGeom prst="round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en-US" sz="2800" dirty="0"/>
                <a:t>Using transitions in various writing situations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98579327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1524001" y="338445"/>
            <a:ext cx="9144001" cy="6332628"/>
            <a:chOff x="-1" y="463132"/>
            <a:chExt cx="9144001" cy="6332628"/>
          </a:xfrm>
        </p:grpSpPr>
        <p:sp>
          <p:nvSpPr>
            <p:cNvPr id="26" name="TextBox 25"/>
            <p:cNvSpPr txBox="1"/>
            <p:nvPr/>
          </p:nvSpPr>
          <p:spPr>
            <a:xfrm>
              <a:off x="-1" y="463132"/>
              <a:ext cx="914400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000" dirty="0">
                  <a:solidFill>
                    <a:srgbClr val="323542"/>
                  </a:solidFill>
                  <a:latin typeface="Century Gothic" panose="020B0502020202020204" pitchFamily="34" charset="0"/>
                </a:rPr>
                <a:t>Using Transitions in Various Writing Situations</a:t>
              </a: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5477039" y="6241762"/>
              <a:ext cx="366696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000" b="1">
                  <a:solidFill>
                    <a:schemeClr val="bg1"/>
                  </a:solidFill>
                  <a:latin typeface="Century Gothic" panose="020B0502020202020204" pitchFamily="34" charset="0"/>
                </a:rPr>
                <a:t>HAWKES</a:t>
              </a:r>
              <a:r>
                <a:rPr lang="en-US" sz="2800">
                  <a:solidFill>
                    <a:schemeClr val="bg1"/>
                  </a:solidFill>
                  <a:latin typeface="Century Gothic" panose="020B0502020202020204" pitchFamily="34" charset="0"/>
                </a:rPr>
                <a:t> LEARNING</a:t>
              </a:r>
            </a:p>
          </p:txBody>
        </p:sp>
        <p:cxnSp>
          <p:nvCxnSpPr>
            <p:cNvPr id="27" name="Straight Connector 26"/>
            <p:cNvCxnSpPr/>
            <p:nvPr/>
          </p:nvCxnSpPr>
          <p:spPr>
            <a:xfrm>
              <a:off x="357186" y="1262595"/>
              <a:ext cx="8429625" cy="0"/>
            </a:xfrm>
            <a:prstGeom prst="line">
              <a:avLst/>
            </a:prstGeom>
            <a:ln w="12700">
              <a:solidFill>
                <a:srgbClr val="32354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8" name="Group 27"/>
          <p:cNvGrpSpPr/>
          <p:nvPr/>
        </p:nvGrpSpPr>
        <p:grpSpPr>
          <a:xfrm>
            <a:off x="3662921" y="1580807"/>
            <a:ext cx="4518892" cy="3128155"/>
            <a:chOff x="1906953" y="1849761"/>
            <a:chExt cx="5443662" cy="693935"/>
          </a:xfrm>
          <a:solidFill>
            <a:srgbClr val="C7D4CC"/>
          </a:solidFill>
        </p:grpSpPr>
        <p:sp>
          <p:nvSpPr>
            <p:cNvPr id="29" name="Rectangle 28"/>
            <p:cNvSpPr/>
            <p:nvPr/>
          </p:nvSpPr>
          <p:spPr>
            <a:xfrm>
              <a:off x="1906953" y="1849761"/>
              <a:ext cx="5443662" cy="693935"/>
            </a:xfrm>
            <a:prstGeom prst="rect">
              <a:avLst/>
            </a:prstGeom>
            <a:grpFill/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en-US" sz="2000" dirty="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1992921" y="1873698"/>
              <a:ext cx="5274380" cy="129724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>
                <a:defRPr/>
              </a:pPr>
              <a:r>
                <a:rPr lang="en-US" sz="3200" b="1" dirty="0">
                  <a:solidFill>
                    <a:prstClr val="black"/>
                  </a:solidFill>
                  <a:latin typeface="Calibri" panose="020F0502020204030204"/>
                </a:rPr>
                <a:t>Transitions</a:t>
              </a:r>
            </a:p>
          </p:txBody>
        </p:sp>
      </p:grpSp>
      <p:sp>
        <p:nvSpPr>
          <p:cNvPr id="32" name="Rounded Rectangle 31"/>
          <p:cNvSpPr/>
          <p:nvPr/>
        </p:nvSpPr>
        <p:spPr>
          <a:xfrm>
            <a:off x="4579676" y="2430078"/>
            <a:ext cx="2685381" cy="777240"/>
          </a:xfrm>
          <a:prstGeom prst="roundRect">
            <a:avLst/>
          </a:prstGeom>
          <a:solidFill>
            <a:srgbClr val="E3E9E5"/>
          </a:solidFill>
          <a:ln w="381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prstClr val="black"/>
                </a:solidFill>
              </a:rPr>
              <a:t>Starting sentences</a:t>
            </a:r>
          </a:p>
        </p:txBody>
      </p:sp>
      <p:sp>
        <p:nvSpPr>
          <p:cNvPr id="33" name="Rounded Rectangle 32"/>
          <p:cNvSpPr/>
          <p:nvPr/>
        </p:nvSpPr>
        <p:spPr>
          <a:xfrm>
            <a:off x="4579676" y="3485182"/>
            <a:ext cx="2685381" cy="777240"/>
          </a:xfrm>
          <a:prstGeom prst="roundRect">
            <a:avLst/>
          </a:prstGeom>
          <a:solidFill>
            <a:srgbClr val="E3E9E5"/>
          </a:solidFill>
          <a:ln w="381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prstClr val="black"/>
                </a:solidFill>
              </a:rPr>
              <a:t>Integrated in paragraphs</a:t>
            </a:r>
          </a:p>
        </p:txBody>
      </p:sp>
    </p:spTree>
    <p:extLst>
      <p:ext uri="{BB962C8B-B14F-4D97-AF65-F5344CB8AC3E}">
        <p14:creationId xmlns:p14="http://schemas.microsoft.com/office/powerpoint/2010/main" val="85496500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1524001" y="338445"/>
            <a:ext cx="9144001" cy="6332628"/>
            <a:chOff x="-1" y="463132"/>
            <a:chExt cx="9144001" cy="6332628"/>
          </a:xfrm>
        </p:grpSpPr>
        <p:sp>
          <p:nvSpPr>
            <p:cNvPr id="26" name="TextBox 25"/>
            <p:cNvSpPr txBox="1"/>
            <p:nvPr/>
          </p:nvSpPr>
          <p:spPr>
            <a:xfrm>
              <a:off x="-1" y="463132"/>
              <a:ext cx="914400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000" dirty="0">
                  <a:solidFill>
                    <a:srgbClr val="323542"/>
                  </a:solidFill>
                  <a:latin typeface="Century Gothic" panose="020B0502020202020204" pitchFamily="34" charset="0"/>
                </a:rPr>
                <a:t>Using Transitions in Various Writing Situations</a:t>
              </a: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5477039" y="6241762"/>
              <a:ext cx="366696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000" b="1">
                  <a:solidFill>
                    <a:schemeClr val="bg1"/>
                  </a:solidFill>
                  <a:latin typeface="Century Gothic" panose="020B0502020202020204" pitchFamily="34" charset="0"/>
                </a:rPr>
                <a:t>HAWKES</a:t>
              </a:r>
              <a:r>
                <a:rPr lang="en-US" sz="2800">
                  <a:solidFill>
                    <a:schemeClr val="bg1"/>
                  </a:solidFill>
                  <a:latin typeface="Century Gothic" panose="020B0502020202020204" pitchFamily="34" charset="0"/>
                </a:rPr>
                <a:t> LEARNING</a:t>
              </a:r>
            </a:p>
          </p:txBody>
        </p:sp>
      </p:grpSp>
      <p:cxnSp>
        <p:nvCxnSpPr>
          <p:cNvPr id="55" name="Straight Connector 54"/>
          <p:cNvCxnSpPr/>
          <p:nvPr/>
        </p:nvCxnSpPr>
        <p:spPr>
          <a:xfrm>
            <a:off x="1881188" y="1137908"/>
            <a:ext cx="8429625" cy="0"/>
          </a:xfrm>
          <a:prstGeom prst="line">
            <a:avLst/>
          </a:prstGeom>
          <a:ln w="12700">
            <a:solidFill>
              <a:srgbClr val="3235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Group 7"/>
          <p:cNvGrpSpPr>
            <a:grpSpLocks/>
          </p:cNvGrpSpPr>
          <p:nvPr/>
        </p:nvGrpSpPr>
        <p:grpSpPr>
          <a:xfrm>
            <a:off x="516737" y="3058253"/>
            <a:ext cx="4462025" cy="1054349"/>
            <a:chOff x="507753" y="1928854"/>
            <a:chExt cx="8058154" cy="806935"/>
          </a:xfrm>
          <a:solidFill>
            <a:srgbClr val="627981"/>
          </a:solidFill>
        </p:grpSpPr>
        <p:sp>
          <p:nvSpPr>
            <p:cNvPr id="9" name="Rectangle 8"/>
            <p:cNvSpPr/>
            <p:nvPr/>
          </p:nvSpPr>
          <p:spPr>
            <a:xfrm>
              <a:off x="507753" y="1928854"/>
              <a:ext cx="8058154" cy="80693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>
                <a:solidFill>
                  <a:schemeClr val="bg1"/>
                </a:solidFill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597875" y="2014323"/>
              <a:ext cx="7807571" cy="635995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dirty="0">
                  <a:solidFill>
                    <a:schemeClr val="bg1"/>
                  </a:solidFill>
                </a:rPr>
                <a:t>Introduction and first body paragraph</a:t>
              </a:r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7534154" y="3063838"/>
            <a:ext cx="4097565" cy="1184488"/>
            <a:chOff x="542923" y="1736761"/>
            <a:chExt cx="8058154" cy="806935"/>
          </a:xfrm>
          <a:solidFill>
            <a:srgbClr val="627981"/>
          </a:solidFill>
        </p:grpSpPr>
        <p:sp>
          <p:nvSpPr>
            <p:cNvPr id="21" name="Rectangle 20"/>
            <p:cNvSpPr/>
            <p:nvPr/>
          </p:nvSpPr>
          <p:spPr>
            <a:xfrm>
              <a:off x="542923" y="1736761"/>
              <a:ext cx="8058154" cy="80693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>
                <a:solidFill>
                  <a:schemeClr val="bg1"/>
                </a:solidFill>
              </a:endParaRP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633043" y="1940174"/>
              <a:ext cx="7807572" cy="355212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dirty="0">
                  <a:solidFill>
                    <a:schemeClr val="bg1"/>
                  </a:solidFill>
                </a:rPr>
                <a:t>Beginning of conclusion</a:t>
              </a:r>
            </a:p>
          </p:txBody>
        </p:sp>
      </p:grpSp>
      <p:grpSp>
        <p:nvGrpSpPr>
          <p:cNvPr id="33" name="Group 32"/>
          <p:cNvGrpSpPr/>
          <p:nvPr/>
        </p:nvGrpSpPr>
        <p:grpSpPr>
          <a:xfrm>
            <a:off x="4682641" y="1354646"/>
            <a:ext cx="3229887" cy="1184488"/>
            <a:chOff x="2449714" y="2304721"/>
            <a:chExt cx="2478200" cy="1933601"/>
          </a:xfrm>
        </p:grpSpPr>
        <p:sp>
          <p:nvSpPr>
            <p:cNvPr id="34" name="Oval 33"/>
            <p:cNvSpPr/>
            <p:nvPr/>
          </p:nvSpPr>
          <p:spPr>
            <a:xfrm>
              <a:off x="2449714" y="2304721"/>
              <a:ext cx="2478200" cy="1933601"/>
            </a:xfrm>
            <a:prstGeom prst="ellipse">
              <a:avLst/>
            </a:prstGeom>
            <a:ln w="38100"/>
          </p:spPr>
          <p:style>
            <a:lnRef idx="2">
              <a:schemeClr val="accent3">
                <a:shade val="80000"/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5" name="Oval 4"/>
            <p:cNvSpPr/>
            <p:nvPr/>
          </p:nvSpPr>
          <p:spPr>
            <a:xfrm>
              <a:off x="2812638" y="2587890"/>
              <a:ext cx="1752352" cy="1367263"/>
            </a:xfrm>
            <a:prstGeom prst="rect">
              <a:avLst/>
            </a:prstGeom>
            <a:ln w="38100"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20320" tIns="20320" rIns="20320" bIns="20320" numCol="1" spcCol="1270" anchor="ctr" anchorCtr="0">
              <a:noAutofit/>
            </a:bodyPr>
            <a:lstStyle/>
            <a:p>
              <a:pPr lvl="0" algn="ctr" defTabSz="1422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2800" b="1" dirty="0">
                  <a:solidFill>
                    <a:schemeClr val="tx1"/>
                  </a:solidFill>
                </a:rPr>
                <a:t>Transitions</a:t>
              </a:r>
              <a:endParaRPr lang="en-US" sz="2800" b="1" kern="1200" dirty="0">
                <a:solidFill>
                  <a:schemeClr val="tx1"/>
                </a:solidFill>
              </a:endParaRPr>
            </a:p>
          </p:txBody>
        </p:sp>
      </p:grpSp>
      <p:sp>
        <p:nvSpPr>
          <p:cNvPr id="36" name="Left Arrow 35"/>
          <p:cNvSpPr/>
          <p:nvPr/>
        </p:nvSpPr>
        <p:spPr>
          <a:xfrm rot="17814130">
            <a:off x="4412443" y="2417464"/>
            <a:ext cx="642461" cy="551076"/>
          </a:xfrm>
          <a:prstGeom prst="leftArrow">
            <a:avLst>
              <a:gd name="adj1" fmla="val 60000"/>
              <a:gd name="adj2" fmla="val 50000"/>
            </a:avLst>
          </a:prstGeom>
        </p:spPr>
        <p:style>
          <a:lnRef idx="0">
            <a:schemeClr val="accent3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3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3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37" name="Left Arrow 36"/>
          <p:cNvSpPr/>
          <p:nvPr/>
        </p:nvSpPr>
        <p:spPr>
          <a:xfrm rot="14748694">
            <a:off x="7450615" y="2429733"/>
            <a:ext cx="640080" cy="551076"/>
          </a:xfrm>
          <a:prstGeom prst="leftArrow">
            <a:avLst>
              <a:gd name="adj1" fmla="val 60000"/>
              <a:gd name="adj2" fmla="val 50000"/>
            </a:avLst>
          </a:prstGeom>
        </p:spPr>
        <p:style>
          <a:lnRef idx="0">
            <a:schemeClr val="accent3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3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3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</p:spTree>
    <p:extLst>
      <p:ext uri="{BB962C8B-B14F-4D97-AF65-F5344CB8AC3E}">
        <p14:creationId xmlns:p14="http://schemas.microsoft.com/office/powerpoint/2010/main" val="190297060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1524001" y="338445"/>
            <a:ext cx="9144001" cy="6332628"/>
            <a:chOff x="-1" y="463132"/>
            <a:chExt cx="9144001" cy="6332628"/>
          </a:xfrm>
        </p:grpSpPr>
        <p:sp>
          <p:nvSpPr>
            <p:cNvPr id="26" name="TextBox 25"/>
            <p:cNvSpPr txBox="1"/>
            <p:nvPr/>
          </p:nvSpPr>
          <p:spPr>
            <a:xfrm>
              <a:off x="-1" y="463132"/>
              <a:ext cx="9144000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000" dirty="0">
                  <a:solidFill>
                    <a:srgbClr val="323542"/>
                  </a:solidFill>
                  <a:latin typeface="Century Gothic" panose="020B0502020202020204" pitchFamily="34" charset="0"/>
                </a:rPr>
                <a:t>Using Transitions in Various Writing Situations</a:t>
              </a:r>
            </a:p>
            <a:p>
              <a:pPr algn="ctr"/>
              <a:endParaRPr lang="en-US" sz="3000" dirty="0">
                <a:solidFill>
                  <a:srgbClr val="323542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5477039" y="6241762"/>
              <a:ext cx="366696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000" b="1">
                  <a:solidFill>
                    <a:schemeClr val="bg1"/>
                  </a:solidFill>
                  <a:latin typeface="Century Gothic" panose="020B0502020202020204" pitchFamily="34" charset="0"/>
                </a:rPr>
                <a:t>HAWKES</a:t>
              </a:r>
              <a:r>
                <a:rPr lang="en-US" sz="2800">
                  <a:solidFill>
                    <a:schemeClr val="bg1"/>
                  </a:solidFill>
                  <a:latin typeface="Century Gothic" panose="020B0502020202020204" pitchFamily="34" charset="0"/>
                </a:rPr>
                <a:t> LEARNING</a:t>
              </a:r>
            </a:p>
          </p:txBody>
        </p:sp>
      </p:grpSp>
      <p:cxnSp>
        <p:nvCxnSpPr>
          <p:cNvPr id="55" name="Straight Connector 54"/>
          <p:cNvCxnSpPr/>
          <p:nvPr/>
        </p:nvCxnSpPr>
        <p:spPr>
          <a:xfrm>
            <a:off x="1881188" y="1137908"/>
            <a:ext cx="8429625" cy="0"/>
          </a:xfrm>
          <a:prstGeom prst="line">
            <a:avLst/>
          </a:prstGeom>
          <a:ln w="12700">
            <a:solidFill>
              <a:srgbClr val="3235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0" name="Group 29"/>
          <p:cNvGrpSpPr/>
          <p:nvPr/>
        </p:nvGrpSpPr>
        <p:grpSpPr>
          <a:xfrm>
            <a:off x="1077376" y="1538577"/>
            <a:ext cx="4518892" cy="2799507"/>
            <a:chOff x="1906953" y="1849761"/>
            <a:chExt cx="5443662" cy="693935"/>
          </a:xfrm>
          <a:solidFill>
            <a:schemeClr val="bg1"/>
          </a:solidFill>
        </p:grpSpPr>
        <p:sp>
          <p:nvSpPr>
            <p:cNvPr id="31" name="Rectangle 30"/>
            <p:cNvSpPr/>
            <p:nvPr/>
          </p:nvSpPr>
          <p:spPr>
            <a:xfrm>
              <a:off x="1906953" y="1849761"/>
              <a:ext cx="5443662" cy="693935"/>
            </a:xfrm>
            <a:prstGeom prst="rect">
              <a:avLst/>
            </a:prstGeom>
            <a:grpFill/>
            <a:ln w="57150">
              <a:solidFill>
                <a:srgbClr val="F2E2D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en-US" sz="200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1992921" y="1873698"/>
              <a:ext cx="5274380" cy="129695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>
                <a:defRPr/>
              </a:pPr>
              <a:r>
                <a:rPr lang="en-US" sz="2800" b="1" dirty="0">
                  <a:solidFill>
                    <a:prstClr val="black"/>
                  </a:solidFill>
                  <a:latin typeface="Calibri" panose="020F0502020204030204"/>
                </a:rPr>
                <a:t>Opposition</a:t>
              </a:r>
            </a:p>
          </p:txBody>
        </p:sp>
      </p:grpSp>
      <p:sp>
        <p:nvSpPr>
          <p:cNvPr id="33" name="Rectangle 32"/>
          <p:cNvSpPr/>
          <p:nvPr/>
        </p:nvSpPr>
        <p:spPr>
          <a:xfrm>
            <a:off x="1666876" y="2230454"/>
            <a:ext cx="3290887" cy="367864"/>
          </a:xfrm>
          <a:prstGeom prst="rect">
            <a:avLst/>
          </a:prstGeom>
          <a:solidFill>
            <a:srgbClr val="F2E2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en-US" dirty="0">
                <a:solidFill>
                  <a:prstClr val="black"/>
                </a:solidFill>
                <a:latin typeface="Calibri" panose="020F0502020204030204"/>
              </a:rPr>
              <a:t>Although</a:t>
            </a:r>
          </a:p>
        </p:txBody>
      </p:sp>
      <p:sp>
        <p:nvSpPr>
          <p:cNvPr id="34" name="Rectangle 33"/>
          <p:cNvSpPr/>
          <p:nvPr/>
        </p:nvSpPr>
        <p:spPr>
          <a:xfrm>
            <a:off x="1666876" y="2684776"/>
            <a:ext cx="3290887" cy="367864"/>
          </a:xfrm>
          <a:prstGeom prst="rect">
            <a:avLst/>
          </a:prstGeom>
          <a:solidFill>
            <a:srgbClr val="F2E2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en-US" dirty="0">
                <a:solidFill>
                  <a:prstClr val="black"/>
                </a:solidFill>
                <a:latin typeface="Calibri" panose="020F0502020204030204"/>
              </a:rPr>
              <a:t>However</a:t>
            </a:r>
          </a:p>
        </p:txBody>
      </p:sp>
      <p:sp>
        <p:nvSpPr>
          <p:cNvPr id="35" name="Rectangle 34"/>
          <p:cNvSpPr/>
          <p:nvPr/>
        </p:nvSpPr>
        <p:spPr>
          <a:xfrm>
            <a:off x="1666875" y="3172806"/>
            <a:ext cx="3290887" cy="367864"/>
          </a:xfrm>
          <a:prstGeom prst="rect">
            <a:avLst/>
          </a:prstGeom>
          <a:solidFill>
            <a:srgbClr val="F2E2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en-US" dirty="0">
                <a:solidFill>
                  <a:prstClr val="black"/>
                </a:solidFill>
                <a:latin typeface="Calibri" panose="020F0502020204030204"/>
              </a:rPr>
              <a:t>On the other hand</a:t>
            </a:r>
          </a:p>
        </p:txBody>
      </p:sp>
      <p:sp>
        <p:nvSpPr>
          <p:cNvPr id="36" name="Rectangle 35"/>
          <p:cNvSpPr/>
          <p:nvPr/>
        </p:nvSpPr>
        <p:spPr>
          <a:xfrm>
            <a:off x="1666874" y="3646568"/>
            <a:ext cx="3290887" cy="367864"/>
          </a:xfrm>
          <a:prstGeom prst="rect">
            <a:avLst/>
          </a:prstGeom>
          <a:solidFill>
            <a:srgbClr val="F2E2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en-US" dirty="0">
                <a:solidFill>
                  <a:prstClr val="black"/>
                </a:solidFill>
                <a:latin typeface="Calibri" panose="020F0502020204030204"/>
              </a:rPr>
              <a:t>Whereas</a:t>
            </a:r>
          </a:p>
        </p:txBody>
      </p:sp>
      <p:grpSp>
        <p:nvGrpSpPr>
          <p:cNvPr id="38" name="Group 37"/>
          <p:cNvGrpSpPr/>
          <p:nvPr/>
        </p:nvGrpSpPr>
        <p:grpSpPr>
          <a:xfrm>
            <a:off x="6468364" y="1538577"/>
            <a:ext cx="4518892" cy="2799507"/>
            <a:chOff x="1906953" y="1849761"/>
            <a:chExt cx="5443662" cy="693935"/>
          </a:xfrm>
          <a:solidFill>
            <a:schemeClr val="bg1"/>
          </a:solidFill>
        </p:grpSpPr>
        <p:sp>
          <p:nvSpPr>
            <p:cNvPr id="39" name="Rectangle 38"/>
            <p:cNvSpPr/>
            <p:nvPr/>
          </p:nvSpPr>
          <p:spPr>
            <a:xfrm>
              <a:off x="1906953" y="1849761"/>
              <a:ext cx="5443662" cy="693935"/>
            </a:xfrm>
            <a:prstGeom prst="rect">
              <a:avLst/>
            </a:prstGeom>
            <a:grpFill/>
            <a:ln w="57150">
              <a:solidFill>
                <a:srgbClr val="F2E2D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en-US" sz="200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40" name="TextBox 39"/>
            <p:cNvSpPr txBox="1"/>
            <p:nvPr/>
          </p:nvSpPr>
          <p:spPr>
            <a:xfrm>
              <a:off x="1992921" y="1873698"/>
              <a:ext cx="5274380" cy="116069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>
                <a:defRPr/>
              </a:pPr>
              <a:r>
                <a:rPr lang="en-US" sz="2800" b="1" dirty="0">
                  <a:solidFill>
                    <a:prstClr val="black"/>
                  </a:solidFill>
                  <a:latin typeface="Calibri" panose="020F0502020204030204"/>
                </a:rPr>
                <a:t>Evidence</a:t>
              </a:r>
            </a:p>
          </p:txBody>
        </p:sp>
      </p:grpSp>
      <p:sp>
        <p:nvSpPr>
          <p:cNvPr id="42" name="Rectangle 41"/>
          <p:cNvSpPr/>
          <p:nvPr/>
        </p:nvSpPr>
        <p:spPr>
          <a:xfrm>
            <a:off x="7001041" y="2233134"/>
            <a:ext cx="3290887" cy="367864"/>
          </a:xfrm>
          <a:prstGeom prst="rect">
            <a:avLst/>
          </a:prstGeom>
          <a:solidFill>
            <a:srgbClr val="F2E2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en-US" dirty="0">
                <a:solidFill>
                  <a:prstClr val="black"/>
                </a:solidFill>
                <a:latin typeface="Calibri" panose="020F0502020204030204"/>
              </a:rPr>
              <a:t>According to</a:t>
            </a:r>
          </a:p>
        </p:txBody>
      </p:sp>
      <p:sp>
        <p:nvSpPr>
          <p:cNvPr id="43" name="Rectangle 42"/>
          <p:cNvSpPr/>
          <p:nvPr/>
        </p:nvSpPr>
        <p:spPr>
          <a:xfrm>
            <a:off x="7001040" y="2716372"/>
            <a:ext cx="3290887" cy="367864"/>
          </a:xfrm>
          <a:prstGeom prst="rect">
            <a:avLst/>
          </a:prstGeom>
          <a:solidFill>
            <a:srgbClr val="F2E2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en-US" dirty="0">
                <a:solidFill>
                  <a:prstClr val="black"/>
                </a:solidFill>
                <a:latin typeface="Calibri" panose="020F0502020204030204"/>
              </a:rPr>
              <a:t>A recent study concluded</a:t>
            </a:r>
          </a:p>
        </p:txBody>
      </p:sp>
      <p:sp>
        <p:nvSpPr>
          <p:cNvPr id="44" name="Rectangle 43"/>
          <p:cNvSpPr/>
          <p:nvPr/>
        </p:nvSpPr>
        <p:spPr>
          <a:xfrm>
            <a:off x="7019926" y="3209195"/>
            <a:ext cx="3290887" cy="367864"/>
          </a:xfrm>
          <a:prstGeom prst="rect">
            <a:avLst/>
          </a:prstGeom>
          <a:solidFill>
            <a:srgbClr val="F2E2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en-US" dirty="0">
                <a:solidFill>
                  <a:prstClr val="black"/>
                </a:solidFill>
                <a:latin typeface="Calibri" panose="020F0502020204030204"/>
              </a:rPr>
              <a:t>Data suggests</a:t>
            </a:r>
          </a:p>
        </p:txBody>
      </p:sp>
      <p:sp>
        <p:nvSpPr>
          <p:cNvPr id="45" name="Rectangle 44"/>
          <p:cNvSpPr/>
          <p:nvPr/>
        </p:nvSpPr>
        <p:spPr>
          <a:xfrm>
            <a:off x="7019926" y="3707202"/>
            <a:ext cx="3290887" cy="367864"/>
          </a:xfrm>
          <a:prstGeom prst="rect">
            <a:avLst/>
          </a:prstGeom>
          <a:solidFill>
            <a:srgbClr val="F2E2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en-US" dirty="0">
                <a:solidFill>
                  <a:prstClr val="black"/>
                </a:solidFill>
                <a:latin typeface="Calibri" panose="020F0502020204030204"/>
              </a:rPr>
              <a:t>Leading authorities agree</a:t>
            </a:r>
          </a:p>
        </p:txBody>
      </p:sp>
    </p:spTree>
    <p:extLst>
      <p:ext uri="{BB962C8B-B14F-4D97-AF65-F5344CB8AC3E}">
        <p14:creationId xmlns:p14="http://schemas.microsoft.com/office/powerpoint/2010/main" val="65234880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1524001" y="338445"/>
            <a:ext cx="9144001" cy="6332628"/>
            <a:chOff x="-1" y="463132"/>
            <a:chExt cx="9144001" cy="6332628"/>
          </a:xfrm>
        </p:grpSpPr>
        <p:sp>
          <p:nvSpPr>
            <p:cNvPr id="26" name="TextBox 25"/>
            <p:cNvSpPr txBox="1"/>
            <p:nvPr/>
          </p:nvSpPr>
          <p:spPr>
            <a:xfrm>
              <a:off x="-1" y="463132"/>
              <a:ext cx="914400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000" dirty="0">
                  <a:solidFill>
                    <a:srgbClr val="323542"/>
                  </a:solidFill>
                  <a:latin typeface="Century Gothic" panose="020B0502020202020204" pitchFamily="34" charset="0"/>
                </a:rPr>
                <a:t>Transitions for Different Organizational Patterns</a:t>
              </a: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5477039" y="6241762"/>
              <a:ext cx="366696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000" b="1">
                  <a:solidFill>
                    <a:schemeClr val="bg1"/>
                  </a:solidFill>
                  <a:latin typeface="Century Gothic" panose="020B0502020202020204" pitchFamily="34" charset="0"/>
                </a:rPr>
                <a:t>HAWKES</a:t>
              </a:r>
              <a:r>
                <a:rPr lang="en-US" sz="2800">
                  <a:solidFill>
                    <a:schemeClr val="bg1"/>
                  </a:solidFill>
                  <a:latin typeface="Century Gothic" panose="020B0502020202020204" pitchFamily="34" charset="0"/>
                </a:rPr>
                <a:t> LEARNING</a:t>
              </a:r>
            </a:p>
          </p:txBody>
        </p:sp>
      </p:grpSp>
      <p:cxnSp>
        <p:nvCxnSpPr>
          <p:cNvPr id="55" name="Straight Connector 54"/>
          <p:cNvCxnSpPr/>
          <p:nvPr/>
        </p:nvCxnSpPr>
        <p:spPr>
          <a:xfrm>
            <a:off x="1881188" y="1137908"/>
            <a:ext cx="8429625" cy="0"/>
          </a:xfrm>
          <a:prstGeom prst="line">
            <a:avLst/>
          </a:prstGeom>
          <a:ln w="12700">
            <a:solidFill>
              <a:srgbClr val="3235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Group 7"/>
          <p:cNvGrpSpPr>
            <a:grpSpLocks/>
          </p:cNvGrpSpPr>
          <p:nvPr/>
        </p:nvGrpSpPr>
        <p:grpSpPr>
          <a:xfrm>
            <a:off x="1201420" y="3639013"/>
            <a:ext cx="4462025" cy="1054349"/>
            <a:chOff x="507753" y="1928854"/>
            <a:chExt cx="8058154" cy="806935"/>
          </a:xfrm>
          <a:solidFill>
            <a:srgbClr val="627981"/>
          </a:solidFill>
        </p:grpSpPr>
        <p:sp>
          <p:nvSpPr>
            <p:cNvPr id="9" name="Rectangle 8"/>
            <p:cNvSpPr/>
            <p:nvPr/>
          </p:nvSpPr>
          <p:spPr>
            <a:xfrm>
              <a:off x="507753" y="1928854"/>
              <a:ext cx="8058154" cy="80693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>
                <a:solidFill>
                  <a:schemeClr val="bg1"/>
                </a:solidFill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597875" y="2112980"/>
              <a:ext cx="7807571" cy="306220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dirty="0">
                  <a:solidFill>
                    <a:schemeClr val="bg1"/>
                  </a:solidFill>
                </a:rPr>
                <a:t>Because of, due to, since, if</a:t>
              </a:r>
              <a:r>
                <a:rPr lang="mr-IN" sz="2000" dirty="0">
                  <a:solidFill>
                    <a:schemeClr val="bg1"/>
                  </a:solidFill>
                </a:rPr>
                <a:t>…</a:t>
              </a:r>
              <a:r>
                <a:rPr lang="en-US" sz="2000" dirty="0">
                  <a:solidFill>
                    <a:schemeClr val="bg1"/>
                  </a:solidFill>
                </a:rPr>
                <a:t>then</a:t>
              </a:r>
            </a:p>
          </p:txBody>
        </p:sp>
      </p:grpSp>
      <p:grpSp>
        <p:nvGrpSpPr>
          <p:cNvPr id="33" name="Group 32"/>
          <p:cNvGrpSpPr/>
          <p:nvPr/>
        </p:nvGrpSpPr>
        <p:grpSpPr>
          <a:xfrm>
            <a:off x="3460202" y="1695856"/>
            <a:ext cx="2235867" cy="1219839"/>
            <a:chOff x="2449714" y="2304721"/>
            <a:chExt cx="2478200" cy="1933601"/>
          </a:xfrm>
        </p:grpSpPr>
        <p:sp>
          <p:nvSpPr>
            <p:cNvPr id="34" name="Oval 33"/>
            <p:cNvSpPr/>
            <p:nvPr/>
          </p:nvSpPr>
          <p:spPr>
            <a:xfrm>
              <a:off x="2449714" y="2304721"/>
              <a:ext cx="2478200" cy="1933601"/>
            </a:xfrm>
            <a:prstGeom prst="ellipse">
              <a:avLst/>
            </a:prstGeom>
            <a:ln w="28575"/>
          </p:spPr>
          <p:style>
            <a:lnRef idx="2">
              <a:schemeClr val="accent3">
                <a:shade val="80000"/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5" name="Oval 4"/>
            <p:cNvSpPr/>
            <p:nvPr/>
          </p:nvSpPr>
          <p:spPr>
            <a:xfrm>
              <a:off x="2812638" y="2587890"/>
              <a:ext cx="1752352" cy="1367263"/>
            </a:xfrm>
            <a:prstGeom prst="rect">
              <a:avLst/>
            </a:prstGeom>
            <a:ln w="28575"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20320" tIns="20320" rIns="20320" bIns="20320" numCol="1" spcCol="1270" anchor="ctr" anchorCtr="0">
              <a:noAutofit/>
            </a:bodyPr>
            <a:lstStyle/>
            <a:p>
              <a:pPr lvl="0" algn="ctr" defTabSz="1422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2800" b="1" dirty="0">
                  <a:solidFill>
                    <a:schemeClr val="tx1"/>
                  </a:solidFill>
                </a:rPr>
                <a:t>Cause</a:t>
              </a:r>
              <a:endParaRPr lang="en-US" sz="2800" b="1" kern="1200" dirty="0">
                <a:solidFill>
                  <a:schemeClr val="tx1"/>
                </a:solidFill>
              </a:endParaRPr>
            </a:p>
          </p:txBody>
        </p:sp>
      </p:grpSp>
      <p:sp>
        <p:nvSpPr>
          <p:cNvPr id="36" name="Left Arrow 35"/>
          <p:cNvSpPr/>
          <p:nvPr/>
        </p:nvSpPr>
        <p:spPr>
          <a:xfrm rot="18826458">
            <a:off x="3172758" y="2884090"/>
            <a:ext cx="642461" cy="551076"/>
          </a:xfrm>
          <a:prstGeom prst="leftArrow">
            <a:avLst>
              <a:gd name="adj1" fmla="val 60000"/>
              <a:gd name="adj2" fmla="val 50000"/>
            </a:avLst>
          </a:prstGeom>
        </p:spPr>
        <p:style>
          <a:lnRef idx="0">
            <a:schemeClr val="accent3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3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3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37" name="Left Arrow 36"/>
          <p:cNvSpPr/>
          <p:nvPr/>
        </p:nvSpPr>
        <p:spPr>
          <a:xfrm rot="13770810">
            <a:off x="8097126" y="2894637"/>
            <a:ext cx="640080" cy="551076"/>
          </a:xfrm>
          <a:prstGeom prst="leftArrow">
            <a:avLst>
              <a:gd name="adj1" fmla="val 60000"/>
              <a:gd name="adj2" fmla="val 50000"/>
            </a:avLst>
          </a:prstGeom>
        </p:spPr>
        <p:style>
          <a:lnRef idx="0">
            <a:schemeClr val="accent3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3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3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grpSp>
        <p:nvGrpSpPr>
          <p:cNvPr id="18" name="Group 17"/>
          <p:cNvGrpSpPr/>
          <p:nvPr/>
        </p:nvGrpSpPr>
        <p:grpSpPr>
          <a:xfrm>
            <a:off x="6222815" y="1695856"/>
            <a:ext cx="2235867" cy="1219839"/>
            <a:chOff x="2449714" y="2304721"/>
            <a:chExt cx="2478200" cy="1933601"/>
          </a:xfrm>
        </p:grpSpPr>
        <p:sp>
          <p:nvSpPr>
            <p:cNvPr id="19" name="Oval 18"/>
            <p:cNvSpPr/>
            <p:nvPr/>
          </p:nvSpPr>
          <p:spPr>
            <a:xfrm>
              <a:off x="2449714" y="2304721"/>
              <a:ext cx="2478200" cy="1933601"/>
            </a:xfrm>
            <a:prstGeom prst="ellipse">
              <a:avLst/>
            </a:prstGeom>
            <a:ln w="28575"/>
          </p:spPr>
          <p:style>
            <a:lnRef idx="2">
              <a:schemeClr val="accent3">
                <a:shade val="80000"/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3" name="Oval 4"/>
            <p:cNvSpPr/>
            <p:nvPr/>
          </p:nvSpPr>
          <p:spPr>
            <a:xfrm>
              <a:off x="2812638" y="2587890"/>
              <a:ext cx="1752352" cy="1367263"/>
            </a:xfrm>
            <a:prstGeom prst="rect">
              <a:avLst/>
            </a:prstGeom>
            <a:ln w="28575"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20320" tIns="20320" rIns="20320" bIns="20320" numCol="1" spcCol="1270" anchor="ctr" anchorCtr="0">
              <a:noAutofit/>
            </a:bodyPr>
            <a:lstStyle/>
            <a:p>
              <a:pPr lvl="0" algn="ctr" defTabSz="1422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2800" b="1" dirty="0">
                  <a:solidFill>
                    <a:schemeClr val="tx1"/>
                  </a:solidFill>
                </a:rPr>
                <a:t>Effect</a:t>
              </a:r>
              <a:endParaRPr lang="en-US" sz="2800" b="1" kern="12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24" name="Group 23"/>
          <p:cNvGrpSpPr>
            <a:grpSpLocks/>
          </p:cNvGrpSpPr>
          <p:nvPr/>
        </p:nvGrpSpPr>
        <p:grpSpPr>
          <a:xfrm>
            <a:off x="6277305" y="3639013"/>
            <a:ext cx="4462025" cy="1054349"/>
            <a:chOff x="507753" y="1928854"/>
            <a:chExt cx="8058154" cy="806935"/>
          </a:xfrm>
          <a:solidFill>
            <a:srgbClr val="627981"/>
          </a:solidFill>
        </p:grpSpPr>
        <p:sp>
          <p:nvSpPr>
            <p:cNvPr id="25" name="Rectangle 24"/>
            <p:cNvSpPr/>
            <p:nvPr/>
          </p:nvSpPr>
          <p:spPr>
            <a:xfrm>
              <a:off x="507753" y="1928854"/>
              <a:ext cx="8058154" cy="80693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>
                <a:solidFill>
                  <a:schemeClr val="bg1"/>
                </a:solidFill>
              </a:endParaRP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597875" y="2112980"/>
              <a:ext cx="7968032" cy="306220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dirty="0">
                  <a:solidFill>
                    <a:schemeClr val="bg1"/>
                  </a:solidFill>
                </a:rPr>
                <a:t>Accordingly, as a result</a:t>
              </a:r>
              <a:r>
                <a:rPr lang="en-US" sz="2000">
                  <a:solidFill>
                    <a:schemeClr val="bg1"/>
                  </a:solidFill>
                </a:rPr>
                <a:t>, consequently, so</a:t>
              </a:r>
              <a:endParaRPr lang="en-US" sz="2000" dirty="0">
                <a:solidFill>
                  <a:schemeClr val="bg1"/>
                </a:solidFill>
              </a:endParaRPr>
            </a:p>
          </p:txBody>
        </p:sp>
      </p:grpSp>
      <p:sp>
        <p:nvSpPr>
          <p:cNvPr id="6" name="TextBox 5"/>
          <p:cNvSpPr txBox="1"/>
          <p:nvPr/>
        </p:nvSpPr>
        <p:spPr>
          <a:xfrm>
            <a:off x="5769702" y="2092485"/>
            <a:ext cx="5076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&amp;</a:t>
            </a:r>
          </a:p>
        </p:txBody>
      </p:sp>
    </p:spTree>
    <p:extLst>
      <p:ext uri="{BB962C8B-B14F-4D97-AF65-F5344CB8AC3E}">
        <p14:creationId xmlns:p14="http://schemas.microsoft.com/office/powerpoint/2010/main" val="149622690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1524001" y="338445"/>
            <a:ext cx="9144001" cy="6332628"/>
            <a:chOff x="-1" y="463132"/>
            <a:chExt cx="9144001" cy="6332628"/>
          </a:xfrm>
        </p:grpSpPr>
        <p:sp>
          <p:nvSpPr>
            <p:cNvPr id="26" name="TextBox 25"/>
            <p:cNvSpPr txBox="1"/>
            <p:nvPr/>
          </p:nvSpPr>
          <p:spPr>
            <a:xfrm>
              <a:off x="-1" y="463132"/>
              <a:ext cx="9144000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000" dirty="0">
                  <a:solidFill>
                    <a:srgbClr val="323542"/>
                  </a:solidFill>
                  <a:latin typeface="Century Gothic" panose="020B0502020202020204" pitchFamily="34" charset="0"/>
                </a:rPr>
                <a:t>Transitions for Different Organizational Patterns</a:t>
              </a:r>
            </a:p>
            <a:p>
              <a:pPr algn="ctr"/>
              <a:endParaRPr lang="en-US" sz="3000" dirty="0">
                <a:solidFill>
                  <a:srgbClr val="323542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5477039" y="6241762"/>
              <a:ext cx="366696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000" b="1">
                  <a:solidFill>
                    <a:schemeClr val="bg1"/>
                  </a:solidFill>
                  <a:latin typeface="Century Gothic" panose="020B0502020202020204" pitchFamily="34" charset="0"/>
                </a:rPr>
                <a:t>HAWKES</a:t>
              </a:r>
              <a:r>
                <a:rPr lang="en-US" sz="2800">
                  <a:solidFill>
                    <a:schemeClr val="bg1"/>
                  </a:solidFill>
                  <a:latin typeface="Century Gothic" panose="020B0502020202020204" pitchFamily="34" charset="0"/>
                </a:rPr>
                <a:t> LEARNING</a:t>
              </a:r>
            </a:p>
          </p:txBody>
        </p:sp>
      </p:grpSp>
      <p:cxnSp>
        <p:nvCxnSpPr>
          <p:cNvPr id="55" name="Straight Connector 54"/>
          <p:cNvCxnSpPr/>
          <p:nvPr/>
        </p:nvCxnSpPr>
        <p:spPr>
          <a:xfrm>
            <a:off x="1881188" y="1137908"/>
            <a:ext cx="8429625" cy="0"/>
          </a:xfrm>
          <a:prstGeom prst="line">
            <a:avLst/>
          </a:prstGeom>
          <a:ln w="12700">
            <a:solidFill>
              <a:srgbClr val="3235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Group 7"/>
          <p:cNvGrpSpPr/>
          <p:nvPr/>
        </p:nvGrpSpPr>
        <p:grpSpPr>
          <a:xfrm>
            <a:off x="2066923" y="1595939"/>
            <a:ext cx="8058154" cy="1482424"/>
            <a:chOff x="542923" y="1849761"/>
            <a:chExt cx="8058154" cy="693935"/>
          </a:xfrm>
          <a:solidFill>
            <a:srgbClr val="F2E2D2"/>
          </a:solidFill>
        </p:grpSpPr>
        <p:sp>
          <p:nvSpPr>
            <p:cNvPr id="9" name="Rectangle 8"/>
            <p:cNvSpPr/>
            <p:nvPr/>
          </p:nvSpPr>
          <p:spPr>
            <a:xfrm>
              <a:off x="542923" y="1849761"/>
              <a:ext cx="8058154" cy="693935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/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633045" y="1939207"/>
              <a:ext cx="7807571" cy="494139"/>
            </a:xfrm>
            <a:prstGeom prst="roundRect">
              <a:avLst/>
            </a:prstGeom>
            <a:grpFill/>
          </p:spPr>
          <p:txBody>
            <a:bodyPr wrap="square" rtlCol="0" anchor="ctr">
              <a:spAutoFit/>
            </a:bodyPr>
            <a:lstStyle/>
            <a:p>
              <a:r>
                <a:rPr lang="en-US" sz="2800" b="1" dirty="0">
                  <a:solidFill>
                    <a:srgbClr val="323542"/>
                  </a:solidFill>
                </a:rPr>
                <a:t>Most important point: </a:t>
              </a:r>
              <a:r>
                <a:rPr lang="en-US" sz="2800" dirty="0">
                  <a:solidFill>
                    <a:srgbClr val="323542"/>
                  </a:solidFill>
                </a:rPr>
                <a:t>a primary factor, most importantly, most significantly, the key reason</a:t>
              </a:r>
              <a:r>
                <a:rPr lang="en-US" sz="2800" b="1" dirty="0">
                  <a:solidFill>
                    <a:srgbClr val="323542"/>
                  </a:solidFill>
                </a:rPr>
                <a:t> </a:t>
              </a:r>
            </a:p>
          </p:txBody>
        </p:sp>
      </p:grpSp>
      <p:grpSp>
        <p:nvGrpSpPr>
          <p:cNvPr id="11" name="Group 10"/>
          <p:cNvGrpSpPr/>
          <p:nvPr/>
        </p:nvGrpSpPr>
        <p:grpSpPr>
          <a:xfrm>
            <a:off x="2066923" y="3467968"/>
            <a:ext cx="8058154" cy="1482424"/>
            <a:chOff x="542923" y="1849761"/>
            <a:chExt cx="8058154" cy="693935"/>
          </a:xfrm>
          <a:solidFill>
            <a:srgbClr val="F2E2D2"/>
          </a:solidFill>
        </p:grpSpPr>
        <p:sp>
          <p:nvSpPr>
            <p:cNvPr id="12" name="Rectangle 11"/>
            <p:cNvSpPr/>
            <p:nvPr/>
          </p:nvSpPr>
          <p:spPr>
            <a:xfrm>
              <a:off x="542923" y="1849761"/>
              <a:ext cx="8058154" cy="693935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/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633045" y="1939207"/>
              <a:ext cx="7807571" cy="494139"/>
            </a:xfrm>
            <a:prstGeom prst="roundRect">
              <a:avLst/>
            </a:prstGeom>
            <a:grpFill/>
          </p:spPr>
          <p:txBody>
            <a:bodyPr wrap="square" rtlCol="0" anchor="ctr">
              <a:spAutoFit/>
            </a:bodyPr>
            <a:lstStyle/>
            <a:p>
              <a:r>
                <a:rPr lang="en-US" sz="2800" b="1" dirty="0">
                  <a:solidFill>
                    <a:srgbClr val="323542"/>
                  </a:solidFill>
                </a:rPr>
                <a:t>Less important points: </a:t>
              </a:r>
              <a:r>
                <a:rPr lang="en-US" sz="2800" dirty="0">
                  <a:solidFill>
                    <a:srgbClr val="323542"/>
                  </a:solidFill>
                </a:rPr>
                <a:t>additionally, furthermore, an additional reason, on a related note</a:t>
              </a:r>
              <a:endParaRPr lang="en-US" sz="2800" b="1" dirty="0">
                <a:solidFill>
                  <a:srgbClr val="323542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2621417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1524001" y="338445"/>
            <a:ext cx="9144001" cy="6332628"/>
            <a:chOff x="-1" y="463132"/>
            <a:chExt cx="9144001" cy="6332628"/>
          </a:xfrm>
        </p:grpSpPr>
        <p:sp>
          <p:nvSpPr>
            <p:cNvPr id="26" name="TextBox 25"/>
            <p:cNvSpPr txBox="1"/>
            <p:nvPr/>
          </p:nvSpPr>
          <p:spPr>
            <a:xfrm>
              <a:off x="-1" y="463132"/>
              <a:ext cx="9144000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000" dirty="0">
                  <a:solidFill>
                    <a:srgbClr val="323542"/>
                  </a:solidFill>
                  <a:latin typeface="Century Gothic" panose="020B0502020202020204" pitchFamily="34" charset="0"/>
                </a:rPr>
                <a:t>Transitions for Different Organizational Patterns</a:t>
              </a:r>
            </a:p>
            <a:p>
              <a:pPr algn="ctr"/>
              <a:endParaRPr lang="en-US" sz="3000" dirty="0">
                <a:solidFill>
                  <a:srgbClr val="323542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5477039" y="6241762"/>
              <a:ext cx="366696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000" b="1">
                  <a:solidFill>
                    <a:schemeClr val="bg1"/>
                  </a:solidFill>
                  <a:latin typeface="Century Gothic" panose="020B0502020202020204" pitchFamily="34" charset="0"/>
                </a:rPr>
                <a:t>HAWKES</a:t>
              </a:r>
              <a:r>
                <a:rPr lang="en-US" sz="2800">
                  <a:solidFill>
                    <a:schemeClr val="bg1"/>
                  </a:solidFill>
                  <a:latin typeface="Century Gothic" panose="020B0502020202020204" pitchFamily="34" charset="0"/>
                </a:rPr>
                <a:t> LEARNING</a:t>
              </a:r>
            </a:p>
          </p:txBody>
        </p:sp>
      </p:grpSp>
      <p:cxnSp>
        <p:nvCxnSpPr>
          <p:cNvPr id="55" name="Straight Connector 54"/>
          <p:cNvCxnSpPr/>
          <p:nvPr/>
        </p:nvCxnSpPr>
        <p:spPr>
          <a:xfrm>
            <a:off x="1881188" y="1137908"/>
            <a:ext cx="8429625" cy="0"/>
          </a:xfrm>
          <a:prstGeom prst="line">
            <a:avLst/>
          </a:prstGeom>
          <a:ln w="12700">
            <a:solidFill>
              <a:srgbClr val="3235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7" name="Group 16"/>
          <p:cNvGrpSpPr/>
          <p:nvPr/>
        </p:nvGrpSpPr>
        <p:grpSpPr>
          <a:xfrm>
            <a:off x="1815849" y="3199096"/>
            <a:ext cx="2869022" cy="1555783"/>
            <a:chOff x="3531827" y="3615512"/>
            <a:chExt cx="2080340" cy="1944612"/>
          </a:xfrm>
          <a:solidFill>
            <a:srgbClr val="F2E2D2"/>
          </a:solidFill>
        </p:grpSpPr>
        <p:sp>
          <p:nvSpPr>
            <p:cNvPr id="18" name="Rectangle 17"/>
            <p:cNvSpPr/>
            <p:nvPr/>
          </p:nvSpPr>
          <p:spPr>
            <a:xfrm>
              <a:off x="3531827" y="3615512"/>
              <a:ext cx="2080340" cy="194461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3739740" y="3680438"/>
              <a:ext cx="1664514" cy="1808079"/>
            </a:xfrm>
            <a:prstGeom prst="rect">
              <a:avLst/>
            </a:prstGeom>
            <a:grp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2200" dirty="0"/>
                <a:t>Initially</a:t>
              </a:r>
            </a:p>
            <a:p>
              <a:pPr algn="ctr"/>
              <a:r>
                <a:rPr lang="en-US" sz="2200" dirty="0"/>
                <a:t>Suddenly</a:t>
              </a:r>
            </a:p>
            <a:p>
              <a:pPr algn="ctr"/>
              <a:r>
                <a:rPr lang="en-US" sz="2200" dirty="0"/>
                <a:t>Afterward</a:t>
              </a:r>
            </a:p>
            <a:p>
              <a:pPr algn="ctr"/>
              <a:r>
                <a:rPr lang="en-US" sz="2200" dirty="0"/>
                <a:t>Eventually</a:t>
              </a:r>
            </a:p>
          </p:txBody>
        </p:sp>
      </p:grpSp>
      <p:grpSp>
        <p:nvGrpSpPr>
          <p:cNvPr id="23" name="Group 22"/>
          <p:cNvGrpSpPr/>
          <p:nvPr/>
        </p:nvGrpSpPr>
        <p:grpSpPr>
          <a:xfrm>
            <a:off x="2718297" y="1362693"/>
            <a:ext cx="2869022" cy="1228464"/>
            <a:chOff x="3531827" y="1747690"/>
            <a:chExt cx="2080340" cy="1617913"/>
          </a:xfrm>
          <a:solidFill>
            <a:srgbClr val="F2E2D2"/>
          </a:solidFill>
        </p:grpSpPr>
        <p:sp>
          <p:nvSpPr>
            <p:cNvPr id="24" name="Rectangle 23"/>
            <p:cNvSpPr/>
            <p:nvPr/>
          </p:nvSpPr>
          <p:spPr>
            <a:xfrm>
              <a:off x="3531827" y="1747690"/>
              <a:ext cx="2080340" cy="16179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3731823" y="1964352"/>
              <a:ext cx="1664514" cy="721351"/>
            </a:xfrm>
            <a:prstGeom prst="rect">
              <a:avLst/>
            </a:prstGeom>
            <a:grpFill/>
          </p:spPr>
          <p:txBody>
            <a:bodyPr wrap="square" rtlCol="0" anchor="ctr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2200" b="1" dirty="0"/>
                <a:t>Chronological</a:t>
              </a:r>
            </a:p>
          </p:txBody>
        </p:sp>
      </p:grpSp>
      <p:grpSp>
        <p:nvGrpSpPr>
          <p:cNvPr id="28" name="Group 27"/>
          <p:cNvGrpSpPr/>
          <p:nvPr/>
        </p:nvGrpSpPr>
        <p:grpSpPr>
          <a:xfrm>
            <a:off x="6224467" y="1362692"/>
            <a:ext cx="2869022" cy="1228465"/>
            <a:chOff x="3531827" y="1747690"/>
            <a:chExt cx="2080340" cy="1617913"/>
          </a:xfrm>
          <a:solidFill>
            <a:srgbClr val="F2E2D2"/>
          </a:solidFill>
        </p:grpSpPr>
        <p:sp>
          <p:nvSpPr>
            <p:cNvPr id="29" name="Rectangle 28"/>
            <p:cNvSpPr/>
            <p:nvPr/>
          </p:nvSpPr>
          <p:spPr>
            <a:xfrm>
              <a:off x="3531827" y="1747690"/>
              <a:ext cx="2080340" cy="16179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3739740" y="2044682"/>
              <a:ext cx="1664514" cy="1013369"/>
            </a:xfrm>
            <a:prstGeom prst="rect">
              <a:avLst/>
            </a:prstGeom>
            <a:grp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2200" b="1" dirty="0"/>
                <a:t>Compare and Contrast</a:t>
              </a:r>
            </a:p>
          </p:txBody>
        </p:sp>
      </p:grpSp>
      <p:grpSp>
        <p:nvGrpSpPr>
          <p:cNvPr id="31" name="Group 30"/>
          <p:cNvGrpSpPr/>
          <p:nvPr/>
        </p:nvGrpSpPr>
        <p:grpSpPr>
          <a:xfrm>
            <a:off x="7004255" y="3199097"/>
            <a:ext cx="2869022" cy="1555782"/>
            <a:chOff x="3531827" y="1747690"/>
            <a:chExt cx="2080340" cy="1617913"/>
          </a:xfrm>
          <a:solidFill>
            <a:srgbClr val="F2E2D2"/>
          </a:solidFill>
        </p:grpSpPr>
        <p:sp>
          <p:nvSpPr>
            <p:cNvPr id="32" name="Rectangle 31"/>
            <p:cNvSpPr/>
            <p:nvPr/>
          </p:nvSpPr>
          <p:spPr>
            <a:xfrm>
              <a:off x="3531827" y="1747690"/>
              <a:ext cx="2080340" cy="16179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3739740" y="1801707"/>
              <a:ext cx="1664514" cy="1504319"/>
            </a:xfrm>
            <a:prstGeom prst="rect">
              <a:avLst/>
            </a:prstGeom>
            <a:grp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2200" dirty="0"/>
                <a:t>In this way</a:t>
              </a:r>
            </a:p>
            <a:p>
              <a:pPr algn="ctr"/>
              <a:r>
                <a:rPr lang="en-US" sz="2200" dirty="0"/>
                <a:t>Similarly</a:t>
              </a:r>
            </a:p>
            <a:p>
              <a:pPr algn="ctr"/>
              <a:r>
                <a:rPr lang="en-US" sz="2200" dirty="0"/>
                <a:t>But</a:t>
              </a:r>
            </a:p>
            <a:p>
              <a:pPr algn="ctr"/>
              <a:r>
                <a:rPr lang="en-US" sz="2200" dirty="0"/>
                <a:t>Instead</a:t>
              </a:r>
            </a:p>
          </p:txBody>
        </p:sp>
      </p:grpSp>
      <p:sp>
        <p:nvSpPr>
          <p:cNvPr id="3" name="Down Arrow 2"/>
          <p:cNvSpPr/>
          <p:nvPr/>
        </p:nvSpPr>
        <p:spPr>
          <a:xfrm>
            <a:off x="3250359" y="2652742"/>
            <a:ext cx="596348" cy="536713"/>
          </a:xfrm>
          <a:prstGeom prst="downArrow">
            <a:avLst/>
          </a:prstGeom>
          <a:solidFill>
            <a:srgbClr val="C7D4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Down Arrow 19"/>
          <p:cNvSpPr/>
          <p:nvPr/>
        </p:nvSpPr>
        <p:spPr>
          <a:xfrm>
            <a:off x="7986217" y="2652742"/>
            <a:ext cx="596348" cy="536713"/>
          </a:xfrm>
          <a:prstGeom prst="downArrow">
            <a:avLst/>
          </a:prstGeom>
          <a:solidFill>
            <a:srgbClr val="C7D4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913665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1524001" y="338445"/>
            <a:ext cx="9144001" cy="6332628"/>
            <a:chOff x="-1" y="463132"/>
            <a:chExt cx="9144001" cy="6332628"/>
          </a:xfrm>
        </p:grpSpPr>
        <p:sp>
          <p:nvSpPr>
            <p:cNvPr id="26" name="TextBox 25"/>
            <p:cNvSpPr txBox="1"/>
            <p:nvPr/>
          </p:nvSpPr>
          <p:spPr>
            <a:xfrm>
              <a:off x="-1" y="463132"/>
              <a:ext cx="914400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000" dirty="0">
                  <a:solidFill>
                    <a:srgbClr val="323542"/>
                  </a:solidFill>
                  <a:latin typeface="Century Gothic" panose="020B0502020202020204" pitchFamily="34" charset="0"/>
                </a:rPr>
                <a:t>Commonly Confused Transitions</a:t>
              </a: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5477039" y="6241762"/>
              <a:ext cx="366696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000" b="1">
                  <a:solidFill>
                    <a:schemeClr val="bg1"/>
                  </a:solidFill>
                  <a:latin typeface="Century Gothic" panose="020B0502020202020204" pitchFamily="34" charset="0"/>
                </a:rPr>
                <a:t>HAWKES</a:t>
              </a:r>
              <a:r>
                <a:rPr lang="en-US" sz="2800">
                  <a:solidFill>
                    <a:schemeClr val="bg1"/>
                  </a:solidFill>
                  <a:latin typeface="Century Gothic" panose="020B0502020202020204" pitchFamily="34" charset="0"/>
                </a:rPr>
                <a:t> LEARNING</a:t>
              </a:r>
            </a:p>
          </p:txBody>
        </p:sp>
      </p:grpSp>
      <p:cxnSp>
        <p:nvCxnSpPr>
          <p:cNvPr id="55" name="Straight Connector 54"/>
          <p:cNvCxnSpPr/>
          <p:nvPr/>
        </p:nvCxnSpPr>
        <p:spPr>
          <a:xfrm>
            <a:off x="1881189" y="1137908"/>
            <a:ext cx="8429625" cy="0"/>
          </a:xfrm>
          <a:prstGeom prst="line">
            <a:avLst/>
          </a:prstGeom>
          <a:ln w="12700">
            <a:solidFill>
              <a:srgbClr val="3235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Group 7"/>
          <p:cNvGrpSpPr/>
          <p:nvPr/>
        </p:nvGrpSpPr>
        <p:grpSpPr>
          <a:xfrm>
            <a:off x="1881187" y="1612191"/>
            <a:ext cx="8429626" cy="3395744"/>
            <a:chOff x="365111" y="1821206"/>
            <a:chExt cx="8443024" cy="3298655"/>
          </a:xfrm>
        </p:grpSpPr>
        <p:grpSp>
          <p:nvGrpSpPr>
            <p:cNvPr id="9" name="Group 8"/>
            <p:cNvGrpSpPr/>
            <p:nvPr/>
          </p:nvGrpSpPr>
          <p:grpSpPr>
            <a:xfrm>
              <a:off x="365111" y="1821206"/>
              <a:ext cx="8443024" cy="3298655"/>
              <a:chOff x="365111" y="1821206"/>
              <a:chExt cx="8443024" cy="3298655"/>
            </a:xfrm>
          </p:grpSpPr>
          <p:sp>
            <p:nvSpPr>
              <p:cNvPr id="16" name="Rectangle 15"/>
              <p:cNvSpPr/>
              <p:nvPr/>
            </p:nvSpPr>
            <p:spPr>
              <a:xfrm>
                <a:off x="365111" y="1821206"/>
                <a:ext cx="4175761" cy="3298655"/>
              </a:xfrm>
              <a:prstGeom prst="rect">
                <a:avLst/>
              </a:prstGeom>
              <a:solidFill>
                <a:srgbClr val="C7D4C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" name="Rectangle 16"/>
              <p:cNvSpPr/>
              <p:nvPr/>
            </p:nvSpPr>
            <p:spPr>
              <a:xfrm>
                <a:off x="4632374" y="1821206"/>
                <a:ext cx="4175761" cy="3298655"/>
              </a:xfrm>
              <a:prstGeom prst="rect">
                <a:avLst/>
              </a:prstGeom>
              <a:solidFill>
                <a:srgbClr val="C7D4C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2" name="Oval 21"/>
              <p:cNvSpPr/>
              <p:nvPr/>
            </p:nvSpPr>
            <p:spPr>
              <a:xfrm>
                <a:off x="4180836" y="3026405"/>
                <a:ext cx="811575" cy="879143"/>
              </a:xfrm>
              <a:prstGeom prst="ellipse">
                <a:avLst/>
              </a:prstGeom>
              <a:solidFill>
                <a:srgbClr val="C7D4CB"/>
              </a:solidFill>
              <a:ln w="762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3200" b="1" dirty="0">
                    <a:solidFill>
                      <a:schemeClr val="tx1"/>
                    </a:solidFill>
                  </a:rPr>
                  <a:t>&amp;</a:t>
                </a:r>
                <a:endParaRPr lang="en-US" sz="4800" b="1" dirty="0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11" name="TextBox 10"/>
            <p:cNvSpPr txBox="1"/>
            <p:nvPr/>
          </p:nvSpPr>
          <p:spPr>
            <a:xfrm>
              <a:off x="748359" y="2331173"/>
              <a:ext cx="3325552" cy="206294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4400" dirty="0"/>
                <a:t>Although</a:t>
              </a:r>
            </a:p>
            <a:p>
              <a:pPr algn="ctr"/>
              <a:endParaRPr lang="en-US" sz="4400" dirty="0"/>
            </a:p>
            <a:p>
              <a:pPr algn="ctr"/>
              <a:r>
                <a:rPr lang="en-US" sz="4400" dirty="0"/>
                <a:t>However</a:t>
              </a: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5049554" y="2331173"/>
              <a:ext cx="3325552" cy="206294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4400" dirty="0"/>
                <a:t>Consequently</a:t>
              </a:r>
            </a:p>
            <a:p>
              <a:pPr algn="ctr"/>
              <a:endParaRPr lang="en-US" sz="4400" dirty="0"/>
            </a:p>
            <a:p>
              <a:pPr algn="ctr"/>
              <a:r>
                <a:rPr lang="en-US" sz="4400" dirty="0"/>
                <a:t>Subsequently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92067221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101</TotalTime>
  <Words>182</Words>
  <Application>Microsoft Office PowerPoint</Application>
  <PresentationFormat>Widescreen</PresentationFormat>
  <Paragraphs>62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10</vt:i4>
      </vt:variant>
    </vt:vector>
  </HeadingPairs>
  <TitlesOfParts>
    <vt:vector size="16" baseType="lpstr">
      <vt:lpstr>Arial</vt:lpstr>
      <vt:lpstr>Calibri</vt:lpstr>
      <vt:lpstr>Calibri Light</vt:lpstr>
      <vt:lpstr>Century Gothic</vt:lpstr>
      <vt:lpstr>Office Theme</vt:lpstr>
      <vt:lpstr>1_Office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Chelsea Olsen</dc:creator>
  <cp:lastModifiedBy>Claire Grulick</cp:lastModifiedBy>
  <cp:revision>22</cp:revision>
  <dcterms:created xsi:type="dcterms:W3CDTF">2017-07-30T20:46:35Z</dcterms:created>
  <dcterms:modified xsi:type="dcterms:W3CDTF">2020-02-24T18:25:08Z</dcterms:modified>
</cp:coreProperties>
</file>