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257" r:id="rId2"/>
    <p:sldId id="279" r:id="rId3"/>
    <p:sldId id="282" r:id="rId4"/>
    <p:sldId id="285" r:id="rId5"/>
    <p:sldId id="281" r:id="rId6"/>
    <p:sldId id="286" r:id="rId7"/>
    <p:sldId id="365" r:id="rId8"/>
    <p:sldId id="366" r:id="rId9"/>
    <p:sldId id="367" r:id="rId10"/>
    <p:sldId id="368" r:id="rId11"/>
    <p:sldId id="369" r:id="rId12"/>
    <p:sldId id="370" r:id="rId13"/>
    <p:sldId id="283" r:id="rId14"/>
    <p:sldId id="284" r:id="rId15"/>
    <p:sldId id="278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itlin Coleman" initials="CC" lastIdx="1" clrIdx="0">
    <p:extLst>
      <p:ext uri="{19B8F6BF-5375-455C-9EA6-DF929625EA0E}">
        <p15:presenceInfo xmlns:p15="http://schemas.microsoft.com/office/powerpoint/2012/main" userId="S::cclark@hawkeslearning.com::96f87ca1-0e64-4ae8-8d77-98757b85df0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ACABF"/>
    <a:srgbClr val="5A7E83"/>
    <a:srgbClr val="D8E0DA"/>
    <a:srgbClr val="8AA492"/>
    <a:srgbClr val="F8FAF9"/>
    <a:srgbClr val="799782"/>
    <a:srgbClr val="546C5B"/>
    <a:srgbClr val="376546"/>
    <a:srgbClr val="CCA49C"/>
    <a:srgbClr val="E3E9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766"/>
    <p:restoredTop sz="91702" autoAdjust="0"/>
  </p:normalViewPr>
  <p:slideViewPr>
    <p:cSldViewPr snapToGrid="0" snapToObjects="1">
      <p:cViewPr varScale="1">
        <p:scale>
          <a:sx n="75" d="100"/>
          <a:sy n="75" d="100"/>
        </p:scale>
        <p:origin x="90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A94174-59E6-A94C-8741-8E6A333E60B1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6E0544-77A7-5F47-91FA-C76B47814FF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89360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EE6F8-0111-B245-B1BC-F258113572C8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5AE80-9AD0-DC43-8BAD-64073A6CE0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9299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EE6F8-0111-B245-B1BC-F258113572C8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5AE80-9AD0-DC43-8BAD-64073A6CE0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9418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EE6F8-0111-B245-B1BC-F258113572C8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5AE80-9AD0-DC43-8BAD-64073A6CE0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9910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EE6F8-0111-B245-B1BC-F258113572C8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5AE80-9AD0-DC43-8BAD-64073A6CE0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851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EE6F8-0111-B245-B1BC-F258113572C8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5AE80-9AD0-DC43-8BAD-64073A6CE0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3312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EE6F8-0111-B245-B1BC-F258113572C8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5AE80-9AD0-DC43-8BAD-64073A6CE0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9697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EE6F8-0111-B245-B1BC-F258113572C8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5AE80-9AD0-DC43-8BAD-64073A6CE0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5720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EE6F8-0111-B245-B1BC-F258113572C8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5AE80-9AD0-DC43-8BAD-64073A6CE0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1447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EE6F8-0111-B245-B1BC-F258113572C8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5AE80-9AD0-DC43-8BAD-64073A6CE0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37004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EE6F8-0111-B245-B1BC-F258113572C8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5AE80-9AD0-DC43-8BAD-64073A6CE0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4040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EE6F8-0111-B245-B1BC-F258113572C8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5AE80-9AD0-DC43-8BAD-64073A6CE0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2969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CEE6F8-0111-B245-B1BC-F258113572C8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D5AE80-9AD0-DC43-8BAD-64073A6CE0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2481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526241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Rhetorical Essay Structures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53740" y="320479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54460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288568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 Compare and Contrast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4A3C89F5-5AC7-42CA-B269-E0EF8850E061}"/>
              </a:ext>
            </a:extLst>
          </p:cNvPr>
          <p:cNvSpPr txBox="1"/>
          <p:nvPr/>
        </p:nvSpPr>
        <p:spPr>
          <a:xfrm>
            <a:off x="1459469" y="1341780"/>
            <a:ext cx="9273061" cy="4708981"/>
          </a:xfrm>
          <a:prstGeom prst="rect">
            <a:avLst/>
          </a:prstGeom>
          <a:solidFill>
            <a:srgbClr val="C7D4CB"/>
          </a:solidFill>
        </p:spPr>
        <p:txBody>
          <a:bodyPr wrap="square" rtlCol="0" anchor="ctr">
            <a:spAutoFit/>
          </a:bodyPr>
          <a:lstStyle/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7E8372D-36D2-456F-8C12-2DB123C1456A}"/>
              </a:ext>
            </a:extLst>
          </p:cNvPr>
          <p:cNvSpPr txBox="1"/>
          <p:nvPr/>
        </p:nvSpPr>
        <p:spPr>
          <a:xfrm>
            <a:off x="1683022" y="2464252"/>
            <a:ext cx="8859471" cy="2251065"/>
          </a:xfrm>
          <a:prstGeom prst="rect">
            <a:avLst/>
          </a:prstGeom>
          <a:solidFill>
            <a:srgbClr val="C7D4CB"/>
          </a:solidFill>
        </p:spPr>
        <p:txBody>
          <a:bodyPr wrap="square" rtlCol="0" anchor="ctr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Discuss similarities and differences between multiple people, places, things, events, or ideas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Can help to explain something new by comparing it to something familiar</a:t>
            </a:r>
          </a:p>
        </p:txBody>
      </p:sp>
    </p:spTree>
    <p:extLst>
      <p:ext uri="{BB962C8B-B14F-4D97-AF65-F5344CB8AC3E}">
        <p14:creationId xmlns:p14="http://schemas.microsoft.com/office/powerpoint/2010/main" val="5231719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288568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Example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4A3C89F5-5AC7-42CA-B269-E0EF8850E061}"/>
              </a:ext>
            </a:extLst>
          </p:cNvPr>
          <p:cNvSpPr txBox="1"/>
          <p:nvPr/>
        </p:nvSpPr>
        <p:spPr>
          <a:xfrm>
            <a:off x="1459469" y="1341780"/>
            <a:ext cx="9273061" cy="4708981"/>
          </a:xfrm>
          <a:prstGeom prst="rect">
            <a:avLst/>
          </a:prstGeom>
          <a:solidFill>
            <a:srgbClr val="C7D4CB"/>
          </a:solidFill>
        </p:spPr>
        <p:txBody>
          <a:bodyPr wrap="square" rtlCol="0" anchor="ctr">
            <a:spAutoFit/>
          </a:bodyPr>
          <a:lstStyle/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7E8372D-36D2-456F-8C12-2DB123C1456A}"/>
              </a:ext>
            </a:extLst>
          </p:cNvPr>
          <p:cNvSpPr txBox="1"/>
          <p:nvPr/>
        </p:nvSpPr>
        <p:spPr>
          <a:xfrm>
            <a:off x="1683023" y="2464252"/>
            <a:ext cx="8823612" cy="2251065"/>
          </a:xfrm>
          <a:prstGeom prst="rect">
            <a:avLst/>
          </a:prstGeom>
          <a:solidFill>
            <a:srgbClr val="C7D4CB"/>
          </a:solidFill>
        </p:spPr>
        <p:txBody>
          <a:bodyPr wrap="square" rtlCol="0" anchor="ctr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Use specific instances or illustrations to demonstrate a general point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Can use different types of examples, like reflections, anecdotes, and expert analysis</a:t>
            </a:r>
          </a:p>
        </p:txBody>
      </p:sp>
    </p:spTree>
    <p:extLst>
      <p:ext uri="{BB962C8B-B14F-4D97-AF65-F5344CB8AC3E}">
        <p14:creationId xmlns:p14="http://schemas.microsoft.com/office/powerpoint/2010/main" val="200297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288568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Classification/Division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4A3C89F5-5AC7-42CA-B269-E0EF8850E061}"/>
              </a:ext>
            </a:extLst>
          </p:cNvPr>
          <p:cNvSpPr txBox="1"/>
          <p:nvPr/>
        </p:nvSpPr>
        <p:spPr>
          <a:xfrm>
            <a:off x="1459469" y="1341780"/>
            <a:ext cx="9273061" cy="4708981"/>
          </a:xfrm>
          <a:prstGeom prst="rect">
            <a:avLst/>
          </a:prstGeom>
          <a:solidFill>
            <a:srgbClr val="C7D4CB"/>
          </a:solidFill>
        </p:spPr>
        <p:txBody>
          <a:bodyPr wrap="square" rtlCol="0" anchor="ctr">
            <a:spAutoFit/>
          </a:bodyPr>
          <a:lstStyle/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7E8372D-36D2-456F-8C12-2DB123C1456A}"/>
              </a:ext>
            </a:extLst>
          </p:cNvPr>
          <p:cNvSpPr txBox="1"/>
          <p:nvPr/>
        </p:nvSpPr>
        <p:spPr>
          <a:xfrm>
            <a:off x="1782104" y="1472471"/>
            <a:ext cx="8627790" cy="3913059"/>
          </a:xfrm>
          <a:prstGeom prst="rect">
            <a:avLst/>
          </a:prstGeom>
          <a:solidFill>
            <a:srgbClr val="C7D4CB"/>
          </a:solidFill>
        </p:spPr>
        <p:txBody>
          <a:bodyPr wrap="square" rtlCol="0" anchor="ctr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Examine a subject based on the various categories it can be divided into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The categories you break down a topic into should be: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Comparable = categories should share classifying factors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Balanced = a similar quantity of details to describe each one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Exclusive = should have unique qualities that don’t overlap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345671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Choosing a Rhetorical Essay Structure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881187" y="1612191"/>
            <a:ext cx="8429626" cy="3395744"/>
            <a:chOff x="365111" y="1821206"/>
            <a:chExt cx="8443024" cy="3298655"/>
          </a:xfrm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80836" y="3026405"/>
                <a:ext cx="811575" cy="879143"/>
              </a:xfrm>
              <a:prstGeom prst="ellipse">
                <a:avLst/>
              </a:prstGeom>
              <a:solidFill>
                <a:srgbClr val="C7D4CB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4800" b="1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660048"/>
              <a:ext cx="3325552" cy="140519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400" dirty="0"/>
                <a:t>Choose essay structure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2660047"/>
              <a:ext cx="3325552" cy="140519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400" dirty="0"/>
                <a:t>Serves purpose</a:t>
              </a:r>
            </a:p>
          </p:txBody>
        </p:sp>
      </p:grpSp>
      <p:sp>
        <p:nvSpPr>
          <p:cNvPr id="3" name="Right Arrow 2"/>
          <p:cNvSpPr/>
          <p:nvPr/>
        </p:nvSpPr>
        <p:spPr>
          <a:xfrm>
            <a:off x="5792203" y="3022820"/>
            <a:ext cx="630341" cy="574158"/>
          </a:xfrm>
          <a:prstGeom prst="rightArrow">
            <a:avLst>
              <a:gd name="adj1" fmla="val 31481"/>
              <a:gd name="adj2" fmla="val 5555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64507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Choosing a Rhetorical Essay Structure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>
            <a:off x="1881189" y="1383373"/>
            <a:ext cx="8985287" cy="5055527"/>
            <a:chOff x="365111" y="1821206"/>
            <a:chExt cx="8443024" cy="3298655"/>
          </a:xfrm>
          <a:noFill/>
        </p:grpSpPr>
        <p:sp>
          <p:nvSpPr>
            <p:cNvPr id="16" name="Rectangle 15"/>
            <p:cNvSpPr/>
            <p:nvPr/>
          </p:nvSpPr>
          <p:spPr>
            <a:xfrm>
              <a:off x="365111" y="1821206"/>
              <a:ext cx="4175761" cy="3298655"/>
            </a:xfrm>
            <a:prstGeom prst="rect">
              <a:avLst/>
            </a:prstGeom>
            <a:grpFill/>
            <a:ln>
              <a:solidFill>
                <a:srgbClr val="BACAB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632374" y="1821206"/>
              <a:ext cx="4175761" cy="3298655"/>
            </a:xfrm>
            <a:prstGeom prst="rect">
              <a:avLst/>
            </a:prstGeom>
            <a:grpFill/>
            <a:ln>
              <a:solidFill>
                <a:srgbClr val="BACAB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5" name="Rounded Rectangle 14"/>
          <p:cNvSpPr/>
          <p:nvPr/>
        </p:nvSpPr>
        <p:spPr>
          <a:xfrm>
            <a:off x="2375754" y="1503832"/>
            <a:ext cx="3454823" cy="708860"/>
          </a:xfrm>
          <a:prstGeom prst="roundRect">
            <a:avLst/>
          </a:prstGeom>
          <a:solidFill>
            <a:srgbClr val="BACABF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Define, describe, components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2375751" y="2293065"/>
            <a:ext cx="3454823" cy="708860"/>
          </a:xfrm>
          <a:prstGeom prst="roundRect">
            <a:avLst/>
          </a:prstGeom>
          <a:solidFill>
            <a:srgbClr val="BACABF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Trace, list, explain how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2375754" y="3083054"/>
            <a:ext cx="3454823" cy="708860"/>
          </a:xfrm>
          <a:prstGeom prst="roundRect">
            <a:avLst/>
          </a:prstGeom>
          <a:solidFill>
            <a:srgbClr val="BACABF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Causes, reasons, effects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2375750" y="3877036"/>
            <a:ext cx="3454823" cy="708860"/>
          </a:xfrm>
          <a:prstGeom prst="roundRect">
            <a:avLst/>
          </a:prstGeom>
          <a:solidFill>
            <a:srgbClr val="BACABF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Compare, similarities, differences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6819708" y="1503832"/>
            <a:ext cx="3454823" cy="708860"/>
          </a:xfrm>
          <a:prstGeom prst="roundRect">
            <a:avLst/>
          </a:prstGeom>
          <a:solidFill>
            <a:srgbClr val="BACABF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Definition essay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6819702" y="2288502"/>
            <a:ext cx="3454823" cy="708860"/>
          </a:xfrm>
          <a:prstGeom prst="roundRect">
            <a:avLst/>
          </a:prstGeom>
          <a:solidFill>
            <a:srgbClr val="BACABF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Process analysis </a:t>
            </a:r>
            <a:r>
              <a:rPr lang="en-US" dirty="0">
                <a:solidFill>
                  <a:schemeClr val="tx1"/>
                </a:solidFill>
              </a:rPr>
              <a:t>essay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6819704" y="3084356"/>
            <a:ext cx="3454823" cy="708860"/>
          </a:xfrm>
          <a:prstGeom prst="roundRect">
            <a:avLst/>
          </a:prstGeom>
          <a:solidFill>
            <a:srgbClr val="BACABF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Cause-and-effect essay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6819702" y="3877036"/>
            <a:ext cx="3454823" cy="708860"/>
          </a:xfrm>
          <a:prstGeom prst="roundRect">
            <a:avLst/>
          </a:prstGeom>
          <a:solidFill>
            <a:srgbClr val="BACABF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Compare-and-contrast essay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926ADFB7-8585-47BA-B4EB-FF286DA703C0}"/>
              </a:ext>
            </a:extLst>
          </p:cNvPr>
          <p:cNvSpPr/>
          <p:nvPr/>
        </p:nvSpPr>
        <p:spPr>
          <a:xfrm>
            <a:off x="5927956" y="1503832"/>
            <a:ext cx="794373" cy="768104"/>
          </a:xfrm>
          <a:prstGeom prst="ellipse">
            <a:avLst/>
          </a:prstGeom>
          <a:solidFill>
            <a:srgbClr val="C7D4CB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chemeClr val="tx1"/>
                </a:solidFill>
              </a:rPr>
              <a:t>→</a:t>
            </a: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F2D7D788-7F21-4D70-AD34-432658F85A98}"/>
              </a:ext>
            </a:extLst>
          </p:cNvPr>
          <p:cNvSpPr/>
          <p:nvPr/>
        </p:nvSpPr>
        <p:spPr>
          <a:xfrm>
            <a:off x="5927953" y="2293168"/>
            <a:ext cx="794373" cy="768104"/>
          </a:xfrm>
          <a:prstGeom prst="ellipse">
            <a:avLst/>
          </a:prstGeom>
          <a:solidFill>
            <a:srgbClr val="C7D4CB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chemeClr val="tx1"/>
                </a:solidFill>
              </a:rPr>
              <a:t>→</a:t>
            </a: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2AE17602-C7B7-4080-958F-7230C391158F}"/>
              </a:ext>
            </a:extLst>
          </p:cNvPr>
          <p:cNvSpPr/>
          <p:nvPr/>
        </p:nvSpPr>
        <p:spPr>
          <a:xfrm>
            <a:off x="5933799" y="3084356"/>
            <a:ext cx="794373" cy="768104"/>
          </a:xfrm>
          <a:prstGeom prst="ellipse">
            <a:avLst/>
          </a:prstGeom>
          <a:solidFill>
            <a:srgbClr val="C7D4CB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chemeClr val="tx1"/>
                </a:solidFill>
              </a:rPr>
              <a:t>→</a:t>
            </a: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31E61216-7221-419B-B987-20D5E2EC9AE4}"/>
              </a:ext>
            </a:extLst>
          </p:cNvPr>
          <p:cNvSpPr/>
          <p:nvPr/>
        </p:nvSpPr>
        <p:spPr>
          <a:xfrm>
            <a:off x="5927950" y="3903527"/>
            <a:ext cx="794373" cy="768104"/>
          </a:xfrm>
          <a:prstGeom prst="ellipse">
            <a:avLst/>
          </a:prstGeom>
          <a:solidFill>
            <a:srgbClr val="C7D4CB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chemeClr val="tx1"/>
                </a:solidFill>
              </a:rPr>
              <a:t>→</a:t>
            </a:r>
          </a:p>
        </p:txBody>
      </p:sp>
      <p:sp>
        <p:nvSpPr>
          <p:cNvPr id="33" name="Rounded Rectangle 20">
            <a:extLst>
              <a:ext uri="{FF2B5EF4-FFF2-40B4-BE49-F238E27FC236}">
                <a16:creationId xmlns:a16="http://schemas.microsoft.com/office/drawing/2014/main" id="{943E6F97-8CE8-401D-A7D5-D2860CA5700A}"/>
              </a:ext>
            </a:extLst>
          </p:cNvPr>
          <p:cNvSpPr/>
          <p:nvPr/>
        </p:nvSpPr>
        <p:spPr>
          <a:xfrm>
            <a:off x="2375750" y="4671631"/>
            <a:ext cx="3454823" cy="708860"/>
          </a:xfrm>
          <a:prstGeom prst="roundRect">
            <a:avLst/>
          </a:prstGeom>
          <a:solidFill>
            <a:srgbClr val="BACABF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Examples, instances, illustrations</a:t>
            </a:r>
          </a:p>
        </p:txBody>
      </p:sp>
      <p:sp>
        <p:nvSpPr>
          <p:cNvPr id="34" name="Rounded Rectangle 26">
            <a:extLst>
              <a:ext uri="{FF2B5EF4-FFF2-40B4-BE49-F238E27FC236}">
                <a16:creationId xmlns:a16="http://schemas.microsoft.com/office/drawing/2014/main" id="{5C6DD7EB-28D3-4314-A3F5-09AE1F4BE6B2}"/>
              </a:ext>
            </a:extLst>
          </p:cNvPr>
          <p:cNvSpPr/>
          <p:nvPr/>
        </p:nvSpPr>
        <p:spPr>
          <a:xfrm>
            <a:off x="6819702" y="4671631"/>
            <a:ext cx="3454823" cy="708860"/>
          </a:xfrm>
          <a:prstGeom prst="roundRect">
            <a:avLst/>
          </a:prstGeom>
          <a:solidFill>
            <a:srgbClr val="BACABF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Example essay</a:t>
            </a: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393CB24E-CD51-47B9-A17C-E75737AEB160}"/>
              </a:ext>
            </a:extLst>
          </p:cNvPr>
          <p:cNvSpPr/>
          <p:nvPr/>
        </p:nvSpPr>
        <p:spPr>
          <a:xfrm>
            <a:off x="5927950" y="4698122"/>
            <a:ext cx="794373" cy="768104"/>
          </a:xfrm>
          <a:prstGeom prst="ellipse">
            <a:avLst/>
          </a:prstGeom>
          <a:solidFill>
            <a:srgbClr val="C7D4CB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chemeClr val="tx1"/>
                </a:solidFill>
              </a:rPr>
              <a:t>→</a:t>
            </a:r>
          </a:p>
        </p:txBody>
      </p:sp>
      <p:sp>
        <p:nvSpPr>
          <p:cNvPr id="36" name="Rounded Rectangle 20">
            <a:extLst>
              <a:ext uri="{FF2B5EF4-FFF2-40B4-BE49-F238E27FC236}">
                <a16:creationId xmlns:a16="http://schemas.microsoft.com/office/drawing/2014/main" id="{790D5AA6-5C4F-43CA-8EB2-D041CD7058D1}"/>
              </a:ext>
            </a:extLst>
          </p:cNvPr>
          <p:cNvSpPr/>
          <p:nvPr/>
        </p:nvSpPr>
        <p:spPr>
          <a:xfrm>
            <a:off x="2375750" y="5471766"/>
            <a:ext cx="3454823" cy="708860"/>
          </a:xfrm>
          <a:prstGeom prst="roundRect">
            <a:avLst/>
          </a:prstGeom>
          <a:solidFill>
            <a:srgbClr val="BACABF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Categories, characteristics, analyze parts</a:t>
            </a:r>
          </a:p>
        </p:txBody>
      </p:sp>
      <p:sp>
        <p:nvSpPr>
          <p:cNvPr id="37" name="Rounded Rectangle 26">
            <a:extLst>
              <a:ext uri="{FF2B5EF4-FFF2-40B4-BE49-F238E27FC236}">
                <a16:creationId xmlns:a16="http://schemas.microsoft.com/office/drawing/2014/main" id="{FDF8B495-C3AA-4AFB-96D6-001A7FA65D67}"/>
              </a:ext>
            </a:extLst>
          </p:cNvPr>
          <p:cNvSpPr/>
          <p:nvPr/>
        </p:nvSpPr>
        <p:spPr>
          <a:xfrm>
            <a:off x="6819702" y="5471766"/>
            <a:ext cx="3454823" cy="708860"/>
          </a:xfrm>
          <a:prstGeom prst="roundRect">
            <a:avLst/>
          </a:prstGeom>
          <a:solidFill>
            <a:srgbClr val="BACABF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Classification/Division essay</a:t>
            </a: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D06CEC12-F142-45D0-B69E-D5B37CF14760}"/>
              </a:ext>
            </a:extLst>
          </p:cNvPr>
          <p:cNvSpPr/>
          <p:nvPr/>
        </p:nvSpPr>
        <p:spPr>
          <a:xfrm>
            <a:off x="5927950" y="5498257"/>
            <a:ext cx="794373" cy="768104"/>
          </a:xfrm>
          <a:prstGeom prst="ellipse">
            <a:avLst/>
          </a:prstGeom>
          <a:solidFill>
            <a:srgbClr val="C7D4CB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chemeClr val="tx1"/>
                </a:solidFill>
              </a:rPr>
              <a:t>→</a:t>
            </a:r>
          </a:p>
        </p:txBody>
      </p:sp>
    </p:spTree>
    <p:extLst>
      <p:ext uri="{BB962C8B-B14F-4D97-AF65-F5344CB8AC3E}">
        <p14:creationId xmlns:p14="http://schemas.microsoft.com/office/powerpoint/2010/main" val="12611509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225028" cy="685800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BEB1D0BB-AA0D-4208-9C43-EB3FD3579EAC}"/>
              </a:ext>
            </a:extLst>
          </p:cNvPr>
          <p:cNvSpPr/>
          <p:nvPr/>
        </p:nvSpPr>
        <p:spPr>
          <a:xfrm>
            <a:off x="-1" y="5521500"/>
            <a:ext cx="12225027" cy="1336500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9988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>
            <a:extLst>
              <a:ext uri="{FF2B5EF4-FFF2-40B4-BE49-F238E27FC236}">
                <a16:creationId xmlns:a16="http://schemas.microsoft.com/office/drawing/2014/main" id="{0A5A793B-D68B-4B5C-BBEC-7FBD5F6096D4}"/>
              </a:ext>
            </a:extLst>
          </p:cNvPr>
          <p:cNvSpPr txBox="1"/>
          <p:nvPr/>
        </p:nvSpPr>
        <p:spPr>
          <a:xfrm>
            <a:off x="1710559" y="1773621"/>
            <a:ext cx="8694682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Essential essay components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Adapting essay structures to modes of writing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Rhetorical essay structures for specialized purposes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Choosing a rhetorical essay structure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70955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Essential Essay Components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3352801" y="1657501"/>
            <a:ext cx="5217457" cy="521661"/>
          </a:xfrm>
          <a:prstGeom prst="rect">
            <a:avLst/>
          </a:prstGeom>
          <a:solidFill>
            <a:srgbClr val="BACA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Calibri" panose="020F0502020204030204"/>
              </a:rPr>
              <a:t>Topic &amp; purpose of essay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352801" y="2292082"/>
            <a:ext cx="5217458" cy="521661"/>
          </a:xfrm>
          <a:prstGeom prst="rect">
            <a:avLst/>
          </a:prstGeom>
          <a:solidFill>
            <a:srgbClr val="BACA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Calibri" panose="020F0502020204030204"/>
              </a:rPr>
              <a:t>Presenting information in logical &amp; organized way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352801" y="2926663"/>
            <a:ext cx="5217456" cy="521661"/>
          </a:xfrm>
          <a:prstGeom prst="rect">
            <a:avLst/>
          </a:prstGeom>
          <a:solidFill>
            <a:srgbClr val="BACA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Calibri" panose="020F0502020204030204"/>
              </a:rPr>
              <a:t>Concludes with a short summary of main ideas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1881188" y="4085779"/>
            <a:ext cx="3797165" cy="1393841"/>
          </a:xfrm>
          <a:prstGeom prst="rect">
            <a:avLst/>
          </a:prstGeom>
          <a:solidFill>
            <a:srgbClr val="BACA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Calibri" panose="020F0502020204030204"/>
              </a:rPr>
              <a:t>Essay = short piece of writing on a particular subject, written using paragraphs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ECCA053-6CA0-5246-BEDA-4842F4DA8375}"/>
              </a:ext>
            </a:extLst>
          </p:cNvPr>
          <p:cNvSpPr/>
          <p:nvPr/>
        </p:nvSpPr>
        <p:spPr>
          <a:xfrm>
            <a:off x="6513647" y="4078999"/>
            <a:ext cx="3797165" cy="1393841"/>
          </a:xfrm>
          <a:prstGeom prst="rect">
            <a:avLst/>
          </a:prstGeom>
          <a:solidFill>
            <a:srgbClr val="BACA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Calibri" panose="020F0502020204030204"/>
              </a:rPr>
              <a:t>Most essays have introduction, set of body paragraphs, and a conclusion</a:t>
            </a:r>
          </a:p>
        </p:txBody>
      </p:sp>
    </p:spTree>
    <p:extLst>
      <p:ext uri="{BB962C8B-B14F-4D97-AF65-F5344CB8AC3E}">
        <p14:creationId xmlns:p14="http://schemas.microsoft.com/office/powerpoint/2010/main" val="888996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Standard Essay Form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3147578" y="1654036"/>
            <a:ext cx="5896841" cy="735546"/>
          </a:xfrm>
          <a:prstGeom prst="rect">
            <a:avLst/>
          </a:prstGeom>
          <a:solidFill>
            <a:srgbClr val="BACA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  <a:latin typeface="Calibri" panose="020F0502020204030204"/>
              </a:rPr>
              <a:t>Introduction = presents the topic, provides necessary background information, states thesis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998259" y="2528048"/>
            <a:ext cx="4338917" cy="632532"/>
          </a:xfrm>
          <a:prstGeom prst="rect">
            <a:avLst/>
          </a:prstGeom>
          <a:solidFill>
            <a:srgbClr val="BACA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  <a:latin typeface="Calibri" panose="020F0502020204030204"/>
              </a:rPr>
              <a:t>Body paragraph = </a:t>
            </a:r>
            <a:r>
              <a:rPr lang="en-US" dirty="0">
                <a:solidFill>
                  <a:schemeClr val="tx1"/>
                </a:solidFill>
              </a:rPr>
              <a:t>explores, explains, and/or proves one idea related to the thesis</a:t>
            </a:r>
            <a:endParaRPr lang="en-US" dirty="0">
              <a:solidFill>
                <a:schemeClr val="tx1"/>
              </a:solidFill>
              <a:latin typeface="Calibri" panose="020F0502020204030204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998259" y="3306420"/>
            <a:ext cx="4338917" cy="521661"/>
          </a:xfrm>
          <a:prstGeom prst="rect">
            <a:avLst/>
          </a:prstGeom>
          <a:solidFill>
            <a:srgbClr val="BACA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  <a:latin typeface="Calibri" panose="020F0502020204030204"/>
              </a:rPr>
              <a:t>Body paragraph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998259" y="3973922"/>
            <a:ext cx="4338917" cy="521661"/>
          </a:xfrm>
          <a:prstGeom prst="rect">
            <a:avLst/>
          </a:prstGeom>
          <a:solidFill>
            <a:srgbClr val="BACA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  <a:latin typeface="Calibri" panose="020F0502020204030204"/>
              </a:rPr>
              <a:t>Body paragraph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62BAF04-2334-2947-963A-3913F10B7583}"/>
              </a:ext>
            </a:extLst>
          </p:cNvPr>
          <p:cNvSpPr/>
          <p:nvPr/>
        </p:nvSpPr>
        <p:spPr>
          <a:xfrm>
            <a:off x="3147578" y="4782071"/>
            <a:ext cx="5896841" cy="891480"/>
          </a:xfrm>
          <a:prstGeom prst="rect">
            <a:avLst/>
          </a:prstGeom>
          <a:solidFill>
            <a:srgbClr val="BACA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  <a:latin typeface="Calibri" panose="020F0502020204030204"/>
              </a:rPr>
              <a:t>Conclusion = </a:t>
            </a:r>
            <a:r>
              <a:rPr lang="en-US" dirty="0">
                <a:solidFill>
                  <a:schemeClr val="tx1"/>
                </a:solidFill>
              </a:rPr>
              <a:t>restates the main idea &amp; summarizes key arguments, ideas, reasons of the body paragraphs</a:t>
            </a:r>
            <a:endParaRPr lang="en-US" dirty="0">
              <a:solidFill>
                <a:schemeClr val="tx1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4213555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Adapting Essay Structures to Modes of Writing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3898776" y="1617739"/>
            <a:ext cx="2080340" cy="1617913"/>
            <a:chOff x="1149291" y="1753237"/>
            <a:chExt cx="2080340" cy="1617913"/>
          </a:xfrm>
          <a:solidFill>
            <a:srgbClr val="BACABF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262111"/>
              <a:ext cx="1664514" cy="58907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dirty="0"/>
                <a:t>Descriptive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3898775" y="3482030"/>
            <a:ext cx="2080340" cy="1617913"/>
            <a:chOff x="1149290" y="3617528"/>
            <a:chExt cx="2080340" cy="1617913"/>
          </a:xfrm>
          <a:solidFill>
            <a:srgbClr val="BACABF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4133923"/>
              <a:ext cx="1664514" cy="58907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dirty="0"/>
                <a:t>Expository</a:t>
              </a:r>
              <a:r>
                <a:rPr lang="en-US" sz="2000" dirty="0"/>
                <a:t> 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281312" y="3480015"/>
            <a:ext cx="2080340" cy="1617913"/>
            <a:chOff x="3531827" y="3615513"/>
            <a:chExt cx="2080340" cy="1617913"/>
          </a:xfrm>
          <a:solidFill>
            <a:srgbClr val="BACABF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4128641"/>
              <a:ext cx="1664514" cy="58907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dirty="0"/>
                <a:t>Persuasive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281312" y="1612191"/>
            <a:ext cx="2080340" cy="1554480"/>
            <a:chOff x="3531827" y="1747690"/>
            <a:chExt cx="2080340" cy="1617913"/>
          </a:xfrm>
          <a:solidFill>
            <a:srgbClr val="BACABF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244809"/>
              <a:ext cx="1664514" cy="61311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dirty="0"/>
                <a:t>Narrative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217075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Adapting Essay Structures to Modes of Writing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" name="Group 20"/>
          <p:cNvGrpSpPr/>
          <p:nvPr/>
        </p:nvGrpSpPr>
        <p:grpSpPr>
          <a:xfrm>
            <a:off x="3180940" y="1584436"/>
            <a:ext cx="5814204" cy="4778101"/>
            <a:chOff x="1906953" y="1849761"/>
            <a:chExt cx="5443662" cy="693935"/>
          </a:xfrm>
          <a:solidFill>
            <a:schemeClr val="bg1"/>
          </a:solidFill>
        </p:grpSpPr>
        <p:sp>
          <p:nvSpPr>
            <p:cNvPr id="22" name="Rectangle 21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 w="57150">
              <a:solidFill>
                <a:srgbClr val="BACAB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sz="200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1992921" y="1873698"/>
              <a:ext cx="5274380" cy="95923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800" b="1" dirty="0">
                  <a:solidFill>
                    <a:prstClr val="black"/>
                  </a:solidFill>
                  <a:latin typeface="Calibri" panose="020F0502020204030204"/>
                </a:rPr>
                <a:t>Essay Structures</a:t>
              </a:r>
            </a:p>
          </p:txBody>
        </p:sp>
      </p:grpSp>
      <p:sp>
        <p:nvSpPr>
          <p:cNvPr id="28" name="Rectangle 27"/>
          <p:cNvSpPr/>
          <p:nvPr/>
        </p:nvSpPr>
        <p:spPr>
          <a:xfrm>
            <a:off x="4197417" y="2340068"/>
            <a:ext cx="3797165" cy="521661"/>
          </a:xfrm>
          <a:prstGeom prst="rect">
            <a:avLst/>
          </a:prstGeom>
          <a:solidFill>
            <a:srgbClr val="BACA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Calibri" panose="020F0502020204030204"/>
              </a:rPr>
              <a:t>Definition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197417" y="2991247"/>
            <a:ext cx="3797165" cy="521661"/>
          </a:xfrm>
          <a:prstGeom prst="rect">
            <a:avLst/>
          </a:prstGeom>
          <a:solidFill>
            <a:srgbClr val="BACA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Calibri" panose="020F0502020204030204"/>
              </a:rPr>
              <a:t>Process analysis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197417" y="3658749"/>
            <a:ext cx="3797165" cy="521661"/>
          </a:xfrm>
          <a:prstGeom prst="rect">
            <a:avLst/>
          </a:prstGeom>
          <a:solidFill>
            <a:srgbClr val="BACA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Calibri" panose="020F0502020204030204"/>
              </a:rPr>
              <a:t>Cause and effect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197417" y="4326251"/>
            <a:ext cx="3797165" cy="521661"/>
          </a:xfrm>
          <a:prstGeom prst="rect">
            <a:avLst/>
          </a:prstGeom>
          <a:solidFill>
            <a:srgbClr val="BACA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Calibri" panose="020F0502020204030204"/>
              </a:rPr>
              <a:t>Compare and contrast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DCDFCA2-4B2C-C24A-889F-9B63527EBCC1}"/>
              </a:ext>
            </a:extLst>
          </p:cNvPr>
          <p:cNvSpPr/>
          <p:nvPr/>
        </p:nvSpPr>
        <p:spPr>
          <a:xfrm>
            <a:off x="4197417" y="4993753"/>
            <a:ext cx="3797165" cy="521661"/>
          </a:xfrm>
          <a:prstGeom prst="rect">
            <a:avLst/>
          </a:prstGeom>
          <a:solidFill>
            <a:srgbClr val="BACA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Calibri" panose="020F0502020204030204"/>
              </a:rPr>
              <a:t>Example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7A1191D-F23A-7F4D-90B2-0A3EB21B07F2}"/>
              </a:ext>
            </a:extLst>
          </p:cNvPr>
          <p:cNvSpPr/>
          <p:nvPr/>
        </p:nvSpPr>
        <p:spPr>
          <a:xfrm>
            <a:off x="4197417" y="5661303"/>
            <a:ext cx="3797165" cy="521661"/>
          </a:xfrm>
          <a:prstGeom prst="rect">
            <a:avLst/>
          </a:prstGeom>
          <a:solidFill>
            <a:srgbClr val="BACA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Calibri" panose="020F0502020204030204"/>
              </a:rPr>
              <a:t>Classification/Division</a:t>
            </a:r>
          </a:p>
        </p:txBody>
      </p:sp>
    </p:spTree>
    <p:extLst>
      <p:ext uri="{BB962C8B-B14F-4D97-AF65-F5344CB8AC3E}">
        <p14:creationId xmlns:p14="http://schemas.microsoft.com/office/powerpoint/2010/main" val="20945105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288568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Definition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4A3C89F5-5AC7-42CA-B269-E0EF8850E061}"/>
              </a:ext>
            </a:extLst>
          </p:cNvPr>
          <p:cNvSpPr txBox="1"/>
          <p:nvPr/>
        </p:nvSpPr>
        <p:spPr>
          <a:xfrm>
            <a:off x="1459469" y="1341780"/>
            <a:ext cx="9273061" cy="4708981"/>
          </a:xfrm>
          <a:prstGeom prst="rect">
            <a:avLst/>
          </a:prstGeom>
          <a:solidFill>
            <a:srgbClr val="C7D4CB"/>
          </a:solidFill>
        </p:spPr>
        <p:txBody>
          <a:bodyPr wrap="square" rtlCol="0" anchor="ctr">
            <a:spAutoFit/>
          </a:bodyPr>
          <a:lstStyle/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7E8372D-36D2-456F-8C12-2DB123C1456A}"/>
              </a:ext>
            </a:extLst>
          </p:cNvPr>
          <p:cNvSpPr txBox="1"/>
          <p:nvPr/>
        </p:nvSpPr>
        <p:spPr>
          <a:xfrm>
            <a:off x="1683023" y="2362316"/>
            <a:ext cx="8627790" cy="2251065"/>
          </a:xfrm>
          <a:prstGeom prst="rect">
            <a:avLst/>
          </a:prstGeom>
          <a:solidFill>
            <a:srgbClr val="C7D4CB"/>
          </a:solidFill>
        </p:spPr>
        <p:txBody>
          <a:bodyPr wrap="square" rtlCol="0" anchor="ctr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Define, describe, and/or explain a person, place, thing, event, or idea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Introduction of a definition essay always identifies the person, place, thing, event, or idea </a:t>
            </a:r>
          </a:p>
        </p:txBody>
      </p:sp>
    </p:spTree>
    <p:extLst>
      <p:ext uri="{BB962C8B-B14F-4D97-AF65-F5344CB8AC3E}">
        <p14:creationId xmlns:p14="http://schemas.microsoft.com/office/powerpoint/2010/main" val="27365981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288568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Process Analysis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4A3C89F5-5AC7-42CA-B269-E0EF8850E061}"/>
              </a:ext>
            </a:extLst>
          </p:cNvPr>
          <p:cNvSpPr txBox="1"/>
          <p:nvPr/>
        </p:nvSpPr>
        <p:spPr>
          <a:xfrm>
            <a:off x="1459469" y="1341780"/>
            <a:ext cx="9273061" cy="4708981"/>
          </a:xfrm>
          <a:prstGeom prst="rect">
            <a:avLst/>
          </a:prstGeom>
          <a:solidFill>
            <a:srgbClr val="C7D4CB"/>
          </a:solidFill>
        </p:spPr>
        <p:txBody>
          <a:bodyPr wrap="square" rtlCol="0" anchor="ctr">
            <a:spAutoFit/>
          </a:bodyPr>
          <a:lstStyle/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7E8372D-36D2-456F-8C12-2DB123C1456A}"/>
              </a:ext>
            </a:extLst>
          </p:cNvPr>
          <p:cNvSpPr txBox="1"/>
          <p:nvPr/>
        </p:nvSpPr>
        <p:spPr>
          <a:xfrm>
            <a:off x="1683023" y="2362316"/>
            <a:ext cx="8627790" cy="2251065"/>
          </a:xfrm>
          <a:prstGeom prst="rect">
            <a:avLst/>
          </a:prstGeom>
          <a:solidFill>
            <a:srgbClr val="C7D4CB"/>
          </a:solidFill>
        </p:spPr>
        <p:txBody>
          <a:bodyPr wrap="square" rtlCol="0" anchor="ctr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Breaks up a set of events into steps and explains each in detail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Examples: a recipe or instructions for assembling something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Order of the body paragraphs is critical—it will only make sense if presented chronologically</a:t>
            </a:r>
          </a:p>
        </p:txBody>
      </p:sp>
    </p:spTree>
    <p:extLst>
      <p:ext uri="{BB962C8B-B14F-4D97-AF65-F5344CB8AC3E}">
        <p14:creationId xmlns:p14="http://schemas.microsoft.com/office/powerpoint/2010/main" val="16578965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288568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Cause and Effect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4A3C89F5-5AC7-42CA-B269-E0EF8850E061}"/>
              </a:ext>
            </a:extLst>
          </p:cNvPr>
          <p:cNvSpPr txBox="1"/>
          <p:nvPr/>
        </p:nvSpPr>
        <p:spPr>
          <a:xfrm>
            <a:off x="1459469" y="1341780"/>
            <a:ext cx="9273061" cy="4708981"/>
          </a:xfrm>
          <a:prstGeom prst="rect">
            <a:avLst/>
          </a:prstGeom>
          <a:solidFill>
            <a:srgbClr val="C7D4CB"/>
          </a:solidFill>
        </p:spPr>
        <p:txBody>
          <a:bodyPr wrap="square" rtlCol="0" anchor="ctr">
            <a:spAutoFit/>
          </a:bodyPr>
          <a:lstStyle/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7E8372D-36D2-456F-8C12-2DB123C1456A}"/>
              </a:ext>
            </a:extLst>
          </p:cNvPr>
          <p:cNvSpPr txBox="1"/>
          <p:nvPr/>
        </p:nvSpPr>
        <p:spPr>
          <a:xfrm>
            <a:off x="1683022" y="2187253"/>
            <a:ext cx="8787753" cy="2805063"/>
          </a:xfrm>
          <a:prstGeom prst="rect">
            <a:avLst/>
          </a:prstGeom>
          <a:solidFill>
            <a:srgbClr val="C7D4CB"/>
          </a:solidFill>
        </p:spPr>
        <p:txBody>
          <a:bodyPr wrap="square" rtlCol="0" anchor="ctr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Explore links between events, decisions, or situations and their consequences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Cause should be presented in the introduction paragraph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Conclusion paragraph could include a proposal on how to address the cause</a:t>
            </a:r>
          </a:p>
        </p:txBody>
      </p:sp>
    </p:spTree>
    <p:extLst>
      <p:ext uri="{BB962C8B-B14F-4D97-AF65-F5344CB8AC3E}">
        <p14:creationId xmlns:p14="http://schemas.microsoft.com/office/powerpoint/2010/main" val="31730456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</TotalTime>
  <Words>487</Words>
  <Application>Microsoft Office PowerPoint</Application>
  <PresentationFormat>Widescreen</PresentationFormat>
  <Paragraphs>169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Chelsea Olsen</dc:creator>
  <cp:lastModifiedBy>Kenneth Hanson</cp:lastModifiedBy>
  <cp:revision>35</cp:revision>
  <dcterms:created xsi:type="dcterms:W3CDTF">2017-07-27T16:50:31Z</dcterms:created>
  <dcterms:modified xsi:type="dcterms:W3CDTF">2021-11-24T23:56:15Z</dcterms:modified>
</cp:coreProperties>
</file>