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0" r:id="rId2"/>
  </p:sldMasterIdLst>
  <p:notesMasterIdLst>
    <p:notesMasterId r:id="rId14"/>
  </p:notesMasterIdLst>
  <p:sldIdLst>
    <p:sldId id="257" r:id="rId3"/>
    <p:sldId id="279" r:id="rId4"/>
    <p:sldId id="265" r:id="rId5"/>
    <p:sldId id="273" r:id="rId6"/>
    <p:sldId id="280" r:id="rId7"/>
    <p:sldId id="262" r:id="rId8"/>
    <p:sldId id="281" r:id="rId9"/>
    <p:sldId id="282" r:id="rId10"/>
    <p:sldId id="283" r:id="rId11"/>
    <p:sldId id="274" r:id="rId12"/>
    <p:sldId id="284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aitlin Edahl" initials="CE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3DBD3"/>
    <a:srgbClr val="F3E3D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195"/>
    <p:restoredTop sz="94104" autoAdjust="0"/>
  </p:normalViewPr>
  <p:slideViewPr>
    <p:cSldViewPr snapToGrid="0" snapToObjects="1">
      <p:cViewPr varScale="1">
        <p:scale>
          <a:sx n="87" d="100"/>
          <a:sy n="87" d="100"/>
        </p:scale>
        <p:origin x="102" y="2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commentAuthors" Target="commentAuthors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FCB587-1D6D-5A4D-A7BE-12A2F47FAE4B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F3BA54-5BAB-054C-A399-75E0D3EB27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27799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C1985-681C-EA4C-8B8B-1FA3863A12F5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352C2-D3FD-5448-B9BD-17126A0393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63717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C1985-681C-EA4C-8B8B-1FA3863A12F5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352C2-D3FD-5448-B9BD-17126A0393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76236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C1985-681C-EA4C-8B8B-1FA3863A12F5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352C2-D3FD-5448-B9BD-17126A0393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597580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78712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110330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214257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374293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941065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920284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069267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42902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C1985-681C-EA4C-8B8B-1FA3863A12F5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352C2-D3FD-5448-B9BD-17126A0393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877296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735932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840444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4749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C1985-681C-EA4C-8B8B-1FA3863A12F5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352C2-D3FD-5448-B9BD-17126A0393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91521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C1985-681C-EA4C-8B8B-1FA3863A12F5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352C2-D3FD-5448-B9BD-17126A0393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91211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C1985-681C-EA4C-8B8B-1FA3863A12F5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352C2-D3FD-5448-B9BD-17126A0393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35116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C1985-681C-EA4C-8B8B-1FA3863A12F5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352C2-D3FD-5448-B9BD-17126A0393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46504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C1985-681C-EA4C-8B8B-1FA3863A12F5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352C2-D3FD-5448-B9BD-17126A0393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21631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C1985-681C-EA4C-8B8B-1FA3863A12F5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352C2-D3FD-5448-B9BD-17126A0393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27174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3C1985-681C-EA4C-8B8B-1FA3863A12F5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D352C2-D3FD-5448-B9BD-17126A0393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6230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3C1985-681C-EA4C-8B8B-1FA3863A12F5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D352C2-D3FD-5448-B9BD-17126A0393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77019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97850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1"/>
            <a:ext cx="12192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24000" y="2526241"/>
            <a:ext cx="9144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44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 pitchFamily="34" charset="0"/>
              </a:rPr>
              <a:t>Thesis and Purpose Statements</a:t>
            </a:r>
            <a:endParaRPr lang="en-US" sz="44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3071447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553740" y="320479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3071447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551544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Slide Title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9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1881187" y="1612191"/>
            <a:ext cx="8429626" cy="3395744"/>
            <a:chOff x="365111" y="1821206"/>
            <a:chExt cx="8443024" cy="3298655"/>
          </a:xfrm>
        </p:grpSpPr>
        <p:grpSp>
          <p:nvGrpSpPr>
            <p:cNvPr id="9" name="Group 8"/>
            <p:cNvGrpSpPr/>
            <p:nvPr/>
          </p:nvGrpSpPr>
          <p:grpSpPr>
            <a:xfrm>
              <a:off x="365111" y="1821206"/>
              <a:ext cx="8443024" cy="3298655"/>
              <a:chOff x="365111" y="1821206"/>
              <a:chExt cx="8443024" cy="3298655"/>
            </a:xfrm>
          </p:grpSpPr>
          <p:sp>
            <p:nvSpPr>
              <p:cNvPr id="16" name="Rectangle 15"/>
              <p:cNvSpPr/>
              <p:nvPr/>
            </p:nvSpPr>
            <p:spPr>
              <a:xfrm>
                <a:off x="365111" y="1821206"/>
                <a:ext cx="4175761" cy="3298655"/>
              </a:xfrm>
              <a:prstGeom prst="rect">
                <a:avLst/>
              </a:prstGeom>
              <a:solidFill>
                <a:srgbClr val="C7D4C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4632374" y="1821206"/>
                <a:ext cx="4175761" cy="3298655"/>
              </a:xfrm>
              <a:prstGeom prst="rect">
                <a:avLst/>
              </a:prstGeom>
              <a:solidFill>
                <a:srgbClr val="C7D4C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Oval 21"/>
              <p:cNvSpPr/>
              <p:nvPr/>
            </p:nvSpPr>
            <p:spPr>
              <a:xfrm>
                <a:off x="4180836" y="3026405"/>
                <a:ext cx="811575" cy="879143"/>
              </a:xfrm>
              <a:prstGeom prst="ellipse">
                <a:avLst/>
              </a:prstGeom>
              <a:solidFill>
                <a:srgbClr val="C7D4CB"/>
              </a:solidFill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200" b="1" dirty="0">
                    <a:solidFill>
                      <a:schemeClr val="tx1"/>
                    </a:solidFill>
                  </a:rPr>
                  <a:t>&amp;</a:t>
                </a:r>
                <a:endParaRPr lang="en-US" sz="4800" b="1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748359" y="2420867"/>
              <a:ext cx="3325552" cy="1883554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4000" dirty="0"/>
                <a:t>Subheadings for lengthy essay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049554" y="2121891"/>
              <a:ext cx="3325552" cy="248150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4000" dirty="0"/>
                <a:t>Transitions signal appropriate shifts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9760794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1859169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524000" y="1410227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HAWKES</a:t>
            </a:r>
            <a:r>
              <a:rPr kumimoji="0" lang="en-US" sz="7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1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6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8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00331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Thesis and Purpose Statements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3" name="Group 22"/>
          <p:cNvGrpSpPr/>
          <p:nvPr/>
        </p:nvGrpSpPr>
        <p:grpSpPr>
          <a:xfrm>
            <a:off x="2066922" y="4074806"/>
            <a:ext cx="8058154" cy="1067579"/>
            <a:chOff x="542923" y="1736761"/>
            <a:chExt cx="8058154" cy="806935"/>
          </a:xfrm>
          <a:solidFill>
            <a:srgbClr val="F3DBD3"/>
          </a:solidFill>
        </p:grpSpPr>
        <p:sp>
          <p:nvSpPr>
            <p:cNvPr id="24" name="Rectangle 23"/>
            <p:cNvSpPr/>
            <p:nvPr/>
          </p:nvSpPr>
          <p:spPr>
            <a:xfrm>
              <a:off x="542923" y="1736761"/>
              <a:ext cx="8058154" cy="806935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33045" y="1986221"/>
              <a:ext cx="7807571" cy="386074"/>
            </a:xfrm>
            <a:prstGeom prst="round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400" dirty="0"/>
                <a:t>Supporting a thesis</a:t>
              </a:r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2066922" y="2828358"/>
            <a:ext cx="8058154" cy="1067579"/>
            <a:chOff x="542923" y="1736761"/>
            <a:chExt cx="8058154" cy="806935"/>
          </a:xfrm>
          <a:solidFill>
            <a:srgbClr val="F3DBD3"/>
          </a:solidFill>
        </p:grpSpPr>
        <p:sp>
          <p:nvSpPr>
            <p:cNvPr id="32" name="Rectangle 31"/>
            <p:cNvSpPr/>
            <p:nvPr/>
          </p:nvSpPr>
          <p:spPr>
            <a:xfrm>
              <a:off x="542923" y="1736761"/>
              <a:ext cx="8058154" cy="806935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633045" y="1986221"/>
              <a:ext cx="7807571" cy="386074"/>
            </a:xfrm>
            <a:prstGeom prst="round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400" dirty="0"/>
                <a:t>Creating a thesis statement</a:t>
              </a:r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2066922" y="1579037"/>
            <a:ext cx="8058154" cy="1067579"/>
            <a:chOff x="542923" y="1736761"/>
            <a:chExt cx="8058154" cy="806935"/>
          </a:xfrm>
          <a:solidFill>
            <a:srgbClr val="F3E3D3"/>
          </a:solidFill>
        </p:grpSpPr>
        <p:sp>
          <p:nvSpPr>
            <p:cNvPr id="35" name="Rectangle: Rounded Corners 34"/>
            <p:cNvSpPr/>
            <p:nvPr/>
          </p:nvSpPr>
          <p:spPr>
            <a:xfrm>
              <a:off x="542923" y="1736761"/>
              <a:ext cx="8058154" cy="806935"/>
            </a:xfrm>
            <a:prstGeom prst="roundRect">
              <a:avLst/>
            </a:prstGeom>
            <a:solidFill>
              <a:srgbClr val="F3DBD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633045" y="1986221"/>
              <a:ext cx="7807571" cy="348952"/>
            </a:xfrm>
            <a:prstGeom prst="rect">
              <a:avLst/>
            </a:prstGeom>
            <a:solidFill>
              <a:srgbClr val="F3DBD3"/>
            </a:solidFill>
          </p:spPr>
          <p:txBody>
            <a:bodyPr wrap="square" rtlCol="0">
              <a:spAutoFit/>
            </a:bodyPr>
            <a:lstStyle/>
            <a:p>
              <a:r>
                <a:rPr lang="en-US" sz="2400" dirty="0"/>
                <a:t>The basics of a thesis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741417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The Basics of a Thesis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773269" y="1591684"/>
            <a:ext cx="2080340" cy="1617913"/>
            <a:chOff x="1149291" y="1753237"/>
            <a:chExt cx="2080340" cy="1617913"/>
          </a:xfrm>
          <a:solidFill>
            <a:srgbClr val="C7D4CB"/>
          </a:solidFill>
        </p:grpSpPr>
        <p:sp>
          <p:nvSpPr>
            <p:cNvPr id="9" name="Rectangle 8"/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357203" y="2202703"/>
              <a:ext cx="1664514" cy="707886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000" dirty="0"/>
                <a:t>Position &amp; perspective</a:t>
              </a: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3898775" y="3482030"/>
            <a:ext cx="2080340" cy="1617913"/>
            <a:chOff x="1149290" y="3617528"/>
            <a:chExt cx="2080340" cy="1617913"/>
          </a:xfrm>
          <a:solidFill>
            <a:srgbClr val="C7D4CB"/>
          </a:solidFill>
        </p:grpSpPr>
        <p:sp>
          <p:nvSpPr>
            <p:cNvPr id="15" name="Rectangle 14"/>
            <p:cNvSpPr/>
            <p:nvPr/>
          </p:nvSpPr>
          <p:spPr>
            <a:xfrm>
              <a:off x="1149290" y="3617528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1357203" y="4154602"/>
              <a:ext cx="1664514" cy="54771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endParaRPr lang="en-US" sz="2200" dirty="0"/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6281312" y="3480015"/>
            <a:ext cx="2080340" cy="1617913"/>
            <a:chOff x="3531827" y="3615513"/>
            <a:chExt cx="2080340" cy="1617913"/>
          </a:xfrm>
          <a:solidFill>
            <a:srgbClr val="C7D4CB"/>
          </a:solidFill>
        </p:grpSpPr>
        <p:sp>
          <p:nvSpPr>
            <p:cNvPr id="18" name="Rectangle 17"/>
            <p:cNvSpPr/>
            <p:nvPr/>
          </p:nvSpPr>
          <p:spPr>
            <a:xfrm>
              <a:off x="3531827" y="3615513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3739740" y="4084623"/>
              <a:ext cx="1664514" cy="677108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1900" dirty="0"/>
                <a:t>Organizational path 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5241142" y="1586135"/>
            <a:ext cx="2080340" cy="1617913"/>
            <a:chOff x="3531827" y="1747690"/>
            <a:chExt cx="2080340" cy="1617913"/>
          </a:xfrm>
          <a:solidFill>
            <a:srgbClr val="C7D4CB"/>
          </a:solidFill>
        </p:grpSpPr>
        <p:sp>
          <p:nvSpPr>
            <p:cNvPr id="24" name="Rectangle 23"/>
            <p:cNvSpPr/>
            <p:nvPr/>
          </p:nvSpPr>
          <p:spPr>
            <a:xfrm>
              <a:off x="3531827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739740" y="2197421"/>
              <a:ext cx="1664514" cy="707886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000" dirty="0"/>
                <a:t>Theory to prove</a:t>
              </a:r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7709015" y="1586135"/>
            <a:ext cx="2080340" cy="1617913"/>
            <a:chOff x="3531827" y="3615513"/>
            <a:chExt cx="2080340" cy="1617913"/>
          </a:xfrm>
          <a:solidFill>
            <a:srgbClr val="C7D4CB"/>
          </a:solidFill>
        </p:grpSpPr>
        <p:sp>
          <p:nvSpPr>
            <p:cNvPr id="22" name="Rectangle 21"/>
            <p:cNvSpPr/>
            <p:nvPr/>
          </p:nvSpPr>
          <p:spPr>
            <a:xfrm>
              <a:off x="3531827" y="3615513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3739740" y="4069234"/>
              <a:ext cx="1664514" cy="707886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000" dirty="0"/>
                <a:t>Sets expectations</a:t>
              </a:r>
            </a:p>
          </p:txBody>
        </p:sp>
      </p:grpSp>
      <p:sp>
        <p:nvSpPr>
          <p:cNvPr id="28" name="TextBox 27"/>
          <p:cNvSpPr txBox="1"/>
          <p:nvPr/>
        </p:nvSpPr>
        <p:spPr>
          <a:xfrm>
            <a:off x="4106688" y="3933736"/>
            <a:ext cx="1664514" cy="707886"/>
          </a:xfrm>
          <a:prstGeom prst="rect">
            <a:avLst/>
          </a:prstGeom>
          <a:solidFill>
            <a:srgbClr val="C7D4CB"/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lang="en-US" sz="2000" dirty="0"/>
              <a:t>Demonstrates relationship</a:t>
            </a:r>
          </a:p>
        </p:txBody>
      </p:sp>
    </p:spTree>
    <p:extLst>
      <p:ext uri="{BB962C8B-B14F-4D97-AF65-F5344CB8AC3E}">
        <p14:creationId xmlns:p14="http://schemas.microsoft.com/office/powerpoint/2010/main" val="601871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The Basics of a Thesis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291769" y="1612191"/>
            <a:ext cx="7608462" cy="3252040"/>
            <a:chOff x="365111" y="1821206"/>
            <a:chExt cx="8443024" cy="3298655"/>
          </a:xfrm>
          <a:solidFill>
            <a:srgbClr val="314C57"/>
          </a:solidFill>
        </p:grpSpPr>
        <p:grpSp>
          <p:nvGrpSpPr>
            <p:cNvPr id="9" name="Group 8"/>
            <p:cNvGrpSpPr/>
            <p:nvPr/>
          </p:nvGrpSpPr>
          <p:grpSpPr>
            <a:xfrm>
              <a:off x="365111" y="1821206"/>
              <a:ext cx="8443024" cy="3298655"/>
              <a:chOff x="365111" y="1821206"/>
              <a:chExt cx="8443024" cy="3298655"/>
            </a:xfrm>
            <a:grpFill/>
          </p:grpSpPr>
          <p:sp>
            <p:nvSpPr>
              <p:cNvPr id="16" name="Rectangle 15"/>
              <p:cNvSpPr/>
              <p:nvPr/>
            </p:nvSpPr>
            <p:spPr>
              <a:xfrm>
                <a:off x="365111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4632374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Oval 21"/>
              <p:cNvSpPr/>
              <p:nvPr/>
            </p:nvSpPr>
            <p:spPr>
              <a:xfrm>
                <a:off x="4206109" y="3036198"/>
                <a:ext cx="751943" cy="740213"/>
              </a:xfrm>
              <a:prstGeom prst="ellipse">
                <a:avLst/>
              </a:prstGeom>
              <a:grpFill/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600" b="1" dirty="0">
                    <a:solidFill>
                      <a:schemeClr val="bg1"/>
                    </a:solidFill>
                  </a:rPr>
                  <a:t>&amp;</a:t>
                </a:r>
                <a:endParaRPr lang="en-US" sz="4000" b="1" dirty="0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748359" y="2191937"/>
              <a:ext cx="3325552" cy="2341412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4800" dirty="0">
                  <a:solidFill>
                    <a:schemeClr val="bg1"/>
                  </a:solidFill>
                </a:rPr>
                <a:t>Located at end of intro 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049554" y="2566563"/>
              <a:ext cx="3325552" cy="1592160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4800" dirty="0">
                  <a:solidFill>
                    <a:schemeClr val="bg1"/>
                  </a:solidFill>
                </a:rPr>
                <a:t>Provides foundation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6570800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Creating a Thesis Statement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>
            <a:grpSpLocks/>
          </p:cNvGrpSpPr>
          <p:nvPr/>
        </p:nvGrpSpPr>
        <p:grpSpPr>
          <a:xfrm>
            <a:off x="516737" y="3058253"/>
            <a:ext cx="4462025" cy="1054349"/>
            <a:chOff x="507753" y="1928854"/>
            <a:chExt cx="8058154" cy="806935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507753" y="1928854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597875" y="2112980"/>
              <a:ext cx="7807571" cy="30622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</a:rPr>
                <a:t>Give yourself time for the process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7534154" y="3063837"/>
            <a:ext cx="4097565" cy="104876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1" name="Rectangle 20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33043" y="1940174"/>
              <a:ext cx="7807572" cy="30785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</a:rPr>
                <a:t>Be open to change as ideas develop</a:t>
              </a:r>
            </a:p>
          </p:txBody>
        </p:sp>
      </p:grpSp>
      <p:grpSp>
        <p:nvGrpSpPr>
          <p:cNvPr id="33" name="Group 32"/>
          <p:cNvGrpSpPr/>
          <p:nvPr/>
        </p:nvGrpSpPr>
        <p:grpSpPr>
          <a:xfrm>
            <a:off x="4682641" y="1354646"/>
            <a:ext cx="3229887" cy="1184488"/>
            <a:chOff x="2449714" y="2304721"/>
            <a:chExt cx="2478200" cy="1933601"/>
          </a:xfrm>
        </p:grpSpPr>
        <p:sp>
          <p:nvSpPr>
            <p:cNvPr id="34" name="Oval 33"/>
            <p:cNvSpPr/>
            <p:nvPr/>
          </p:nvSpPr>
          <p:spPr>
            <a:xfrm>
              <a:off x="2449714" y="2304721"/>
              <a:ext cx="2478200" cy="1933601"/>
            </a:xfrm>
            <a:prstGeom prst="ellipse">
              <a:avLst/>
            </a:prstGeom>
          </p:spPr>
          <p:style>
            <a:lnRef idx="2">
              <a:schemeClr val="accent3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35" name="Oval 4"/>
            <p:cNvSpPr/>
            <p:nvPr/>
          </p:nvSpPr>
          <p:spPr>
            <a:xfrm>
              <a:off x="2812638" y="2587890"/>
              <a:ext cx="1752352" cy="136726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0320" tIns="20320" rIns="20320" bIns="20320" numCol="1" spcCol="1270" anchor="ctr" anchorCtr="0">
              <a:noAutofit/>
            </a:bodyPr>
            <a:lstStyle/>
            <a:p>
              <a:pPr lvl="0" algn="ctr" defTabSz="1422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800" b="1" dirty="0">
                  <a:solidFill>
                    <a:schemeClr val="tx1"/>
                  </a:solidFill>
                </a:rPr>
                <a:t>Strong Thesis</a:t>
              </a:r>
              <a:endParaRPr lang="en-US" sz="2800" b="1" kern="1200" dirty="0">
                <a:solidFill>
                  <a:schemeClr val="tx1"/>
                </a:solidFill>
              </a:endParaRPr>
            </a:p>
          </p:txBody>
        </p:sp>
      </p:grpSp>
      <p:sp>
        <p:nvSpPr>
          <p:cNvPr id="36" name="Left Arrow 35"/>
          <p:cNvSpPr/>
          <p:nvPr/>
        </p:nvSpPr>
        <p:spPr>
          <a:xfrm rot="17814130">
            <a:off x="4412443" y="2417464"/>
            <a:ext cx="642461" cy="551076"/>
          </a:xfrm>
          <a:prstGeom prst="leftArrow">
            <a:avLst>
              <a:gd name="adj1" fmla="val 60000"/>
              <a:gd name="adj2" fmla="val 50000"/>
            </a:avLst>
          </a:prstGeom>
        </p:spPr>
        <p:style>
          <a:lnRef idx="0">
            <a:schemeClr val="accent3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accent3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3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37" name="Left Arrow 36"/>
          <p:cNvSpPr/>
          <p:nvPr/>
        </p:nvSpPr>
        <p:spPr>
          <a:xfrm rot="14748694">
            <a:off x="7450615" y="2429733"/>
            <a:ext cx="640080" cy="551076"/>
          </a:xfrm>
          <a:prstGeom prst="leftArrow">
            <a:avLst>
              <a:gd name="adj1" fmla="val 60000"/>
              <a:gd name="adj2" fmla="val 50000"/>
            </a:avLst>
          </a:prstGeom>
        </p:spPr>
        <p:style>
          <a:lnRef idx="0">
            <a:schemeClr val="accent3">
              <a:tint val="60000"/>
              <a:hueOff val="0"/>
              <a:satOff val="0"/>
              <a:lumOff val="0"/>
              <a:alphaOff val="0"/>
            </a:schemeClr>
          </a:lnRef>
          <a:fillRef idx="1">
            <a:schemeClr val="accent3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3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</p:spTree>
    <p:extLst>
      <p:ext uri="{BB962C8B-B14F-4D97-AF65-F5344CB8AC3E}">
        <p14:creationId xmlns:p14="http://schemas.microsoft.com/office/powerpoint/2010/main" val="7199819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Creating a Thesis Statement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3" name="Group 22"/>
          <p:cNvGrpSpPr/>
          <p:nvPr/>
        </p:nvGrpSpPr>
        <p:grpSpPr>
          <a:xfrm>
            <a:off x="2066922" y="4074806"/>
            <a:ext cx="8058154" cy="1067579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24" name="Rectangle 23"/>
            <p:cNvSpPr/>
            <p:nvPr/>
          </p:nvSpPr>
          <p:spPr>
            <a:xfrm>
              <a:off x="542923" y="1736761"/>
              <a:ext cx="8058154" cy="806935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33045" y="1986221"/>
              <a:ext cx="7807571" cy="334597"/>
            </a:xfrm>
            <a:prstGeom prst="round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Are there unusual similarities or connections to other events? </a:t>
              </a:r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2066922" y="2828358"/>
            <a:ext cx="8058154" cy="1067579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32" name="Rectangle 31"/>
            <p:cNvSpPr/>
            <p:nvPr/>
          </p:nvSpPr>
          <p:spPr>
            <a:xfrm>
              <a:off x="542923" y="1736761"/>
              <a:ext cx="8058154" cy="806935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633045" y="1986221"/>
              <a:ext cx="7807571" cy="334597"/>
            </a:xfrm>
            <a:prstGeom prst="round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Is there anything controversial or intriguing to investigate? </a:t>
              </a:r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2066922" y="1579037"/>
            <a:ext cx="8058154" cy="1067579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35" name="Rectangle 34"/>
            <p:cNvSpPr/>
            <p:nvPr/>
          </p:nvSpPr>
          <p:spPr>
            <a:xfrm>
              <a:off x="542923" y="1736761"/>
              <a:ext cx="8058154" cy="806935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633045" y="1986221"/>
              <a:ext cx="7807571" cy="334597"/>
            </a:xfrm>
            <a:prstGeom prst="round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Do I strongly agree with anything I have read?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19193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Creating a Thesis Statement 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1" name="Group 20"/>
          <p:cNvGrpSpPr/>
          <p:nvPr/>
        </p:nvGrpSpPr>
        <p:grpSpPr>
          <a:xfrm>
            <a:off x="3180940" y="1584437"/>
            <a:ext cx="5814204" cy="3785136"/>
            <a:chOff x="1906953" y="1849761"/>
            <a:chExt cx="5443662" cy="693935"/>
          </a:xfrm>
          <a:solidFill>
            <a:schemeClr val="bg1"/>
          </a:solidFill>
        </p:grpSpPr>
        <p:sp>
          <p:nvSpPr>
            <p:cNvPr id="22" name="Rectangle 21"/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 w="57150">
              <a:solidFill>
                <a:srgbClr val="F2E2D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 sz="200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1992921" y="1873698"/>
              <a:ext cx="5274380" cy="95923"/>
            </a:xfrm>
            <a:prstGeom prst="rect">
              <a:avLst/>
            </a:prstGeom>
            <a:grp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>
                <a:defRPr/>
              </a:pPr>
              <a:r>
                <a:rPr lang="en-US" sz="2800" b="1" dirty="0">
                  <a:solidFill>
                    <a:prstClr val="black"/>
                  </a:solidFill>
                  <a:latin typeface="Calibri" panose="020F0502020204030204"/>
                </a:rPr>
                <a:t>Thesis Tests</a:t>
              </a:r>
            </a:p>
          </p:txBody>
        </p:sp>
      </p:grpSp>
      <p:sp>
        <p:nvSpPr>
          <p:cNvPr id="28" name="Rectangle 27"/>
          <p:cNvSpPr/>
          <p:nvPr/>
        </p:nvSpPr>
        <p:spPr>
          <a:xfrm>
            <a:off x="4197417" y="2300735"/>
            <a:ext cx="3797165" cy="521661"/>
          </a:xfrm>
          <a:prstGeom prst="rect">
            <a:avLst/>
          </a:prstGeom>
          <a:solidFill>
            <a:srgbClr val="F2E2D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dirty="0">
                <a:solidFill>
                  <a:prstClr val="black"/>
                </a:solidFill>
                <a:latin typeface="Calibri" panose="020F0502020204030204"/>
              </a:rPr>
              <a:t>Is it arguable?</a:t>
            </a:r>
          </a:p>
        </p:txBody>
      </p:sp>
      <p:sp>
        <p:nvSpPr>
          <p:cNvPr id="19" name="Rectangle 18"/>
          <p:cNvSpPr/>
          <p:nvPr/>
        </p:nvSpPr>
        <p:spPr>
          <a:xfrm>
            <a:off x="4197417" y="2991247"/>
            <a:ext cx="3797165" cy="521661"/>
          </a:xfrm>
          <a:prstGeom prst="rect">
            <a:avLst/>
          </a:prstGeom>
          <a:solidFill>
            <a:srgbClr val="F2E2D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dirty="0">
                <a:solidFill>
                  <a:prstClr val="black"/>
                </a:solidFill>
                <a:latin typeface="Calibri" panose="020F0502020204030204"/>
              </a:rPr>
              <a:t>Does it answer a how &amp; why question?</a:t>
            </a:r>
          </a:p>
        </p:txBody>
      </p:sp>
      <p:sp>
        <p:nvSpPr>
          <p:cNvPr id="23" name="Rectangle 22"/>
          <p:cNvSpPr/>
          <p:nvPr/>
        </p:nvSpPr>
        <p:spPr>
          <a:xfrm>
            <a:off x="4197417" y="3658749"/>
            <a:ext cx="3797165" cy="521661"/>
          </a:xfrm>
          <a:prstGeom prst="rect">
            <a:avLst/>
          </a:prstGeom>
          <a:solidFill>
            <a:srgbClr val="F2E2D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dirty="0">
                <a:solidFill>
                  <a:prstClr val="black"/>
                </a:solidFill>
                <a:latin typeface="Calibri" panose="020F0502020204030204"/>
              </a:rPr>
              <a:t>Relationship between concepts or events? </a:t>
            </a:r>
          </a:p>
        </p:txBody>
      </p:sp>
      <p:sp>
        <p:nvSpPr>
          <p:cNvPr id="24" name="Rectangle 23"/>
          <p:cNvSpPr/>
          <p:nvPr/>
        </p:nvSpPr>
        <p:spPr>
          <a:xfrm>
            <a:off x="4197417" y="4326251"/>
            <a:ext cx="3797165" cy="521661"/>
          </a:xfrm>
          <a:prstGeom prst="rect">
            <a:avLst/>
          </a:prstGeom>
          <a:solidFill>
            <a:srgbClr val="F2E2D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dirty="0">
                <a:solidFill>
                  <a:prstClr val="black"/>
                </a:solidFill>
                <a:latin typeface="Calibri" panose="020F0502020204030204"/>
              </a:rPr>
              <a:t>Add value or a new perspective? </a:t>
            </a:r>
          </a:p>
        </p:txBody>
      </p:sp>
    </p:spTree>
    <p:extLst>
      <p:ext uri="{BB962C8B-B14F-4D97-AF65-F5344CB8AC3E}">
        <p14:creationId xmlns:p14="http://schemas.microsoft.com/office/powerpoint/2010/main" val="12392352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Supporting a Thesis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3898776" y="1617739"/>
            <a:ext cx="2080340" cy="1617913"/>
            <a:chOff x="1149291" y="1753237"/>
            <a:chExt cx="2080340" cy="1617913"/>
          </a:xfrm>
          <a:solidFill>
            <a:srgbClr val="C7D4CB"/>
          </a:solidFill>
        </p:grpSpPr>
        <p:sp>
          <p:nvSpPr>
            <p:cNvPr id="9" name="Rectangle 8"/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357203" y="2072669"/>
              <a:ext cx="1664514" cy="967957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000" dirty="0"/>
                <a:t>Three-part thesis</a:t>
              </a: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3898775" y="3482030"/>
            <a:ext cx="2080340" cy="1617913"/>
            <a:chOff x="1149290" y="3617528"/>
            <a:chExt cx="2080340" cy="1617913"/>
          </a:xfrm>
          <a:solidFill>
            <a:srgbClr val="C7D4CB"/>
          </a:solidFill>
        </p:grpSpPr>
        <p:sp>
          <p:nvSpPr>
            <p:cNvPr id="15" name="Rectangle 14"/>
            <p:cNvSpPr/>
            <p:nvPr/>
          </p:nvSpPr>
          <p:spPr>
            <a:xfrm>
              <a:off x="1149290" y="3617528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1357203" y="4175313"/>
              <a:ext cx="1664514" cy="506292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000" dirty="0"/>
                <a:t>Subheadings</a:t>
              </a:r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6281312" y="3480015"/>
            <a:ext cx="2080340" cy="1617913"/>
            <a:chOff x="3531827" y="3615513"/>
            <a:chExt cx="2080340" cy="1617913"/>
          </a:xfrm>
          <a:solidFill>
            <a:srgbClr val="C7D4CB"/>
          </a:solidFill>
        </p:grpSpPr>
        <p:sp>
          <p:nvSpPr>
            <p:cNvPr id="18" name="Rectangle 17"/>
            <p:cNvSpPr/>
            <p:nvPr/>
          </p:nvSpPr>
          <p:spPr>
            <a:xfrm>
              <a:off x="3531827" y="3615513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3739740" y="4170031"/>
              <a:ext cx="1664514" cy="506292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000" dirty="0"/>
                <a:t>Transitions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6281312" y="1612191"/>
            <a:ext cx="2080340" cy="1554480"/>
            <a:chOff x="3531827" y="1747690"/>
            <a:chExt cx="2080340" cy="1617913"/>
          </a:xfrm>
          <a:solidFill>
            <a:srgbClr val="C7D4CB"/>
          </a:solidFill>
        </p:grpSpPr>
        <p:sp>
          <p:nvSpPr>
            <p:cNvPr id="24" name="Rectangle 23"/>
            <p:cNvSpPr/>
            <p:nvPr/>
          </p:nvSpPr>
          <p:spPr>
            <a:xfrm>
              <a:off x="3531827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739740" y="2047637"/>
              <a:ext cx="1664514" cy="1007456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000" dirty="0"/>
                <a:t>Minto pyramid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6827119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Supporting a Thesis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0" name="Group 29"/>
          <p:cNvGrpSpPr/>
          <p:nvPr/>
        </p:nvGrpSpPr>
        <p:grpSpPr>
          <a:xfrm>
            <a:off x="1077376" y="1538577"/>
            <a:ext cx="4697782" cy="2643807"/>
            <a:chOff x="1906953" y="1849761"/>
            <a:chExt cx="5443662" cy="693935"/>
          </a:xfrm>
          <a:solidFill>
            <a:schemeClr val="bg1"/>
          </a:solidFill>
        </p:grpSpPr>
        <p:sp>
          <p:nvSpPr>
            <p:cNvPr id="31" name="Rectangle 30"/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 w="57150">
              <a:solidFill>
                <a:srgbClr val="F2E2D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 sz="200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1992921" y="1873698"/>
              <a:ext cx="5274380" cy="116069"/>
            </a:xfrm>
            <a:prstGeom prst="rect">
              <a:avLst/>
            </a:prstGeom>
            <a:grp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>
                <a:defRPr/>
              </a:pPr>
              <a:r>
                <a:rPr lang="en-US" sz="2800" b="1" dirty="0">
                  <a:solidFill>
                    <a:prstClr val="black"/>
                  </a:solidFill>
                  <a:latin typeface="Calibri" panose="020F0502020204030204"/>
                </a:rPr>
                <a:t>Three-part thesis</a:t>
              </a:r>
            </a:p>
          </p:txBody>
        </p:sp>
      </p:grpSp>
      <p:sp>
        <p:nvSpPr>
          <p:cNvPr id="33" name="Rectangle 32"/>
          <p:cNvSpPr/>
          <p:nvPr/>
        </p:nvSpPr>
        <p:spPr>
          <a:xfrm>
            <a:off x="1666876" y="2230454"/>
            <a:ext cx="3290887" cy="367864"/>
          </a:xfrm>
          <a:prstGeom prst="rect">
            <a:avLst/>
          </a:prstGeom>
          <a:solidFill>
            <a:srgbClr val="F2E2D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dirty="0">
                <a:solidFill>
                  <a:prstClr val="black"/>
                </a:solidFill>
                <a:latin typeface="Calibri" panose="020F0502020204030204"/>
              </a:rPr>
              <a:t>Iceberg</a:t>
            </a:r>
          </a:p>
        </p:txBody>
      </p:sp>
      <p:sp>
        <p:nvSpPr>
          <p:cNvPr id="34" name="Rectangle 33"/>
          <p:cNvSpPr/>
          <p:nvPr/>
        </p:nvSpPr>
        <p:spPr>
          <a:xfrm>
            <a:off x="1666876" y="2699044"/>
            <a:ext cx="3290887" cy="367864"/>
          </a:xfrm>
          <a:prstGeom prst="rect">
            <a:avLst/>
          </a:prstGeom>
          <a:solidFill>
            <a:srgbClr val="F2E2D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dirty="0">
                <a:solidFill>
                  <a:prstClr val="black"/>
                </a:solidFill>
                <a:latin typeface="Calibri" panose="020F0502020204030204"/>
              </a:rPr>
              <a:t>Preview in introduction</a:t>
            </a:r>
          </a:p>
        </p:txBody>
      </p:sp>
      <p:sp>
        <p:nvSpPr>
          <p:cNvPr id="35" name="Rectangle 34"/>
          <p:cNvSpPr/>
          <p:nvPr/>
        </p:nvSpPr>
        <p:spPr>
          <a:xfrm>
            <a:off x="1666875" y="3172806"/>
            <a:ext cx="3290887" cy="367864"/>
          </a:xfrm>
          <a:prstGeom prst="rect">
            <a:avLst/>
          </a:prstGeom>
          <a:solidFill>
            <a:srgbClr val="F2E2D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1700" dirty="0">
                <a:solidFill>
                  <a:prstClr val="black"/>
                </a:solidFill>
                <a:latin typeface="Calibri" panose="020F0502020204030204"/>
              </a:rPr>
              <a:t>Supporting base-body paragraphs</a:t>
            </a:r>
          </a:p>
        </p:txBody>
      </p:sp>
      <p:sp>
        <p:nvSpPr>
          <p:cNvPr id="36" name="Rectangle 35"/>
          <p:cNvSpPr/>
          <p:nvPr/>
        </p:nvSpPr>
        <p:spPr>
          <a:xfrm>
            <a:off x="1666874" y="3646568"/>
            <a:ext cx="3290887" cy="367864"/>
          </a:xfrm>
          <a:prstGeom prst="rect">
            <a:avLst/>
          </a:prstGeom>
          <a:solidFill>
            <a:srgbClr val="F2E2D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dirty="0">
                <a:solidFill>
                  <a:prstClr val="black"/>
                </a:solidFill>
                <a:latin typeface="Calibri" panose="020F0502020204030204"/>
              </a:rPr>
              <a:t>Easy method for complex thesis</a:t>
            </a:r>
          </a:p>
        </p:txBody>
      </p:sp>
      <p:grpSp>
        <p:nvGrpSpPr>
          <p:cNvPr id="38" name="Group 37"/>
          <p:cNvGrpSpPr/>
          <p:nvPr/>
        </p:nvGrpSpPr>
        <p:grpSpPr>
          <a:xfrm>
            <a:off x="6364657" y="1538577"/>
            <a:ext cx="4769131" cy="1912423"/>
            <a:chOff x="1906953" y="1849761"/>
            <a:chExt cx="5443662" cy="693935"/>
          </a:xfrm>
          <a:solidFill>
            <a:schemeClr val="bg1"/>
          </a:solidFill>
        </p:grpSpPr>
        <p:sp>
          <p:nvSpPr>
            <p:cNvPr id="39" name="Rectangle 38"/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 w="57150">
              <a:solidFill>
                <a:srgbClr val="F2E2D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defRPr/>
              </a:pPr>
              <a:endParaRPr lang="en-US" sz="2000">
                <a:solidFill>
                  <a:prstClr val="black"/>
                </a:solidFill>
                <a:latin typeface="Calibri" panose="020F0502020204030204"/>
              </a:endParaRPr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1992921" y="1873698"/>
              <a:ext cx="5274380" cy="116069"/>
            </a:xfrm>
            <a:prstGeom prst="rect">
              <a:avLst/>
            </a:prstGeom>
            <a:grp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>
                <a:defRPr/>
              </a:pPr>
              <a:r>
                <a:rPr lang="en-US" sz="2800" b="1" dirty="0">
                  <a:solidFill>
                    <a:prstClr val="black"/>
                  </a:solidFill>
                  <a:latin typeface="Calibri" panose="020F0502020204030204"/>
                </a:rPr>
                <a:t>Minto pyramid</a:t>
              </a:r>
            </a:p>
          </p:txBody>
        </p:sp>
      </p:grpSp>
      <p:sp>
        <p:nvSpPr>
          <p:cNvPr id="42" name="Rectangle 41"/>
          <p:cNvSpPr/>
          <p:nvPr/>
        </p:nvSpPr>
        <p:spPr>
          <a:xfrm>
            <a:off x="7001041" y="2233134"/>
            <a:ext cx="3290887" cy="367864"/>
          </a:xfrm>
          <a:prstGeom prst="rect">
            <a:avLst/>
          </a:prstGeom>
          <a:solidFill>
            <a:srgbClr val="F2E2D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dirty="0">
                <a:solidFill>
                  <a:prstClr val="black"/>
                </a:solidFill>
                <a:latin typeface="Calibri" panose="020F0502020204030204"/>
              </a:rPr>
              <a:t>Framework balanced support</a:t>
            </a:r>
          </a:p>
        </p:txBody>
      </p:sp>
      <p:sp>
        <p:nvSpPr>
          <p:cNvPr id="43" name="Rectangle 42"/>
          <p:cNvSpPr/>
          <p:nvPr/>
        </p:nvSpPr>
        <p:spPr>
          <a:xfrm>
            <a:off x="7001040" y="2716372"/>
            <a:ext cx="3290887" cy="367864"/>
          </a:xfrm>
          <a:prstGeom prst="rect">
            <a:avLst/>
          </a:prstGeom>
          <a:solidFill>
            <a:srgbClr val="F2E2D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dirty="0">
                <a:solidFill>
                  <a:prstClr val="black"/>
                </a:solidFill>
                <a:latin typeface="Calibri" panose="020F0502020204030204"/>
              </a:rPr>
              <a:t>Top down visual organization</a:t>
            </a:r>
          </a:p>
        </p:txBody>
      </p:sp>
    </p:spTree>
    <p:extLst>
      <p:ext uri="{BB962C8B-B14F-4D97-AF65-F5344CB8AC3E}">
        <p14:creationId xmlns:p14="http://schemas.microsoft.com/office/powerpoint/2010/main" val="17523276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</TotalTime>
  <Words>202</Words>
  <Application>Microsoft Office PowerPoint</Application>
  <PresentationFormat>Widescreen</PresentationFormat>
  <Paragraphs>58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Calibri</vt:lpstr>
      <vt:lpstr>Calibri Light</vt:lpstr>
      <vt:lpstr>Century Gothic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Chelsea Olsen</dc:creator>
  <cp:lastModifiedBy>Kenneth Hanson</cp:lastModifiedBy>
  <cp:revision>12</cp:revision>
  <dcterms:created xsi:type="dcterms:W3CDTF">2017-07-28T21:06:44Z</dcterms:created>
  <dcterms:modified xsi:type="dcterms:W3CDTF">2021-11-24T23:56:29Z</dcterms:modified>
</cp:coreProperties>
</file>