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5"/>
  </p:notesMasterIdLst>
  <p:sldIdLst>
    <p:sldId id="257" r:id="rId3"/>
    <p:sldId id="369" r:id="rId4"/>
    <p:sldId id="262" r:id="rId5"/>
    <p:sldId id="279" r:id="rId6"/>
    <p:sldId id="370" r:id="rId7"/>
    <p:sldId id="261" r:id="rId8"/>
    <p:sldId id="274" r:id="rId9"/>
    <p:sldId id="371" r:id="rId10"/>
    <p:sldId id="264" r:id="rId11"/>
    <p:sldId id="280" r:id="rId12"/>
    <p:sldId id="372" r:id="rId13"/>
    <p:sldId id="2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34"/>
    <p:restoredTop sz="94218" autoAdjust="0"/>
  </p:normalViewPr>
  <p:slideViewPr>
    <p:cSldViewPr snapToGrid="0" snapToObjects="1">
      <p:cViewPr varScale="1">
        <p:scale>
          <a:sx n="78" d="100"/>
          <a:sy n="78" d="100"/>
        </p:scale>
        <p:origin x="108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0228D4-C31E-AA41-8199-C82B77D314DD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7AF8B1-9259-0B40-92D1-409156C6D0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5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7AF8B1-9259-0B40-92D1-409156C6D05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362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F986-B6DD-9141-82D7-5B7434E85DA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5CCAB-438E-1342-9AD9-0B827A99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9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F986-B6DD-9141-82D7-5B7434E85DA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5CCAB-438E-1342-9AD9-0B827A99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79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F986-B6DD-9141-82D7-5B7434E85DA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5CCAB-438E-1342-9AD9-0B827A99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939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31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797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77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3031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15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251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007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107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F986-B6DD-9141-82D7-5B7434E85DA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5CCAB-438E-1342-9AD9-0B827A99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807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88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9947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854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F986-B6DD-9141-82D7-5B7434E85DA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5CCAB-438E-1342-9AD9-0B827A99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4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F986-B6DD-9141-82D7-5B7434E85DA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5CCAB-438E-1342-9AD9-0B827A99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42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F986-B6DD-9141-82D7-5B7434E85DA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5CCAB-438E-1342-9AD9-0B827A99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998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F986-B6DD-9141-82D7-5B7434E85DA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5CCAB-438E-1342-9AD9-0B827A99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9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F986-B6DD-9141-82D7-5B7434E85DA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5CCAB-438E-1342-9AD9-0B827A99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69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F986-B6DD-9141-82D7-5B7434E85DA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5CCAB-438E-1342-9AD9-0B827A99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15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6F986-B6DD-9141-82D7-5B7434E85DA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5CCAB-438E-1342-9AD9-0B827A99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5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6F986-B6DD-9141-82D7-5B7434E85DAF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5CCAB-438E-1342-9AD9-0B827A99C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58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49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Body Paragraphs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9284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Create Strong 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2"/>
            <a:ext cx="7608462" cy="3252041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4000" b="1" dirty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3003625"/>
              <a:ext cx="3325552" cy="71803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ysClr val="windowText" lastClr="000000"/>
                  </a:solidFill>
                </a:rPr>
                <a:t>Transitions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90250" y="2549578"/>
              <a:ext cx="3325552" cy="184191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dirty="0">
                  <a:solidFill>
                    <a:sysClr val="windowText" lastClr="000000"/>
                  </a:solidFill>
                </a:rPr>
                <a:t>Words, phrases, or sentences that show a relationship between ideas</a:t>
              </a:r>
            </a:p>
          </p:txBody>
        </p:sp>
      </p:grpSp>
      <p:sp>
        <p:nvSpPr>
          <p:cNvPr id="3" name="Right Arrow 2"/>
          <p:cNvSpPr/>
          <p:nvPr/>
        </p:nvSpPr>
        <p:spPr>
          <a:xfrm>
            <a:off x="5879351" y="2868056"/>
            <a:ext cx="446744" cy="634730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786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Create Strong Transitions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30738" y="1642188"/>
            <a:ext cx="6930524" cy="1515077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/>
              <a:t>Transition words: </a:t>
            </a:r>
            <a:r>
              <a:rPr lang="en-US" sz="2800" i="1" dirty="0"/>
              <a:t>First</a:t>
            </a:r>
            <a:r>
              <a:rPr lang="en-US" sz="2800" dirty="0"/>
              <a:t>, </a:t>
            </a:r>
            <a:r>
              <a:rPr lang="en-US" sz="2800" i="1" dirty="0"/>
              <a:t>second</a:t>
            </a:r>
            <a:r>
              <a:rPr lang="en-US" sz="2800" dirty="0"/>
              <a:t>, </a:t>
            </a:r>
            <a:r>
              <a:rPr lang="en-US" sz="2800" i="1" dirty="0"/>
              <a:t>third</a:t>
            </a:r>
            <a:r>
              <a:rPr lang="en-US" sz="2800" dirty="0"/>
              <a:t>, &amp; </a:t>
            </a:r>
            <a:r>
              <a:rPr lang="en-US" sz="2800" i="1" dirty="0"/>
              <a:t>finally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30739" y="3708412"/>
            <a:ext cx="6930523" cy="1515077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2800" dirty="0"/>
              <a:t>Topic sentence: Refer to previous paragraph and introduce new paragraph</a:t>
            </a:r>
          </a:p>
        </p:txBody>
      </p:sp>
    </p:spTree>
    <p:extLst>
      <p:ext uri="{BB962C8B-B14F-4D97-AF65-F5344CB8AC3E}">
        <p14:creationId xmlns:p14="http://schemas.microsoft.com/office/powerpoint/2010/main" val="2372308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Organize the components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Select content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Create strong transitions</a:t>
            </a:r>
          </a:p>
        </p:txBody>
      </p:sp>
    </p:spTree>
    <p:extLst>
      <p:ext uri="{BB962C8B-B14F-4D97-AF65-F5344CB8AC3E}">
        <p14:creationId xmlns:p14="http://schemas.microsoft.com/office/powerpoint/2010/main" val="41890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Body Paragraphs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005606" y="2980290"/>
            <a:ext cx="2180788" cy="162287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6" y="1986221"/>
              <a:ext cx="7807569" cy="2295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Specific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980290"/>
            <a:ext cx="2180788" cy="1622872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6" y="1986221"/>
              <a:ext cx="7807569" cy="22955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Organized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26001"/>
              <a:ext cx="7807571" cy="62811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Use supporting details to explore, explain, and/or prove the main idea 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4726212-86E1-904C-BFE8-3F5739FDE6DF}"/>
              </a:ext>
            </a:extLst>
          </p:cNvPr>
          <p:cNvGrpSpPr/>
          <p:nvPr/>
        </p:nvGrpSpPr>
        <p:grpSpPr>
          <a:xfrm>
            <a:off x="7944290" y="2980883"/>
            <a:ext cx="2180786" cy="1622872"/>
            <a:chOff x="542919" y="1736761"/>
            <a:chExt cx="8058158" cy="806935"/>
          </a:xfrm>
          <a:solidFill>
            <a:srgbClr val="C7D4CB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BD48936-D7CF-8041-A219-22BD5B44D20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380476C-83A3-A54C-9BE1-7D94E0A44B7C}"/>
                </a:ext>
              </a:extLst>
            </p:cNvPr>
            <p:cNvSpPr txBox="1"/>
            <p:nvPr/>
          </p:nvSpPr>
          <p:spPr>
            <a:xfrm>
              <a:off x="542919" y="1933631"/>
              <a:ext cx="7807573" cy="41319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Use </a:t>
              </a:r>
            </a:p>
            <a:p>
              <a:pPr algn="ctr"/>
              <a:r>
                <a:rPr lang="en-US" sz="2400" dirty="0"/>
                <a:t>transitions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4452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Organize the Components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>
            <a:grpSpLocks noChangeAspect="1"/>
          </p:cNvGrpSpPr>
          <p:nvPr/>
        </p:nvGrpSpPr>
        <p:grpSpPr>
          <a:xfrm>
            <a:off x="3084185" y="1546952"/>
            <a:ext cx="6023629" cy="3231877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22" name="Rectangle 21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992921" y="1873698"/>
              <a:ext cx="5274380" cy="12576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600" b="1" dirty="0">
                  <a:solidFill>
                    <a:prstClr val="black"/>
                  </a:solidFill>
                  <a:latin typeface="Calibri" panose="020F0502020204030204"/>
                </a:rPr>
                <a:t>Body Paragraphs</a:t>
              </a:r>
            </a:p>
          </p:txBody>
        </p:sp>
      </p:grpSp>
      <p:sp>
        <p:nvSpPr>
          <p:cNvPr id="28" name="Rectangle 27"/>
          <p:cNvSpPr>
            <a:spLocks noChangeAspect="1"/>
          </p:cNvSpPr>
          <p:nvPr/>
        </p:nvSpPr>
        <p:spPr>
          <a:xfrm>
            <a:off x="4160182" y="2454135"/>
            <a:ext cx="3871633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Topic sentence</a:t>
            </a:r>
          </a:p>
        </p:txBody>
      </p:sp>
      <p:sp>
        <p:nvSpPr>
          <p:cNvPr id="29" name="Rectangle 28"/>
          <p:cNvSpPr>
            <a:spLocks noChangeAspect="1"/>
          </p:cNvSpPr>
          <p:nvPr/>
        </p:nvSpPr>
        <p:spPr>
          <a:xfrm>
            <a:off x="4160183" y="3166064"/>
            <a:ext cx="3871632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Supporting details</a:t>
            </a:r>
          </a:p>
        </p:txBody>
      </p:sp>
      <p:sp>
        <p:nvSpPr>
          <p:cNvPr id="30" name="Rectangle 29"/>
          <p:cNvSpPr>
            <a:spLocks noChangeAspect="1"/>
          </p:cNvSpPr>
          <p:nvPr/>
        </p:nvSpPr>
        <p:spPr>
          <a:xfrm>
            <a:off x="4160182" y="3877993"/>
            <a:ext cx="3871634" cy="54864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Concluding sentence</a:t>
            </a:r>
          </a:p>
        </p:txBody>
      </p:sp>
    </p:spTree>
    <p:extLst>
      <p:ext uri="{BB962C8B-B14F-4D97-AF65-F5344CB8AC3E}">
        <p14:creationId xmlns:p14="http://schemas.microsoft.com/office/powerpoint/2010/main" val="23049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Organize the Components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>
            <a:grpSpLocks noChangeAspect="1"/>
          </p:cNvGrpSpPr>
          <p:nvPr/>
        </p:nvGrpSpPr>
        <p:grpSpPr>
          <a:xfrm>
            <a:off x="6405352" y="1969621"/>
            <a:ext cx="4721572" cy="3070267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22" name="Rectangle 21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992921" y="1873698"/>
              <a:ext cx="5274380" cy="12576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600" b="1" dirty="0">
                  <a:solidFill>
                    <a:prstClr val="black"/>
                  </a:solidFill>
                  <a:latin typeface="Calibri" panose="020F0502020204030204"/>
                </a:rPr>
                <a:t>Body Paragraphs</a:t>
              </a:r>
            </a:p>
          </p:txBody>
        </p:sp>
      </p:grpSp>
      <p:sp>
        <p:nvSpPr>
          <p:cNvPr id="28" name="Rectangle 27"/>
          <p:cNvSpPr>
            <a:spLocks noChangeAspect="1"/>
          </p:cNvSpPr>
          <p:nvPr/>
        </p:nvSpPr>
        <p:spPr>
          <a:xfrm>
            <a:off x="7050493" y="2858863"/>
            <a:ext cx="3260970" cy="479267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Topic sentence</a:t>
            </a:r>
          </a:p>
        </p:txBody>
      </p:sp>
      <p:sp>
        <p:nvSpPr>
          <p:cNvPr id="29" name="Rectangle 28"/>
          <p:cNvSpPr>
            <a:spLocks noChangeAspect="1"/>
          </p:cNvSpPr>
          <p:nvPr/>
        </p:nvSpPr>
        <p:spPr>
          <a:xfrm>
            <a:off x="7050493" y="3574734"/>
            <a:ext cx="3256281" cy="475326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Supporting details</a:t>
            </a:r>
          </a:p>
        </p:txBody>
      </p:sp>
      <p:sp>
        <p:nvSpPr>
          <p:cNvPr id="30" name="Rectangle 29"/>
          <p:cNvSpPr>
            <a:spLocks noChangeAspect="1"/>
          </p:cNvSpPr>
          <p:nvPr/>
        </p:nvSpPr>
        <p:spPr>
          <a:xfrm>
            <a:off x="7055182" y="4280879"/>
            <a:ext cx="3256282" cy="48111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Concluding sentence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48F0FB1-B6E1-9C4B-9986-EEC1A81B204E}"/>
              </a:ext>
            </a:extLst>
          </p:cNvPr>
          <p:cNvGrpSpPr>
            <a:grpSpLocks noChangeAspect="1"/>
          </p:cNvGrpSpPr>
          <p:nvPr/>
        </p:nvGrpSpPr>
        <p:grpSpPr>
          <a:xfrm>
            <a:off x="1155219" y="1969621"/>
            <a:ext cx="4721572" cy="3070263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F034FCD-8A8A-4645-80E0-8504902581EE}"/>
                </a:ext>
              </a:extLst>
            </p:cNvPr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1B82720-99A3-0243-BEDC-C9D2A4D73443}"/>
                </a:ext>
              </a:extLst>
            </p:cNvPr>
            <p:cNvSpPr txBox="1"/>
            <p:nvPr/>
          </p:nvSpPr>
          <p:spPr>
            <a:xfrm>
              <a:off x="1992922" y="1873698"/>
              <a:ext cx="5274380" cy="177048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3600" b="1" dirty="0">
                  <a:solidFill>
                    <a:prstClr val="black"/>
                  </a:solidFill>
                  <a:latin typeface="Calibri" panose="020F0502020204030204"/>
                </a:rPr>
                <a:t>Essay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E03E88A5-A9A4-E94E-8F30-14CF1E4180CD}"/>
              </a:ext>
            </a:extLst>
          </p:cNvPr>
          <p:cNvSpPr>
            <a:spLocks noChangeAspect="1"/>
          </p:cNvSpPr>
          <p:nvPr/>
        </p:nvSpPr>
        <p:spPr>
          <a:xfrm>
            <a:off x="1924670" y="2857021"/>
            <a:ext cx="3395089" cy="48111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Introduction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8D9D96-94B8-AB44-A25E-44EAF60198A1}"/>
              </a:ext>
            </a:extLst>
          </p:cNvPr>
          <p:cNvSpPr>
            <a:spLocks noChangeAspect="1"/>
          </p:cNvSpPr>
          <p:nvPr/>
        </p:nvSpPr>
        <p:spPr>
          <a:xfrm>
            <a:off x="1924670" y="3568950"/>
            <a:ext cx="3395089" cy="48111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Body paragraphs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4AF611-260B-D84A-8F2B-0591965A855C}"/>
              </a:ext>
            </a:extLst>
          </p:cNvPr>
          <p:cNvSpPr>
            <a:spLocks noChangeAspect="1"/>
          </p:cNvSpPr>
          <p:nvPr/>
        </p:nvSpPr>
        <p:spPr>
          <a:xfrm>
            <a:off x="1924670" y="4280879"/>
            <a:ext cx="3395089" cy="481110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Conclusion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31BD502-B6D3-A041-A0F4-BC2860A7A85F}"/>
              </a:ext>
            </a:extLst>
          </p:cNvPr>
          <p:cNvSpPr/>
          <p:nvPr/>
        </p:nvSpPr>
        <p:spPr>
          <a:xfrm>
            <a:off x="5735928" y="3166120"/>
            <a:ext cx="810287" cy="905019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v</a:t>
            </a:r>
            <a:r>
              <a:rPr lang="en-US" sz="2400" b="1" dirty="0">
                <a:solidFill>
                  <a:schemeClr val="tx1"/>
                </a:solidFill>
              </a:rPr>
              <a:t>s.</a:t>
            </a:r>
          </a:p>
        </p:txBody>
      </p:sp>
    </p:spTree>
    <p:extLst>
      <p:ext uri="{BB962C8B-B14F-4D97-AF65-F5344CB8AC3E}">
        <p14:creationId xmlns:p14="http://schemas.microsoft.com/office/powerpoint/2010/main" val="93578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Select Content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68214" y="190939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ysClr val="windowText" lastClr="000000"/>
                  </a:solidFill>
                </a:rPr>
                <a:t>What is the main point I want to make in this paragraph?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8213" y="190939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ysClr val="windowText" lastClr="000000"/>
                  </a:solidFill>
                </a:rPr>
                <a:t>Is the scope of this main point too broad or too narrow?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68212" y="1899104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ysClr val="windowText" lastClr="000000"/>
                  </a:solidFill>
                </a:rPr>
                <a:t>Do I have enough details to support this main point?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8214" y="1909395"/>
              <a:ext cx="7807571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ysClr val="windowText" lastClr="000000"/>
                  </a:solidFill>
                </a:rPr>
                <a:t>How will this paragraph support and develop my thesis?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51012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Select Content: Topic Sentence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4800" b="1" dirty="0">
                    <a:solidFill>
                      <a:schemeClr val="tx1"/>
                    </a:solidFill>
                  </a:rPr>
                  <a:t>&amp;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35260"/>
              <a:ext cx="3325552" cy="10547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Topic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600252"/>
              <a:ext cx="3325552" cy="15247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/>
                <a:t>Controlling idea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8036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Select Content: Controlling Ideas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967136" y="1599957"/>
            <a:ext cx="8257727" cy="4254392"/>
            <a:chOff x="4632374" y="1811663"/>
            <a:chExt cx="4175761" cy="3318643"/>
          </a:xfrm>
        </p:grpSpPr>
        <p:sp>
          <p:nvSpPr>
            <p:cNvPr id="17" name="Rectangle 16"/>
            <p:cNvSpPr/>
            <p:nvPr/>
          </p:nvSpPr>
          <p:spPr>
            <a:xfrm>
              <a:off x="4632374" y="1821206"/>
              <a:ext cx="4175761" cy="329865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8" y="1811663"/>
              <a:ext cx="3325552" cy="331864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400" dirty="0"/>
                <a:t>Introduction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sz="2400" dirty="0"/>
                <a:t>Thesis: A Mediterranean cruise to Athens, Santorini, and Rhodes is an efficient and enjoyable way to explore diverse historical sites and rich cultural experiences.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400" dirty="0"/>
                <a:t>Body Paragraph #1: Athens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400" dirty="0"/>
                <a:t>Body Paragraph #2: Santorini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400" dirty="0"/>
                <a:t>Body Paragraph #3: Rhodes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2400" dirty="0"/>
                <a:t>Conclusion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5033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Select Content: Body Paragraph Details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029256" y="1383374"/>
            <a:ext cx="4133488" cy="1170646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dirty="0"/>
              <a:t>Narrative paragraph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52532" y="4324804"/>
            <a:ext cx="4110212" cy="1170646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dirty="0"/>
              <a:t>Persuasive paragraph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029257" y="2854089"/>
            <a:ext cx="4133488" cy="1170646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en-US" sz="3200" dirty="0"/>
              <a:t>Compare-and-contrast paragraph</a:t>
            </a:r>
          </a:p>
        </p:txBody>
      </p:sp>
    </p:spTree>
    <p:extLst>
      <p:ext uri="{BB962C8B-B14F-4D97-AF65-F5344CB8AC3E}">
        <p14:creationId xmlns:p14="http://schemas.microsoft.com/office/powerpoint/2010/main" val="1189847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251</Words>
  <Application>Microsoft Office PowerPoint</Application>
  <PresentationFormat>Widescreen</PresentationFormat>
  <Paragraphs>65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Olsen</dc:creator>
  <cp:lastModifiedBy>Kenneth Hanson</cp:lastModifiedBy>
  <cp:revision>17</cp:revision>
  <dcterms:created xsi:type="dcterms:W3CDTF">2017-07-30T17:01:04Z</dcterms:created>
  <dcterms:modified xsi:type="dcterms:W3CDTF">2021-11-23T21:45:13Z</dcterms:modified>
</cp:coreProperties>
</file>