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57" r:id="rId3"/>
    <p:sldId id="262" r:id="rId4"/>
    <p:sldId id="279" r:id="rId5"/>
    <p:sldId id="280" r:id="rId6"/>
    <p:sldId id="281" r:id="rId7"/>
    <p:sldId id="283" r:id="rId8"/>
    <p:sldId id="266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1" clrIdx="0"/>
  <p:cmAuthor id="2" name="Chelsea Olsen" initials="CO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9E5"/>
    <a:srgbClr val="C7D4CC"/>
    <a:srgbClr val="F3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2486" autoAdjust="0"/>
  </p:normalViewPr>
  <p:slideViewPr>
    <p:cSldViewPr snapToGrid="0" snapToObjects="1">
      <p:cViewPr varScale="1">
        <p:scale>
          <a:sx n="89" d="100"/>
          <a:sy n="89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69AB7-A57E-1044-B03B-0E67862ADBB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74CCF-2FC6-2740-A497-CE4E55434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12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15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79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55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17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16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31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43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6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07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45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80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5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7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0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7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9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7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CBBC4-3983-A646-9975-A4831AFE58F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6C06D-618D-A745-B144-E25760901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4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5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Transitions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440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2489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Commonly confused transitions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38695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Transitions for different organizational patterns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2489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Using transitions in various writing situations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79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Transitions in Various Writing Situations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662921" y="1580807"/>
            <a:ext cx="4518892" cy="3128155"/>
            <a:chOff x="1906953" y="1849761"/>
            <a:chExt cx="5443662" cy="693935"/>
          </a:xfrm>
          <a:solidFill>
            <a:srgbClr val="C7D4CC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92921" y="1873698"/>
              <a:ext cx="5274380" cy="12972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Transitions</a:t>
              </a:r>
            </a:p>
          </p:txBody>
        </p:sp>
      </p:grpSp>
      <p:sp>
        <p:nvSpPr>
          <p:cNvPr id="32" name="Rounded Rectangle 31"/>
          <p:cNvSpPr/>
          <p:nvPr/>
        </p:nvSpPr>
        <p:spPr>
          <a:xfrm>
            <a:off x="4579676" y="2430078"/>
            <a:ext cx="2685381" cy="777240"/>
          </a:xfrm>
          <a:prstGeom prst="roundRect">
            <a:avLst/>
          </a:prstGeom>
          <a:solidFill>
            <a:srgbClr val="E3E9E5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Starting sentences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579676" y="3485182"/>
            <a:ext cx="2685381" cy="777240"/>
          </a:xfrm>
          <a:prstGeom prst="roundRect">
            <a:avLst/>
          </a:prstGeom>
          <a:solidFill>
            <a:srgbClr val="E3E9E5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Integrated in paragraphs</a:t>
            </a:r>
          </a:p>
        </p:txBody>
      </p:sp>
    </p:spTree>
    <p:extLst>
      <p:ext uri="{BB962C8B-B14F-4D97-AF65-F5344CB8AC3E}">
        <p14:creationId xmlns:p14="http://schemas.microsoft.com/office/powerpoint/2010/main" val="85496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Transitions in Various Writing Situations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/>
          </p:cNvGrpSpPr>
          <p:nvPr/>
        </p:nvGrpSpPr>
        <p:grpSpPr>
          <a:xfrm>
            <a:off x="516737" y="305825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7875" y="2014323"/>
              <a:ext cx="7807571" cy="635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Introduction and first body paragraph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34154" y="3063838"/>
            <a:ext cx="4097565" cy="118448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4"/>
              <a:ext cx="7807572" cy="3552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Beginning of conclusion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82641" y="1354646"/>
            <a:ext cx="3229887" cy="1184488"/>
            <a:chOff x="2449714" y="2304721"/>
            <a:chExt cx="2478200" cy="1933601"/>
          </a:xfrm>
        </p:grpSpPr>
        <p:sp>
          <p:nvSpPr>
            <p:cNvPr id="34" name="Oval 33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  <a:ln w="38100"/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  <a:ln w="381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>
                  <a:solidFill>
                    <a:schemeClr val="tx1"/>
                  </a:solidFill>
                </a:rPr>
                <a:t>Transitions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Left Arrow 35"/>
          <p:cNvSpPr/>
          <p:nvPr/>
        </p:nvSpPr>
        <p:spPr>
          <a:xfrm rot="17814130">
            <a:off x="4412443" y="2417464"/>
            <a:ext cx="642461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Left Arrow 36"/>
          <p:cNvSpPr/>
          <p:nvPr/>
        </p:nvSpPr>
        <p:spPr>
          <a:xfrm rot="14748694">
            <a:off x="7450615" y="2429733"/>
            <a:ext cx="640080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90297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Transitions in Various Writing Situations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1077376" y="1538577"/>
            <a:ext cx="4518892" cy="2799507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2921" y="1873698"/>
              <a:ext cx="5274380" cy="12969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Opposition</a:t>
              </a:r>
            </a:p>
          </p:txBody>
        </p:sp>
      </p:grpSp>
      <p:sp>
        <p:nvSpPr>
          <p:cNvPr id="33" name="Rectangle 32"/>
          <p:cNvSpPr/>
          <p:nvPr/>
        </p:nvSpPr>
        <p:spPr>
          <a:xfrm>
            <a:off x="1666876" y="2230454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Although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666876" y="2684776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However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666875" y="3172806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On the other hand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666874" y="3646568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Whereas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6468364" y="1538577"/>
            <a:ext cx="4518892" cy="2799507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39" name="Rectangle 3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992921" y="1873698"/>
              <a:ext cx="5274380" cy="11606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Evidence</a:t>
              </a:r>
            </a:p>
          </p:txBody>
        </p:sp>
      </p:grpSp>
      <p:sp>
        <p:nvSpPr>
          <p:cNvPr id="42" name="Rectangle 41"/>
          <p:cNvSpPr/>
          <p:nvPr/>
        </p:nvSpPr>
        <p:spPr>
          <a:xfrm>
            <a:off x="7001041" y="2233134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According to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01040" y="2716372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 recent study concluded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019926" y="3209195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Data suggests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019926" y="3707202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Leading authorities agree</a:t>
            </a:r>
          </a:p>
        </p:txBody>
      </p:sp>
    </p:spTree>
    <p:extLst>
      <p:ext uri="{BB962C8B-B14F-4D97-AF65-F5344CB8AC3E}">
        <p14:creationId xmlns:p14="http://schemas.microsoft.com/office/powerpoint/2010/main" val="65234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 for Different Organizational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/>
          </p:cNvGrpSpPr>
          <p:nvPr/>
        </p:nvGrpSpPr>
        <p:grpSpPr>
          <a:xfrm>
            <a:off x="1201420" y="363901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7875" y="2112980"/>
              <a:ext cx="7807571" cy="306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Because of, due to, since, if</a:t>
              </a:r>
              <a:r>
                <a:rPr lang="mr-IN" sz="2000" dirty="0">
                  <a:solidFill>
                    <a:schemeClr val="bg1"/>
                  </a:solidFill>
                </a:rPr>
                <a:t>…</a:t>
              </a:r>
              <a:r>
                <a:rPr lang="en-US" sz="2000" dirty="0">
                  <a:solidFill>
                    <a:schemeClr val="bg1"/>
                  </a:solidFill>
                </a:rPr>
                <a:t>then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460202" y="1695856"/>
            <a:ext cx="2235867" cy="1219839"/>
            <a:chOff x="2449714" y="2304721"/>
            <a:chExt cx="2478200" cy="1933601"/>
          </a:xfrm>
        </p:grpSpPr>
        <p:sp>
          <p:nvSpPr>
            <p:cNvPr id="34" name="Oval 33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  <a:ln w="28575"/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>
                  <a:solidFill>
                    <a:schemeClr val="tx1"/>
                  </a:solidFill>
                </a:rPr>
                <a:t>Cause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Left Arrow 35"/>
          <p:cNvSpPr/>
          <p:nvPr/>
        </p:nvSpPr>
        <p:spPr>
          <a:xfrm rot="18826458">
            <a:off x="3172758" y="2884090"/>
            <a:ext cx="642461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Left Arrow 36"/>
          <p:cNvSpPr/>
          <p:nvPr/>
        </p:nvSpPr>
        <p:spPr>
          <a:xfrm rot="13770810">
            <a:off x="8097126" y="2894637"/>
            <a:ext cx="640080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8" name="Group 17"/>
          <p:cNvGrpSpPr/>
          <p:nvPr/>
        </p:nvGrpSpPr>
        <p:grpSpPr>
          <a:xfrm>
            <a:off x="6222815" y="1695856"/>
            <a:ext cx="2235867" cy="1219839"/>
            <a:chOff x="2449714" y="2304721"/>
            <a:chExt cx="2478200" cy="1933601"/>
          </a:xfrm>
        </p:grpSpPr>
        <p:sp>
          <p:nvSpPr>
            <p:cNvPr id="19" name="Oval 18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  <a:ln w="28575"/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  <a:ln w="28575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>
                  <a:solidFill>
                    <a:schemeClr val="tx1"/>
                  </a:solidFill>
                </a:rPr>
                <a:t>Effect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3"/>
          <p:cNvGrpSpPr>
            <a:grpSpLocks/>
          </p:cNvGrpSpPr>
          <p:nvPr/>
        </p:nvGrpSpPr>
        <p:grpSpPr>
          <a:xfrm>
            <a:off x="6277305" y="363901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25" name="Rectangle 24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97875" y="2112980"/>
              <a:ext cx="7968032" cy="306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Accordingly, as a result</a:t>
              </a:r>
              <a:r>
                <a:rPr lang="en-US" sz="2000">
                  <a:solidFill>
                    <a:schemeClr val="bg1"/>
                  </a:solidFill>
                </a:rPr>
                <a:t>, consequently, so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769702" y="2092485"/>
            <a:ext cx="507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49622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 for Different Organizational Patterns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595939"/>
            <a:ext cx="8058154" cy="1482424"/>
            <a:chOff x="542923" y="1849761"/>
            <a:chExt cx="8058154" cy="693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9207"/>
              <a:ext cx="7807571" cy="494139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b="1" dirty="0">
                  <a:solidFill>
                    <a:srgbClr val="323542"/>
                  </a:solidFill>
                </a:rPr>
                <a:t>Most important point: </a:t>
              </a:r>
              <a:r>
                <a:rPr lang="en-US" sz="2800" dirty="0">
                  <a:solidFill>
                    <a:srgbClr val="323542"/>
                  </a:solidFill>
                </a:rPr>
                <a:t>a primary factor, most importantly, most significantly, the key reason</a:t>
              </a:r>
              <a:r>
                <a:rPr lang="en-US" sz="2800" b="1" dirty="0">
                  <a:solidFill>
                    <a:srgbClr val="323542"/>
                  </a:solidFill>
                </a:rPr>
                <a:t>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1939207"/>
              <a:ext cx="7807571" cy="494139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b="1" dirty="0">
                  <a:solidFill>
                    <a:srgbClr val="323542"/>
                  </a:solidFill>
                </a:rPr>
                <a:t>Less important points: </a:t>
              </a:r>
              <a:r>
                <a:rPr lang="en-US" sz="2800" dirty="0">
                  <a:solidFill>
                    <a:srgbClr val="323542"/>
                  </a:solidFill>
                </a:rPr>
                <a:t>additionally, furthermore, an additional reason, on a related note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214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 for Different Organizational Patterns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815849" y="3199096"/>
            <a:ext cx="2869022" cy="1555783"/>
            <a:chOff x="3531827" y="3615512"/>
            <a:chExt cx="2080340" cy="1944612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2"/>
              <a:ext cx="2080340" cy="19446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80438"/>
              <a:ext cx="1664514" cy="180807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Initially</a:t>
              </a:r>
            </a:p>
            <a:p>
              <a:pPr algn="ctr"/>
              <a:r>
                <a:rPr lang="en-US" sz="2200" dirty="0"/>
                <a:t>Suddenly</a:t>
              </a:r>
            </a:p>
            <a:p>
              <a:pPr algn="ctr"/>
              <a:r>
                <a:rPr lang="en-US" sz="2200" dirty="0"/>
                <a:t>Afterward</a:t>
              </a:r>
            </a:p>
            <a:p>
              <a:pPr algn="ctr"/>
              <a:r>
                <a:rPr lang="en-US" sz="2200" dirty="0"/>
                <a:t>Eventually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718297" y="1362693"/>
            <a:ext cx="2869022" cy="1228464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1823" y="1964352"/>
              <a:ext cx="1664514" cy="7213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Chronological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24467" y="1362692"/>
            <a:ext cx="2869022" cy="1228465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9" name="Rectangle 28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739740" y="2044682"/>
              <a:ext cx="1664514" cy="101336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b="1" dirty="0"/>
                <a:t>Compare and Contrast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004255" y="3199097"/>
            <a:ext cx="2869022" cy="1555782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739740" y="1801707"/>
              <a:ext cx="1664514" cy="150431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 this way</a:t>
              </a:r>
            </a:p>
            <a:p>
              <a:pPr algn="ctr"/>
              <a:r>
                <a:rPr lang="en-US" sz="2200" dirty="0"/>
                <a:t>Similarly</a:t>
              </a:r>
            </a:p>
            <a:p>
              <a:pPr algn="ctr"/>
              <a:r>
                <a:rPr lang="en-US" sz="2200" dirty="0"/>
                <a:t>But</a:t>
              </a:r>
            </a:p>
            <a:p>
              <a:pPr algn="ctr"/>
              <a:r>
                <a:rPr lang="en-US" sz="2200" dirty="0"/>
                <a:t>Instead</a:t>
              </a:r>
            </a:p>
          </p:txBody>
        </p:sp>
      </p:grpSp>
      <p:sp>
        <p:nvSpPr>
          <p:cNvPr id="3" name="Down Arrow 2"/>
          <p:cNvSpPr/>
          <p:nvPr/>
        </p:nvSpPr>
        <p:spPr>
          <a:xfrm>
            <a:off x="3250359" y="2652742"/>
            <a:ext cx="596348" cy="536713"/>
          </a:xfrm>
          <a:prstGeom prst="downArrow">
            <a:avLst/>
          </a:prstGeom>
          <a:solidFill>
            <a:srgbClr val="C7D4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986217" y="2652742"/>
            <a:ext cx="596348" cy="536713"/>
          </a:xfrm>
          <a:prstGeom prst="downArrow">
            <a:avLst/>
          </a:prstGeom>
          <a:solidFill>
            <a:srgbClr val="C7D4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36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Commonly Confused 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31173"/>
              <a:ext cx="3325552" cy="20629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Although</a:t>
              </a:r>
            </a:p>
            <a:p>
              <a:pPr algn="ctr"/>
              <a:endParaRPr lang="en-US" sz="4400" dirty="0"/>
            </a:p>
            <a:p>
              <a:pPr algn="ctr"/>
              <a:r>
                <a:rPr lang="en-US" sz="4400" dirty="0"/>
                <a:t>However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331173"/>
              <a:ext cx="3325552" cy="20629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Consequently</a:t>
              </a:r>
            </a:p>
            <a:p>
              <a:pPr algn="ctr"/>
              <a:endParaRPr lang="en-US" sz="4400" dirty="0"/>
            </a:p>
            <a:p>
              <a:pPr algn="ctr"/>
              <a:r>
                <a:rPr lang="en-US" sz="4400" dirty="0"/>
                <a:t>Subsequently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0672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182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22</cp:revision>
  <dcterms:created xsi:type="dcterms:W3CDTF">2017-07-30T20:46:35Z</dcterms:created>
  <dcterms:modified xsi:type="dcterms:W3CDTF">2021-11-24T23:56:39Z</dcterms:modified>
</cp:coreProperties>
</file>