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6" r:id="rId1"/>
  </p:sldMasterIdLst>
  <p:sldIdLst>
    <p:sldId id="293" r:id="rId2"/>
    <p:sldId id="361" r:id="rId3"/>
    <p:sldId id="327" r:id="rId4"/>
    <p:sldId id="458" r:id="rId5"/>
    <p:sldId id="456" r:id="rId6"/>
    <p:sldId id="461" r:id="rId7"/>
    <p:sldId id="469" r:id="rId8"/>
    <p:sldId id="470" r:id="rId9"/>
    <p:sldId id="471" r:id="rId10"/>
    <p:sldId id="472" r:id="rId11"/>
    <p:sldId id="473" r:id="rId12"/>
    <p:sldId id="474" r:id="rId13"/>
    <p:sldId id="375" r:id="rId14"/>
    <p:sldId id="372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itlin Coleman" initials="CC" lastIdx="6" clrIdx="0">
    <p:extLst>
      <p:ext uri="{19B8F6BF-5375-455C-9EA6-DF929625EA0E}">
        <p15:presenceInfo xmlns:p15="http://schemas.microsoft.com/office/powerpoint/2012/main" userId="S::cclark@hawkeslearning.com::96f87ca1-0e64-4ae8-8d77-98757b85df0b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6546"/>
    <a:srgbClr val="5A7E83"/>
    <a:srgbClr val="CCA49C"/>
    <a:srgbClr val="314C57"/>
    <a:srgbClr val="F3EDE7"/>
    <a:srgbClr val="C7D4CB"/>
    <a:srgbClr val="F2E2D2"/>
    <a:srgbClr val="627981"/>
    <a:srgbClr val="318295"/>
    <a:srgbClr val="8856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8531" autoAdjust="0"/>
    <p:restoredTop sz="94660"/>
  </p:normalViewPr>
  <p:slideViewPr>
    <p:cSldViewPr snapToGrid="0">
      <p:cViewPr varScale="1">
        <p:scale>
          <a:sx n="47" d="100"/>
          <a:sy n="47" d="100"/>
        </p:scale>
        <p:origin x="80" y="4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3315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77697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418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555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20373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1376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20888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12842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32265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14594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87980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2623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1"/>
            <a:ext cx="12192000" cy="1194955"/>
          </a:xfrm>
          <a:prstGeom prst="rect">
            <a:avLst/>
          </a:prstGeom>
          <a:solidFill>
            <a:srgbClr val="5A7E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24000" y="2223977"/>
            <a:ext cx="9144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5400" dirty="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</a:rPr>
              <a:t>Recognizing </a:t>
            </a:r>
          </a:p>
          <a:p>
            <a:pPr lvl="0" algn="ctr"/>
            <a:r>
              <a:rPr lang="en-US" sz="5400" dirty="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</a:rPr>
              <a:t>Logical Fallacies</a:t>
            </a:r>
            <a:endParaRPr lang="en-US" sz="54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3071447" y="4068137"/>
            <a:ext cx="593187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750772" y="320478"/>
            <a:ext cx="3565361" cy="553998"/>
          </a:xfrm>
          <a:prstGeom prst="rect">
            <a:avLst/>
          </a:prstGeom>
          <a:solidFill>
            <a:srgbClr val="5A7E83"/>
          </a:solidFill>
        </p:spPr>
        <p:txBody>
          <a:bodyPr wrap="square" rtlCol="0">
            <a:spAutoFit/>
          </a:bodyPr>
          <a:lstStyle/>
          <a:p>
            <a:r>
              <a:rPr lang="en-US" sz="3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HAWKES</a:t>
            </a:r>
            <a:r>
              <a:rPr lang="en-US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LEARNING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3071447" y="2091430"/>
            <a:ext cx="593187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19877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Hasty Generalization Fallacy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Group 16"/>
          <p:cNvGrpSpPr/>
          <p:nvPr/>
        </p:nvGrpSpPr>
        <p:grpSpPr>
          <a:xfrm>
            <a:off x="2249692" y="2741895"/>
            <a:ext cx="7371416" cy="1870852"/>
            <a:chOff x="876820" y="3446933"/>
            <a:chExt cx="7371416" cy="1532334"/>
          </a:xfrm>
          <a:solidFill>
            <a:srgbClr val="386546"/>
          </a:solidFill>
          <a:effectLst>
            <a:glow rad="127000">
              <a:schemeClr val="accent1">
                <a:alpha val="0"/>
              </a:schemeClr>
            </a:glow>
          </a:effectLst>
        </p:grpSpPr>
        <p:grpSp>
          <p:nvGrpSpPr>
            <p:cNvPr id="18" name="Group 17"/>
            <p:cNvGrpSpPr/>
            <p:nvPr/>
          </p:nvGrpSpPr>
          <p:grpSpPr>
            <a:xfrm>
              <a:off x="4980277" y="3446933"/>
              <a:ext cx="3267959" cy="1532334"/>
              <a:chOff x="472803" y="1849761"/>
              <a:chExt cx="5675750" cy="693935"/>
            </a:xfrm>
            <a:grpFill/>
          </p:grpSpPr>
          <p:sp>
            <p:nvSpPr>
              <p:cNvPr id="24" name="Rectangle 11"/>
              <p:cNvSpPr/>
              <p:nvPr/>
            </p:nvSpPr>
            <p:spPr>
              <a:xfrm>
                <a:off x="472803" y="1849761"/>
                <a:ext cx="5675750" cy="69393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668211" y="2014496"/>
                <a:ext cx="5270134" cy="391545"/>
              </a:xfrm>
              <a:prstGeom prst="roundRect">
                <a:avLst/>
              </a:prstGeom>
              <a:grpFill/>
              <a:ln>
                <a:noFill/>
              </a:ln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sz="2800" dirty="0">
                    <a:solidFill>
                      <a:schemeClr val="bg1"/>
                    </a:solidFill>
                  </a:rPr>
                  <a:t>proves that their product works.</a:t>
                </a:r>
              </a:p>
            </p:txBody>
          </p:sp>
        </p:grpSp>
        <p:grpSp>
          <p:nvGrpSpPr>
            <p:cNvPr id="19" name="Group 18"/>
            <p:cNvGrpSpPr/>
            <p:nvPr/>
          </p:nvGrpSpPr>
          <p:grpSpPr>
            <a:xfrm>
              <a:off x="876820" y="3446933"/>
              <a:ext cx="3221887" cy="1532334"/>
              <a:chOff x="472803" y="1811986"/>
              <a:chExt cx="5675750" cy="740586"/>
            </a:xfrm>
            <a:grpFill/>
          </p:grpSpPr>
          <p:sp>
            <p:nvSpPr>
              <p:cNvPr id="22" name="Rectangle 14"/>
              <p:cNvSpPr/>
              <p:nvPr/>
            </p:nvSpPr>
            <p:spPr>
              <a:xfrm>
                <a:off x="472803" y="1811986"/>
                <a:ext cx="5675750" cy="740586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/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472803" y="1973345"/>
                <a:ext cx="5675748" cy="417868"/>
              </a:xfrm>
              <a:prstGeom prst="roundRect">
                <a:avLst/>
              </a:prstGeom>
              <a:grpFill/>
              <a:ln>
                <a:noFill/>
              </a:ln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sz="2800" dirty="0">
                    <a:solidFill>
                      <a:schemeClr val="bg1"/>
                    </a:solidFill>
                  </a:rPr>
                  <a:t>A study with ten people…</a:t>
                </a:r>
              </a:p>
            </p:txBody>
          </p:sp>
        </p:grpSp>
        <p:cxnSp>
          <p:nvCxnSpPr>
            <p:cNvPr id="20" name="Straight Arrow Connector 19"/>
            <p:cNvCxnSpPr/>
            <p:nvPr/>
          </p:nvCxnSpPr>
          <p:spPr>
            <a:xfrm>
              <a:off x="4161615" y="4213100"/>
              <a:ext cx="735724" cy="0"/>
            </a:xfrm>
            <a:prstGeom prst="straightConnector1">
              <a:avLst/>
            </a:prstGeom>
            <a:grpFill/>
            <a:ln w="76200">
              <a:noFill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0D59876F-43E5-6B40-9A37-2627173D2E50}"/>
              </a:ext>
            </a:extLst>
          </p:cNvPr>
          <p:cNvSpPr/>
          <p:nvPr/>
        </p:nvSpPr>
        <p:spPr>
          <a:xfrm>
            <a:off x="2065443" y="4858588"/>
            <a:ext cx="7739915" cy="1093655"/>
          </a:xfrm>
          <a:prstGeom prst="rect">
            <a:avLst/>
          </a:prstGeom>
          <a:solidFill>
            <a:srgbClr val="386546"/>
          </a:solidFill>
          <a:ln w="57150">
            <a:solidFill>
              <a:srgbClr val="3865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Ten people isn’t a large enough sample size to prove a product works.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F0C9F19-1A18-5A46-B284-1C4EF5FE6C2B}"/>
              </a:ext>
            </a:extLst>
          </p:cNvPr>
          <p:cNvSpPr/>
          <p:nvPr/>
        </p:nvSpPr>
        <p:spPr>
          <a:xfrm>
            <a:off x="2065443" y="1383375"/>
            <a:ext cx="7739915" cy="1093656"/>
          </a:xfrm>
          <a:prstGeom prst="rect">
            <a:avLst/>
          </a:prstGeom>
          <a:solidFill>
            <a:srgbClr val="386546"/>
          </a:solidFill>
          <a:ln w="57150">
            <a:solidFill>
              <a:srgbClr val="3865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4F07A89-B5B8-854B-87A5-3AA5A399BBCF}"/>
              </a:ext>
            </a:extLst>
          </p:cNvPr>
          <p:cNvSpPr txBox="1"/>
          <p:nvPr/>
        </p:nvSpPr>
        <p:spPr>
          <a:xfrm>
            <a:off x="2410291" y="1633657"/>
            <a:ext cx="70136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Uses insufficient evidence to make a broad claim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C0FF8CAA-BA65-4480-AA77-81A5FB70B28A}"/>
              </a:ext>
            </a:extLst>
          </p:cNvPr>
          <p:cNvSpPr/>
          <p:nvPr/>
        </p:nvSpPr>
        <p:spPr>
          <a:xfrm>
            <a:off x="5578296" y="3312444"/>
            <a:ext cx="677616" cy="729753"/>
          </a:xfrm>
          <a:prstGeom prst="ellipse">
            <a:avLst/>
          </a:prstGeom>
          <a:solidFill>
            <a:srgbClr val="386546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</a:rPr>
              <a:t>→</a:t>
            </a:r>
            <a:endParaRPr lang="en-US" sz="4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18156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i="1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Post Hoc </a:t>
              </a:r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Fallacy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Group 16"/>
          <p:cNvGrpSpPr/>
          <p:nvPr/>
        </p:nvGrpSpPr>
        <p:grpSpPr>
          <a:xfrm>
            <a:off x="2249692" y="2672794"/>
            <a:ext cx="7371416" cy="2009062"/>
            <a:chOff x="876820" y="3390336"/>
            <a:chExt cx="7371416" cy="1645536"/>
          </a:xfrm>
          <a:solidFill>
            <a:srgbClr val="386546"/>
          </a:solidFill>
          <a:effectLst>
            <a:glow rad="127000">
              <a:schemeClr val="accent1">
                <a:alpha val="0"/>
              </a:schemeClr>
            </a:glow>
          </a:effectLst>
        </p:grpSpPr>
        <p:grpSp>
          <p:nvGrpSpPr>
            <p:cNvPr id="18" name="Group 17"/>
            <p:cNvGrpSpPr/>
            <p:nvPr/>
          </p:nvGrpSpPr>
          <p:grpSpPr>
            <a:xfrm>
              <a:off x="4980277" y="3446933"/>
              <a:ext cx="3267959" cy="1532334"/>
              <a:chOff x="472803" y="1849761"/>
              <a:chExt cx="5675750" cy="693935"/>
            </a:xfrm>
            <a:grpFill/>
          </p:grpSpPr>
          <p:sp>
            <p:nvSpPr>
              <p:cNvPr id="24" name="Rectangle 11"/>
              <p:cNvSpPr/>
              <p:nvPr/>
            </p:nvSpPr>
            <p:spPr>
              <a:xfrm>
                <a:off x="472803" y="1849761"/>
                <a:ext cx="5675750" cy="69393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668211" y="2014496"/>
                <a:ext cx="5270134" cy="391545"/>
              </a:xfrm>
              <a:prstGeom prst="roundRect">
                <a:avLst/>
              </a:prstGeom>
              <a:grpFill/>
              <a:ln>
                <a:noFill/>
              </a:ln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sz="2800" dirty="0">
                    <a:solidFill>
                      <a:schemeClr val="bg1"/>
                    </a:solidFill>
                  </a:rPr>
                  <a:t>so the shirt must be good luck.</a:t>
                </a:r>
              </a:p>
            </p:txBody>
          </p:sp>
        </p:grpSp>
        <p:grpSp>
          <p:nvGrpSpPr>
            <p:cNvPr id="19" name="Group 18"/>
            <p:cNvGrpSpPr/>
            <p:nvPr/>
          </p:nvGrpSpPr>
          <p:grpSpPr>
            <a:xfrm>
              <a:off x="876820" y="3390336"/>
              <a:ext cx="3221887" cy="1645536"/>
              <a:chOff x="472803" y="1784632"/>
              <a:chExt cx="5675750" cy="795297"/>
            </a:xfrm>
            <a:grpFill/>
          </p:grpSpPr>
          <p:sp>
            <p:nvSpPr>
              <p:cNvPr id="22" name="Rectangle 14"/>
              <p:cNvSpPr/>
              <p:nvPr/>
            </p:nvSpPr>
            <p:spPr>
              <a:xfrm>
                <a:off x="472803" y="1811986"/>
                <a:ext cx="5675750" cy="740586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/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472803" y="1784632"/>
                <a:ext cx="5675748" cy="795297"/>
              </a:xfrm>
              <a:prstGeom prst="roundRect">
                <a:avLst/>
              </a:prstGeom>
              <a:grpFill/>
              <a:ln>
                <a:noFill/>
              </a:ln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sz="2800" dirty="0">
                    <a:solidFill>
                      <a:schemeClr val="bg1"/>
                    </a:solidFill>
                  </a:rPr>
                  <a:t>Every time they wore their red shirt something good happened…</a:t>
                </a:r>
              </a:p>
            </p:txBody>
          </p:sp>
        </p:grpSp>
        <p:cxnSp>
          <p:nvCxnSpPr>
            <p:cNvPr id="20" name="Straight Arrow Connector 19"/>
            <p:cNvCxnSpPr/>
            <p:nvPr/>
          </p:nvCxnSpPr>
          <p:spPr>
            <a:xfrm>
              <a:off x="4161615" y="4213100"/>
              <a:ext cx="735724" cy="0"/>
            </a:xfrm>
            <a:prstGeom prst="straightConnector1">
              <a:avLst/>
            </a:prstGeom>
            <a:grpFill/>
            <a:ln w="76200">
              <a:noFill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Rectangle 15">
            <a:extLst>
              <a:ext uri="{FF2B5EF4-FFF2-40B4-BE49-F238E27FC236}">
                <a16:creationId xmlns:a16="http://schemas.microsoft.com/office/drawing/2014/main" id="{BF0C9F19-1A18-5A46-B284-1C4EF5FE6C2B}"/>
              </a:ext>
            </a:extLst>
          </p:cNvPr>
          <p:cNvSpPr/>
          <p:nvPr/>
        </p:nvSpPr>
        <p:spPr>
          <a:xfrm>
            <a:off x="2065443" y="1383375"/>
            <a:ext cx="7739915" cy="1093656"/>
          </a:xfrm>
          <a:prstGeom prst="rect">
            <a:avLst/>
          </a:prstGeom>
          <a:solidFill>
            <a:srgbClr val="386546"/>
          </a:solidFill>
          <a:ln w="57150">
            <a:solidFill>
              <a:srgbClr val="3865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4F07A89-B5B8-854B-87A5-3AA5A399BBCF}"/>
              </a:ext>
            </a:extLst>
          </p:cNvPr>
          <p:cNvSpPr txBox="1"/>
          <p:nvPr/>
        </p:nvSpPr>
        <p:spPr>
          <a:xfrm>
            <a:off x="2395535" y="1521958"/>
            <a:ext cx="70136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Assumes that one event caused a second, completely unrelated event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0A06CA11-B812-4BCA-822B-3E557201C2F1}"/>
              </a:ext>
            </a:extLst>
          </p:cNvPr>
          <p:cNvSpPr/>
          <p:nvPr/>
        </p:nvSpPr>
        <p:spPr>
          <a:xfrm>
            <a:off x="5573556" y="3312444"/>
            <a:ext cx="677616" cy="729753"/>
          </a:xfrm>
          <a:prstGeom prst="ellipse">
            <a:avLst/>
          </a:prstGeom>
          <a:solidFill>
            <a:srgbClr val="386546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</a:rPr>
              <a:t>→</a:t>
            </a:r>
            <a:endParaRPr lang="en-US" sz="4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72805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Straw Man Fallacy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Group 16"/>
          <p:cNvGrpSpPr/>
          <p:nvPr/>
        </p:nvGrpSpPr>
        <p:grpSpPr>
          <a:xfrm>
            <a:off x="2249692" y="2741895"/>
            <a:ext cx="7371416" cy="1870852"/>
            <a:chOff x="876820" y="3446933"/>
            <a:chExt cx="7371416" cy="1532334"/>
          </a:xfrm>
          <a:solidFill>
            <a:srgbClr val="386546"/>
          </a:solidFill>
          <a:effectLst>
            <a:glow rad="127000">
              <a:schemeClr val="accent1">
                <a:alpha val="0"/>
              </a:schemeClr>
            </a:glow>
          </a:effectLst>
        </p:grpSpPr>
        <p:grpSp>
          <p:nvGrpSpPr>
            <p:cNvPr id="18" name="Group 17"/>
            <p:cNvGrpSpPr/>
            <p:nvPr/>
          </p:nvGrpSpPr>
          <p:grpSpPr>
            <a:xfrm>
              <a:off x="4980277" y="3446933"/>
              <a:ext cx="3267959" cy="1532334"/>
              <a:chOff x="472803" y="1849761"/>
              <a:chExt cx="5675750" cy="693935"/>
            </a:xfrm>
            <a:grpFill/>
          </p:grpSpPr>
          <p:sp>
            <p:nvSpPr>
              <p:cNvPr id="24" name="Rectangle 11"/>
              <p:cNvSpPr/>
              <p:nvPr/>
            </p:nvSpPr>
            <p:spPr>
              <a:xfrm>
                <a:off x="472803" y="1849761"/>
                <a:ext cx="5675750" cy="69393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675609" y="1862021"/>
                <a:ext cx="5270134" cy="669416"/>
              </a:xfrm>
              <a:prstGeom prst="roundRect">
                <a:avLst/>
              </a:prstGeom>
              <a:grpFill/>
              <a:ln>
                <a:noFill/>
              </a:ln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sz="2000" dirty="0">
                    <a:solidFill>
                      <a:schemeClr val="bg1"/>
                    </a:solidFill>
                  </a:rPr>
                  <a:t>Food industry may then claim that the researchers want to make all sugar consumption illegal.</a:t>
                </a:r>
              </a:p>
            </p:txBody>
          </p:sp>
        </p:grpSp>
        <p:grpSp>
          <p:nvGrpSpPr>
            <p:cNvPr id="19" name="Group 18"/>
            <p:cNvGrpSpPr/>
            <p:nvPr/>
          </p:nvGrpSpPr>
          <p:grpSpPr>
            <a:xfrm>
              <a:off x="876820" y="3446933"/>
              <a:ext cx="3221887" cy="1532334"/>
              <a:chOff x="472803" y="1811986"/>
              <a:chExt cx="5675750" cy="740586"/>
            </a:xfrm>
            <a:grpFill/>
          </p:grpSpPr>
          <p:sp>
            <p:nvSpPr>
              <p:cNvPr id="22" name="Rectangle 14"/>
              <p:cNvSpPr/>
              <p:nvPr/>
            </p:nvSpPr>
            <p:spPr>
              <a:xfrm>
                <a:off x="472803" y="1811986"/>
                <a:ext cx="5675750" cy="740586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/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472803" y="1892468"/>
                <a:ext cx="5675748" cy="579623"/>
              </a:xfrm>
              <a:prstGeom prst="roundRect">
                <a:avLst/>
              </a:prstGeom>
              <a:grpFill/>
              <a:ln>
                <a:noFill/>
              </a:ln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sz="2000" dirty="0">
                    <a:solidFill>
                      <a:schemeClr val="bg1"/>
                    </a:solidFill>
                  </a:rPr>
                  <a:t>Research study could conclude that eating large amounts of sugar can lead to childhood obesity.</a:t>
                </a:r>
              </a:p>
            </p:txBody>
          </p:sp>
        </p:grpSp>
        <p:cxnSp>
          <p:nvCxnSpPr>
            <p:cNvPr id="20" name="Straight Arrow Connector 19"/>
            <p:cNvCxnSpPr/>
            <p:nvPr/>
          </p:nvCxnSpPr>
          <p:spPr>
            <a:xfrm>
              <a:off x="4161615" y="4213100"/>
              <a:ext cx="735724" cy="0"/>
            </a:xfrm>
            <a:prstGeom prst="straightConnector1">
              <a:avLst/>
            </a:prstGeom>
            <a:grpFill/>
            <a:ln w="76200">
              <a:noFill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0D59876F-43E5-6B40-9A37-2627173D2E50}"/>
              </a:ext>
            </a:extLst>
          </p:cNvPr>
          <p:cNvSpPr/>
          <p:nvPr/>
        </p:nvSpPr>
        <p:spPr>
          <a:xfrm>
            <a:off x="2065443" y="4869451"/>
            <a:ext cx="7739915" cy="1093655"/>
          </a:xfrm>
          <a:prstGeom prst="rect">
            <a:avLst/>
          </a:prstGeom>
          <a:solidFill>
            <a:srgbClr val="386546"/>
          </a:solidFill>
          <a:ln w="57150">
            <a:solidFill>
              <a:srgbClr val="3865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Making the opposing viewpoint sound more extreme, the fallacy tries to convince the audience to ignore that viewpoint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F0C9F19-1A18-5A46-B284-1C4EF5FE6C2B}"/>
              </a:ext>
            </a:extLst>
          </p:cNvPr>
          <p:cNvSpPr/>
          <p:nvPr/>
        </p:nvSpPr>
        <p:spPr>
          <a:xfrm>
            <a:off x="2065443" y="1383375"/>
            <a:ext cx="7739915" cy="1093656"/>
          </a:xfrm>
          <a:prstGeom prst="rect">
            <a:avLst/>
          </a:prstGeom>
          <a:solidFill>
            <a:srgbClr val="386546"/>
          </a:solidFill>
          <a:ln w="57150">
            <a:solidFill>
              <a:srgbClr val="3865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4F07A89-B5B8-854B-87A5-3AA5A399BBCF}"/>
              </a:ext>
            </a:extLst>
          </p:cNvPr>
          <p:cNvSpPr txBox="1"/>
          <p:nvPr/>
        </p:nvSpPr>
        <p:spPr>
          <a:xfrm>
            <a:off x="2410291" y="1514704"/>
            <a:ext cx="70136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Changes an opponent's argument to make it easier to attack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42ECF4A-BAE4-49BC-974A-BBC8DF3392C5}"/>
              </a:ext>
            </a:extLst>
          </p:cNvPr>
          <p:cNvSpPr/>
          <p:nvPr/>
        </p:nvSpPr>
        <p:spPr>
          <a:xfrm>
            <a:off x="5573556" y="3312444"/>
            <a:ext cx="677616" cy="729753"/>
          </a:xfrm>
          <a:prstGeom prst="ellipse">
            <a:avLst/>
          </a:prstGeom>
          <a:solidFill>
            <a:srgbClr val="386546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</a:rPr>
              <a:t>→</a:t>
            </a:r>
            <a:endParaRPr lang="en-US" sz="4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5924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Logical Fallacies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>
            <a:off x="2066922" y="1580912"/>
            <a:ext cx="8058154" cy="806935"/>
            <a:chOff x="542923" y="1736761"/>
            <a:chExt cx="8058154" cy="806935"/>
          </a:xfrm>
          <a:solidFill>
            <a:srgbClr val="386546"/>
          </a:solidFill>
        </p:grpSpPr>
        <p:sp>
          <p:nvSpPr>
            <p:cNvPr id="9" name="Rectangle 8"/>
            <p:cNvSpPr/>
            <p:nvPr/>
          </p:nvSpPr>
          <p:spPr>
            <a:xfrm>
              <a:off x="542923" y="1736761"/>
              <a:ext cx="8058154" cy="806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bg1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33044" y="1916654"/>
              <a:ext cx="7807571" cy="43088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lvl="0"/>
              <a:r>
                <a:rPr lang="en-US" sz="2200" dirty="0">
                  <a:solidFill>
                    <a:schemeClr val="bg1"/>
                  </a:solidFill>
                </a:rPr>
                <a:t>What is the author’s main idea?</a:t>
              </a: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066922" y="2472264"/>
            <a:ext cx="8058154" cy="806935"/>
            <a:chOff x="542923" y="1736761"/>
            <a:chExt cx="8058154" cy="806935"/>
          </a:xfrm>
          <a:solidFill>
            <a:srgbClr val="386546"/>
          </a:solidFill>
        </p:grpSpPr>
        <p:sp>
          <p:nvSpPr>
            <p:cNvPr id="21" name="Rectangle 20"/>
            <p:cNvSpPr/>
            <p:nvPr/>
          </p:nvSpPr>
          <p:spPr>
            <a:xfrm>
              <a:off x="542923" y="1736761"/>
              <a:ext cx="8058154" cy="806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bg1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33044" y="1920489"/>
              <a:ext cx="7968033" cy="43088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lvl="0"/>
              <a:r>
                <a:rPr lang="en-US" sz="2200" dirty="0">
                  <a:solidFill>
                    <a:schemeClr val="bg1"/>
                  </a:solidFill>
                </a:rPr>
                <a:t>What evidence does the author use to support the </a:t>
              </a:r>
              <a:r>
                <a:rPr lang="en-US" sz="2200">
                  <a:solidFill>
                    <a:schemeClr val="bg1"/>
                  </a:solidFill>
                </a:rPr>
                <a:t>main idea?</a:t>
              </a:r>
              <a:endParaRPr lang="en-US" sz="2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2066922" y="3361170"/>
            <a:ext cx="8058154" cy="806935"/>
            <a:chOff x="542923" y="1736761"/>
            <a:chExt cx="8058154" cy="806935"/>
          </a:xfrm>
          <a:solidFill>
            <a:srgbClr val="386546"/>
          </a:solidFill>
        </p:grpSpPr>
        <p:sp>
          <p:nvSpPr>
            <p:cNvPr id="24" name="Rectangle 23"/>
            <p:cNvSpPr/>
            <p:nvPr/>
          </p:nvSpPr>
          <p:spPr>
            <a:xfrm>
              <a:off x="542923" y="1736761"/>
              <a:ext cx="8058154" cy="806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bg1"/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633044" y="1916102"/>
              <a:ext cx="7807571" cy="43088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lvl="0"/>
              <a:r>
                <a:rPr lang="en-US" sz="2200" dirty="0">
                  <a:solidFill>
                    <a:schemeClr val="bg1"/>
                  </a:solidFill>
                </a:rPr>
                <a:t>What is the author’s purpose?</a:t>
              </a: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2066922" y="4250116"/>
            <a:ext cx="8058154" cy="806935"/>
            <a:chOff x="542923" y="1736761"/>
            <a:chExt cx="8058154" cy="806935"/>
          </a:xfrm>
          <a:solidFill>
            <a:srgbClr val="627981"/>
          </a:solidFill>
        </p:grpSpPr>
        <p:sp>
          <p:nvSpPr>
            <p:cNvPr id="28" name="Rectangle 27"/>
            <p:cNvSpPr/>
            <p:nvPr/>
          </p:nvSpPr>
          <p:spPr>
            <a:xfrm>
              <a:off x="542923" y="1736761"/>
              <a:ext cx="8058154" cy="806935"/>
            </a:xfrm>
            <a:prstGeom prst="rect">
              <a:avLst/>
            </a:prstGeom>
            <a:solidFill>
              <a:srgbClr val="38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bg1"/>
                </a:solidFill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633044" y="1873179"/>
              <a:ext cx="7807571" cy="430887"/>
            </a:xfrm>
            <a:prstGeom prst="rect">
              <a:avLst/>
            </a:prstGeom>
            <a:solidFill>
              <a:srgbClr val="386546"/>
            </a:solidFill>
          </p:spPr>
          <p:txBody>
            <a:bodyPr wrap="square" rtlCol="0">
              <a:spAutoFit/>
            </a:bodyPr>
            <a:lstStyle/>
            <a:p>
              <a:pPr lvl="0"/>
              <a:r>
                <a:rPr lang="en-US" sz="2200" dirty="0">
                  <a:solidFill>
                    <a:schemeClr val="bg1"/>
                  </a:solidFill>
                </a:rPr>
                <a:t>How does the author want me to respond?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565599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A7E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/>
          <p:cNvCxnSpPr/>
          <p:nvPr/>
        </p:nvCxnSpPr>
        <p:spPr>
          <a:xfrm>
            <a:off x="1859169" y="2729726"/>
            <a:ext cx="842962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1524000" y="1410227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prstClr val="white"/>
                </a:solidFill>
                <a:latin typeface="Century Gothic" panose="020B0502020202020204" pitchFamily="34" charset="0"/>
              </a:rPr>
              <a:t>HAWKES</a:t>
            </a:r>
            <a:r>
              <a:rPr lang="en-US" sz="7200" dirty="0">
                <a:solidFill>
                  <a:prstClr val="white"/>
                </a:solidFill>
                <a:latin typeface="Century Gothic" panose="020B0502020202020204" pitchFamily="34" charset="0"/>
              </a:rPr>
              <a:t> LEARNING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1108" y="3050910"/>
            <a:ext cx="609600" cy="609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6179" y="3050910"/>
            <a:ext cx="609600" cy="6096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122" y="3050910"/>
            <a:ext cx="609600" cy="6096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8065" y="305091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1569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latin typeface="Century Gothic" panose="020B0502020202020204" pitchFamily="34" charset="0"/>
                </a:rPr>
                <a:t>Lesson Goals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A4352580-2876-4821-B108-F74BE94D1001}"/>
              </a:ext>
            </a:extLst>
          </p:cNvPr>
          <p:cNvSpPr txBox="1"/>
          <p:nvPr/>
        </p:nvSpPr>
        <p:spPr>
          <a:xfrm>
            <a:off x="1710559" y="1773621"/>
            <a:ext cx="869468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Recognize common logical fallacies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Find fallacies in texts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21983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Logical Fallacies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>
            <a:off x="1881188" y="1476890"/>
            <a:ext cx="8429625" cy="3826922"/>
            <a:chOff x="542923" y="1849761"/>
            <a:chExt cx="8058154" cy="693935"/>
          </a:xfrm>
        </p:grpSpPr>
        <p:sp>
          <p:nvSpPr>
            <p:cNvPr id="9" name="Rectangle 8"/>
            <p:cNvSpPr/>
            <p:nvPr/>
          </p:nvSpPr>
          <p:spPr>
            <a:xfrm>
              <a:off x="542923" y="1849761"/>
              <a:ext cx="8058154" cy="693935"/>
            </a:xfrm>
            <a:prstGeom prst="rect">
              <a:avLst/>
            </a:prstGeom>
            <a:solidFill>
              <a:srgbClr val="38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86646" y="1935762"/>
              <a:ext cx="7770707" cy="408185"/>
            </a:xfrm>
            <a:prstGeom prst="rect">
              <a:avLst/>
            </a:prstGeom>
            <a:solidFill>
              <a:srgbClr val="386546"/>
            </a:solidFill>
          </p:spPr>
          <p:txBody>
            <a:bodyPr wrap="square" rtlCol="0" anchor="ctr">
              <a:spAutoFit/>
            </a:bodyPr>
            <a:lstStyle/>
            <a:p>
              <a:pPr marL="342900" indent="-3429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sz="2400" dirty="0">
                  <a:solidFill>
                    <a:schemeClr val="bg1"/>
                  </a:solidFill>
                </a:rPr>
                <a:t>Logical fallacy = faulty or incorrect argument</a:t>
              </a:r>
            </a:p>
            <a:p>
              <a:pPr marL="342900" indent="-3429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sz="2400" dirty="0">
                  <a:solidFill>
                    <a:schemeClr val="bg1"/>
                  </a:solidFill>
                </a:rPr>
                <a:t>Can appear so logical and persuasive that the audience accepts them as fact </a:t>
              </a:r>
            </a:p>
            <a:p>
              <a:pPr marL="342900" indent="-3429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sz="2400" dirty="0">
                  <a:solidFill>
                    <a:schemeClr val="bg1"/>
                  </a:solidFill>
                </a:rPr>
                <a:t>May be used unintentionally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256763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Recognizing Common Logical Fallacies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4">
            <a:extLst>
              <a:ext uri="{FF2B5EF4-FFF2-40B4-BE49-F238E27FC236}">
                <a16:creationId xmlns:a16="http://schemas.microsoft.com/office/drawing/2014/main" id="{F26B1B12-D5D0-744D-B626-8C8D55013172}"/>
              </a:ext>
            </a:extLst>
          </p:cNvPr>
          <p:cNvSpPr/>
          <p:nvPr/>
        </p:nvSpPr>
        <p:spPr>
          <a:xfrm>
            <a:off x="2223006" y="1699229"/>
            <a:ext cx="7739915" cy="938447"/>
          </a:xfrm>
          <a:prstGeom prst="rect">
            <a:avLst/>
          </a:prstGeom>
          <a:solidFill>
            <a:srgbClr val="386546"/>
          </a:solidFill>
          <a:ln w="57150">
            <a:solidFill>
              <a:srgbClr val="3865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To recognize logical fallacies, you need to become familiar with what they look like</a:t>
            </a:r>
          </a:p>
        </p:txBody>
      </p:sp>
      <p:sp>
        <p:nvSpPr>
          <p:cNvPr id="18" name="Rectangle 14">
            <a:extLst>
              <a:ext uri="{FF2B5EF4-FFF2-40B4-BE49-F238E27FC236}">
                <a16:creationId xmlns:a16="http://schemas.microsoft.com/office/drawing/2014/main" id="{540369AD-20FD-C940-A17A-96E95BB837BE}"/>
              </a:ext>
            </a:extLst>
          </p:cNvPr>
          <p:cNvSpPr/>
          <p:nvPr/>
        </p:nvSpPr>
        <p:spPr>
          <a:xfrm>
            <a:off x="2223006" y="2924419"/>
            <a:ext cx="7739915" cy="938453"/>
          </a:xfrm>
          <a:prstGeom prst="rect">
            <a:avLst/>
          </a:prstGeom>
          <a:solidFill>
            <a:srgbClr val="386546"/>
          </a:solidFill>
          <a:ln w="57150">
            <a:solidFill>
              <a:srgbClr val="3865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Memorizing the names is not as important as knowing their characteristics</a:t>
            </a:r>
          </a:p>
        </p:txBody>
      </p:sp>
    </p:spTree>
    <p:extLst>
      <p:ext uri="{BB962C8B-B14F-4D97-AF65-F5344CB8AC3E}">
        <p14:creationId xmlns:p14="http://schemas.microsoft.com/office/powerpoint/2010/main" val="9005925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i="1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Ad Hominem </a:t>
              </a:r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Fallacy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14"/>
          <p:cNvSpPr/>
          <p:nvPr/>
        </p:nvSpPr>
        <p:spPr>
          <a:xfrm>
            <a:off x="2223006" y="1699230"/>
            <a:ext cx="7739915" cy="780502"/>
          </a:xfrm>
          <a:prstGeom prst="rect">
            <a:avLst/>
          </a:prstGeom>
          <a:solidFill>
            <a:srgbClr val="386546"/>
          </a:solidFill>
          <a:ln w="57150">
            <a:solidFill>
              <a:srgbClr val="3865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bg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223004" y="1820221"/>
            <a:ext cx="7739915" cy="523220"/>
          </a:xfrm>
          <a:prstGeom prst="rect">
            <a:avLst/>
          </a:prstGeom>
          <a:solidFill>
            <a:srgbClr val="386546"/>
          </a:solidFill>
          <a:ln w="28575"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Attack a person’s character or reputation</a:t>
            </a:r>
          </a:p>
        </p:txBody>
      </p:sp>
      <p:sp>
        <p:nvSpPr>
          <p:cNvPr id="11" name="Rectangle 14">
            <a:extLst>
              <a:ext uri="{FF2B5EF4-FFF2-40B4-BE49-F238E27FC236}">
                <a16:creationId xmlns:a16="http://schemas.microsoft.com/office/drawing/2014/main" id="{64F2AB07-C683-BD45-A2FC-4926A4FCF548}"/>
              </a:ext>
            </a:extLst>
          </p:cNvPr>
          <p:cNvSpPr/>
          <p:nvPr/>
        </p:nvSpPr>
        <p:spPr>
          <a:xfrm>
            <a:off x="2223004" y="2846989"/>
            <a:ext cx="7739915" cy="2311767"/>
          </a:xfrm>
          <a:prstGeom prst="rect">
            <a:avLst/>
          </a:prstGeom>
          <a:solidFill>
            <a:srgbClr val="386546"/>
          </a:solidFill>
          <a:ln w="57150">
            <a:solidFill>
              <a:srgbClr val="3865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</a:rPr>
              <a:t>Example: </a:t>
            </a:r>
            <a:r>
              <a:rPr lang="en-US" sz="2400" i="1" dirty="0"/>
              <a:t>This author has admitted to being charged with theft in the past. We shouldn't include her book about climate change in our catalog.</a:t>
            </a:r>
            <a:endParaRPr lang="en-US" sz="24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64999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Appeal to Tradition Fallacy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Group 16"/>
          <p:cNvGrpSpPr/>
          <p:nvPr/>
        </p:nvGrpSpPr>
        <p:grpSpPr>
          <a:xfrm>
            <a:off x="2231396" y="2763935"/>
            <a:ext cx="7371416" cy="1870852"/>
            <a:chOff x="876820" y="3446933"/>
            <a:chExt cx="7371416" cy="1532334"/>
          </a:xfrm>
          <a:solidFill>
            <a:srgbClr val="386546"/>
          </a:solidFill>
          <a:effectLst>
            <a:glow rad="127000">
              <a:schemeClr val="accent1">
                <a:alpha val="0"/>
              </a:schemeClr>
            </a:glow>
          </a:effectLst>
        </p:grpSpPr>
        <p:grpSp>
          <p:nvGrpSpPr>
            <p:cNvPr id="18" name="Group 17"/>
            <p:cNvGrpSpPr/>
            <p:nvPr/>
          </p:nvGrpSpPr>
          <p:grpSpPr>
            <a:xfrm>
              <a:off x="4980277" y="3446933"/>
              <a:ext cx="3267959" cy="1532334"/>
              <a:chOff x="472803" y="1849761"/>
              <a:chExt cx="5675750" cy="693935"/>
            </a:xfrm>
            <a:grpFill/>
          </p:grpSpPr>
          <p:sp>
            <p:nvSpPr>
              <p:cNvPr id="24" name="Rectangle 11"/>
              <p:cNvSpPr/>
              <p:nvPr/>
            </p:nvSpPr>
            <p:spPr>
              <a:xfrm>
                <a:off x="472803" y="1849761"/>
                <a:ext cx="5675750" cy="69393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668211" y="1926082"/>
                <a:ext cx="5270134" cy="568372"/>
              </a:xfrm>
              <a:prstGeom prst="roundRect">
                <a:avLst/>
              </a:prstGeom>
              <a:grpFill/>
              <a:ln>
                <a:noFill/>
              </a:ln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sz="2800" dirty="0">
                    <a:solidFill>
                      <a:schemeClr val="bg1"/>
                    </a:solidFill>
                  </a:rPr>
                  <a:t>because it has always been done that way.</a:t>
                </a:r>
              </a:p>
            </p:txBody>
          </p:sp>
        </p:grpSp>
        <p:grpSp>
          <p:nvGrpSpPr>
            <p:cNvPr id="19" name="Group 18"/>
            <p:cNvGrpSpPr/>
            <p:nvPr/>
          </p:nvGrpSpPr>
          <p:grpSpPr>
            <a:xfrm>
              <a:off x="876820" y="3446933"/>
              <a:ext cx="3221887" cy="1532334"/>
              <a:chOff x="472803" y="1811986"/>
              <a:chExt cx="5675750" cy="740586"/>
            </a:xfrm>
            <a:grpFill/>
          </p:grpSpPr>
          <p:sp>
            <p:nvSpPr>
              <p:cNvPr id="22" name="Rectangle 14"/>
              <p:cNvSpPr/>
              <p:nvPr/>
            </p:nvSpPr>
            <p:spPr>
              <a:xfrm>
                <a:off x="472803" y="1811986"/>
                <a:ext cx="5675750" cy="740586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/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472803" y="2067702"/>
                <a:ext cx="5675748" cy="229153"/>
              </a:xfrm>
              <a:prstGeom prst="roundRect">
                <a:avLst/>
              </a:prstGeom>
              <a:grpFill/>
              <a:ln>
                <a:noFill/>
              </a:ln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sz="2800" dirty="0">
                    <a:solidFill>
                      <a:schemeClr val="bg1"/>
                    </a:solidFill>
                  </a:rPr>
                  <a:t>It is right…</a:t>
                </a:r>
              </a:p>
            </p:txBody>
          </p:sp>
        </p:grpSp>
        <p:cxnSp>
          <p:nvCxnSpPr>
            <p:cNvPr id="20" name="Straight Arrow Connector 19"/>
            <p:cNvCxnSpPr/>
            <p:nvPr/>
          </p:nvCxnSpPr>
          <p:spPr>
            <a:xfrm>
              <a:off x="4161615" y="4213100"/>
              <a:ext cx="735724" cy="0"/>
            </a:xfrm>
            <a:prstGeom prst="straightConnector1">
              <a:avLst/>
            </a:prstGeom>
            <a:grpFill/>
            <a:ln w="76200">
              <a:noFill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0D59876F-43E5-6B40-9A37-2627173D2E50}"/>
              </a:ext>
            </a:extLst>
          </p:cNvPr>
          <p:cNvSpPr/>
          <p:nvPr/>
        </p:nvSpPr>
        <p:spPr>
          <a:xfrm>
            <a:off x="2047146" y="4921686"/>
            <a:ext cx="7739915" cy="1372208"/>
          </a:xfrm>
          <a:prstGeom prst="rect">
            <a:avLst/>
          </a:prstGeom>
          <a:solidFill>
            <a:srgbClr val="386546"/>
          </a:solidFill>
          <a:ln w="57150">
            <a:solidFill>
              <a:srgbClr val="3865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</a:rPr>
              <a:t>Example: </a:t>
            </a:r>
            <a:r>
              <a:rPr lang="en-US" sz="2400" dirty="0"/>
              <a:t>This kind of fallacy has been used to justify prejudice and discrimination. 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F0C9F19-1A18-5A46-B284-1C4EF5FE6C2B}"/>
              </a:ext>
            </a:extLst>
          </p:cNvPr>
          <p:cNvSpPr/>
          <p:nvPr/>
        </p:nvSpPr>
        <p:spPr>
          <a:xfrm>
            <a:off x="2065443" y="1383375"/>
            <a:ext cx="7739915" cy="1093656"/>
          </a:xfrm>
          <a:prstGeom prst="rect">
            <a:avLst/>
          </a:prstGeom>
          <a:solidFill>
            <a:srgbClr val="386546"/>
          </a:solidFill>
          <a:ln w="57150">
            <a:solidFill>
              <a:srgbClr val="3865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4F07A89-B5B8-854B-87A5-3AA5A399BBCF}"/>
              </a:ext>
            </a:extLst>
          </p:cNvPr>
          <p:cNvSpPr txBox="1"/>
          <p:nvPr/>
        </p:nvSpPr>
        <p:spPr>
          <a:xfrm>
            <a:off x="2410291" y="1520238"/>
            <a:ext cx="70136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Elevates past customs or patterns—beyond what is reasonable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46C9EDE9-70FB-4896-A5AB-ECC94803B2ED}"/>
              </a:ext>
            </a:extLst>
          </p:cNvPr>
          <p:cNvSpPr/>
          <p:nvPr/>
        </p:nvSpPr>
        <p:spPr>
          <a:xfrm>
            <a:off x="5555260" y="3334482"/>
            <a:ext cx="677616" cy="729753"/>
          </a:xfrm>
          <a:prstGeom prst="ellipse">
            <a:avLst/>
          </a:prstGeom>
          <a:solidFill>
            <a:srgbClr val="386546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</a:rPr>
              <a:t>→</a:t>
            </a:r>
            <a:endParaRPr lang="en-US" sz="4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3076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Bandwagon Fallacy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Group 16"/>
          <p:cNvGrpSpPr/>
          <p:nvPr/>
        </p:nvGrpSpPr>
        <p:grpSpPr>
          <a:xfrm>
            <a:off x="2391995" y="2727910"/>
            <a:ext cx="7371416" cy="1870852"/>
            <a:chOff x="876820" y="3446933"/>
            <a:chExt cx="7371416" cy="1532334"/>
          </a:xfrm>
          <a:solidFill>
            <a:srgbClr val="386546"/>
          </a:solidFill>
          <a:effectLst>
            <a:glow rad="127000">
              <a:schemeClr val="accent1">
                <a:alpha val="0"/>
              </a:schemeClr>
            </a:glow>
          </a:effectLst>
        </p:grpSpPr>
        <p:grpSp>
          <p:nvGrpSpPr>
            <p:cNvPr id="18" name="Group 17"/>
            <p:cNvGrpSpPr/>
            <p:nvPr/>
          </p:nvGrpSpPr>
          <p:grpSpPr>
            <a:xfrm>
              <a:off x="4980277" y="3446933"/>
              <a:ext cx="3267959" cy="1532334"/>
              <a:chOff x="472803" y="1849761"/>
              <a:chExt cx="5675750" cy="693935"/>
            </a:xfrm>
            <a:grpFill/>
          </p:grpSpPr>
          <p:sp>
            <p:nvSpPr>
              <p:cNvPr id="24" name="Rectangle 11"/>
              <p:cNvSpPr/>
              <p:nvPr/>
            </p:nvSpPr>
            <p:spPr>
              <a:xfrm>
                <a:off x="472803" y="1849761"/>
                <a:ext cx="5675750" cy="69393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668211" y="1926082"/>
                <a:ext cx="5270134" cy="568372"/>
              </a:xfrm>
              <a:prstGeom prst="roundRect">
                <a:avLst/>
              </a:prstGeom>
              <a:grpFill/>
              <a:ln>
                <a:noFill/>
              </a:ln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sz="2800" dirty="0">
                    <a:solidFill>
                      <a:schemeClr val="bg1"/>
                    </a:solidFill>
                  </a:rPr>
                  <a:t>because everyone else does or believes it.</a:t>
                </a:r>
              </a:p>
            </p:txBody>
          </p:sp>
        </p:grpSp>
        <p:grpSp>
          <p:nvGrpSpPr>
            <p:cNvPr id="19" name="Group 18"/>
            <p:cNvGrpSpPr/>
            <p:nvPr/>
          </p:nvGrpSpPr>
          <p:grpSpPr>
            <a:xfrm>
              <a:off x="876820" y="3446933"/>
              <a:ext cx="3221887" cy="1532334"/>
              <a:chOff x="472803" y="1811986"/>
              <a:chExt cx="5675750" cy="740586"/>
            </a:xfrm>
            <a:grpFill/>
          </p:grpSpPr>
          <p:sp>
            <p:nvSpPr>
              <p:cNvPr id="22" name="Rectangle 14"/>
              <p:cNvSpPr/>
              <p:nvPr/>
            </p:nvSpPr>
            <p:spPr>
              <a:xfrm>
                <a:off x="472803" y="1811986"/>
                <a:ext cx="5675750" cy="740586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/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472803" y="1973345"/>
                <a:ext cx="5675748" cy="417868"/>
              </a:xfrm>
              <a:prstGeom prst="roundRect">
                <a:avLst/>
              </a:prstGeom>
              <a:grpFill/>
              <a:ln>
                <a:noFill/>
              </a:ln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sz="2800" dirty="0">
                    <a:solidFill>
                      <a:schemeClr val="bg1"/>
                    </a:solidFill>
                  </a:rPr>
                  <a:t>You should do or believe something…</a:t>
                </a:r>
              </a:p>
            </p:txBody>
          </p:sp>
        </p:grpSp>
        <p:cxnSp>
          <p:nvCxnSpPr>
            <p:cNvPr id="20" name="Straight Arrow Connector 19"/>
            <p:cNvCxnSpPr/>
            <p:nvPr/>
          </p:nvCxnSpPr>
          <p:spPr>
            <a:xfrm>
              <a:off x="4161615" y="4213100"/>
              <a:ext cx="735724" cy="0"/>
            </a:xfrm>
            <a:prstGeom prst="straightConnector1">
              <a:avLst/>
            </a:prstGeom>
            <a:grpFill/>
            <a:ln w="76200">
              <a:noFill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0D59876F-43E5-6B40-9A37-2627173D2E50}"/>
              </a:ext>
            </a:extLst>
          </p:cNvPr>
          <p:cNvSpPr/>
          <p:nvPr/>
        </p:nvSpPr>
        <p:spPr>
          <a:xfrm>
            <a:off x="2226042" y="4838816"/>
            <a:ext cx="7739915" cy="1372208"/>
          </a:xfrm>
          <a:prstGeom prst="rect">
            <a:avLst/>
          </a:prstGeom>
          <a:solidFill>
            <a:srgbClr val="386546"/>
          </a:solidFill>
          <a:ln w="57150">
            <a:solidFill>
              <a:srgbClr val="3865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</a:rPr>
              <a:t>Example: </a:t>
            </a:r>
            <a:r>
              <a:rPr lang="en-US" sz="2400" i="1" dirty="0"/>
              <a:t>Everyone is skipping school, so I’m going to skip school.</a:t>
            </a:r>
            <a:endParaRPr lang="en-US" sz="2400" i="1" dirty="0">
              <a:solidFill>
                <a:schemeClr val="bg1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F0C9F19-1A18-5A46-B284-1C4EF5FE6C2B}"/>
              </a:ext>
            </a:extLst>
          </p:cNvPr>
          <p:cNvSpPr/>
          <p:nvPr/>
        </p:nvSpPr>
        <p:spPr>
          <a:xfrm>
            <a:off x="2226042" y="1383374"/>
            <a:ext cx="7739915" cy="1093656"/>
          </a:xfrm>
          <a:prstGeom prst="rect">
            <a:avLst/>
          </a:prstGeom>
          <a:solidFill>
            <a:srgbClr val="386546"/>
          </a:solidFill>
          <a:ln w="57150">
            <a:solidFill>
              <a:srgbClr val="3865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4F07A89-B5B8-854B-87A5-3AA5A399BBCF}"/>
              </a:ext>
            </a:extLst>
          </p:cNvPr>
          <p:cNvSpPr txBox="1"/>
          <p:nvPr/>
        </p:nvSpPr>
        <p:spPr>
          <a:xfrm>
            <a:off x="2570890" y="1520237"/>
            <a:ext cx="70136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Elevates the opinions and/or actions of the majority—beyond what is reasonable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F682CA5A-9922-494B-9826-96227E35B7EB}"/>
              </a:ext>
            </a:extLst>
          </p:cNvPr>
          <p:cNvSpPr/>
          <p:nvPr/>
        </p:nvSpPr>
        <p:spPr>
          <a:xfrm>
            <a:off x="5694662" y="3298459"/>
            <a:ext cx="677616" cy="729753"/>
          </a:xfrm>
          <a:prstGeom prst="ellipse">
            <a:avLst/>
          </a:prstGeom>
          <a:solidFill>
            <a:srgbClr val="386546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</a:rPr>
              <a:t>→</a:t>
            </a:r>
            <a:endParaRPr lang="en-US" sz="4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45343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Devil Words Fallacy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Group 16"/>
          <p:cNvGrpSpPr/>
          <p:nvPr/>
        </p:nvGrpSpPr>
        <p:grpSpPr>
          <a:xfrm>
            <a:off x="2231396" y="4087633"/>
            <a:ext cx="7371416" cy="1870852"/>
            <a:chOff x="876820" y="3446933"/>
            <a:chExt cx="7371416" cy="1532334"/>
          </a:xfrm>
          <a:solidFill>
            <a:srgbClr val="386546"/>
          </a:solidFill>
          <a:effectLst>
            <a:glow rad="127000">
              <a:schemeClr val="accent1">
                <a:alpha val="0"/>
              </a:schemeClr>
            </a:glow>
          </a:effectLst>
        </p:grpSpPr>
        <p:grpSp>
          <p:nvGrpSpPr>
            <p:cNvPr id="18" name="Group 17"/>
            <p:cNvGrpSpPr/>
            <p:nvPr/>
          </p:nvGrpSpPr>
          <p:grpSpPr>
            <a:xfrm>
              <a:off x="4980277" y="3446933"/>
              <a:ext cx="3267959" cy="1532334"/>
              <a:chOff x="472803" y="1849761"/>
              <a:chExt cx="5675750" cy="693935"/>
            </a:xfrm>
            <a:grpFill/>
          </p:grpSpPr>
          <p:sp>
            <p:nvSpPr>
              <p:cNvPr id="24" name="Rectangle 11"/>
              <p:cNvSpPr/>
              <p:nvPr/>
            </p:nvSpPr>
            <p:spPr>
              <a:xfrm>
                <a:off x="472803" y="1849761"/>
                <a:ext cx="5675750" cy="693935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668211" y="2115540"/>
                <a:ext cx="5270134" cy="189457"/>
              </a:xfrm>
              <a:prstGeom prst="roundRect">
                <a:avLst/>
              </a:prstGeom>
              <a:grpFill/>
              <a:ln>
                <a:noFill/>
              </a:ln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sz="2400" dirty="0">
                    <a:solidFill>
                      <a:schemeClr val="bg1"/>
                    </a:solidFill>
                  </a:rPr>
                  <a:t>Don’t listen to them.</a:t>
                </a:r>
              </a:p>
            </p:txBody>
          </p:sp>
        </p:grpSp>
        <p:grpSp>
          <p:nvGrpSpPr>
            <p:cNvPr id="19" name="Group 18"/>
            <p:cNvGrpSpPr/>
            <p:nvPr/>
          </p:nvGrpSpPr>
          <p:grpSpPr>
            <a:xfrm>
              <a:off x="876820" y="3446933"/>
              <a:ext cx="3221887" cy="1532334"/>
              <a:chOff x="472803" y="1811986"/>
              <a:chExt cx="5675750" cy="740586"/>
            </a:xfrm>
            <a:grpFill/>
          </p:grpSpPr>
          <p:sp>
            <p:nvSpPr>
              <p:cNvPr id="22" name="Rectangle 14"/>
              <p:cNvSpPr/>
              <p:nvPr/>
            </p:nvSpPr>
            <p:spPr>
              <a:xfrm>
                <a:off x="472803" y="1811986"/>
                <a:ext cx="5675750" cy="740586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/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472803" y="1919427"/>
                <a:ext cx="5675748" cy="525704"/>
              </a:xfrm>
              <a:prstGeom prst="roundRect">
                <a:avLst/>
              </a:prstGeom>
              <a:grpFill/>
              <a:ln>
                <a:noFill/>
              </a:ln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sz="2400" i="1" dirty="0">
                    <a:solidFill>
                      <a:schemeClr val="bg1"/>
                    </a:solidFill>
                  </a:rPr>
                  <a:t>Liberal</a:t>
                </a:r>
                <a:r>
                  <a:rPr lang="en-US" sz="2400" dirty="0">
                    <a:solidFill>
                      <a:schemeClr val="bg1"/>
                    </a:solidFill>
                  </a:rPr>
                  <a:t>/</a:t>
                </a:r>
                <a:r>
                  <a:rPr lang="en-US" sz="2400" i="1" dirty="0">
                    <a:solidFill>
                      <a:schemeClr val="bg1"/>
                    </a:solidFill>
                  </a:rPr>
                  <a:t>Conservative</a:t>
                </a:r>
              </a:p>
              <a:p>
                <a:pPr algn="ctr"/>
                <a:r>
                  <a:rPr lang="en-US" sz="2400" i="1" dirty="0">
                    <a:solidFill>
                      <a:schemeClr val="bg1"/>
                    </a:solidFill>
                  </a:rPr>
                  <a:t>Socialist</a:t>
                </a:r>
              </a:p>
              <a:p>
                <a:pPr algn="ctr"/>
                <a:r>
                  <a:rPr lang="en-US" sz="2400" i="1" dirty="0">
                    <a:solidFill>
                      <a:schemeClr val="bg1"/>
                    </a:solidFill>
                  </a:rPr>
                  <a:t>Communist</a:t>
                </a:r>
              </a:p>
            </p:txBody>
          </p:sp>
        </p:grpSp>
        <p:cxnSp>
          <p:nvCxnSpPr>
            <p:cNvPr id="20" name="Straight Arrow Connector 19"/>
            <p:cNvCxnSpPr/>
            <p:nvPr/>
          </p:nvCxnSpPr>
          <p:spPr>
            <a:xfrm>
              <a:off x="4161615" y="4213100"/>
              <a:ext cx="735724" cy="0"/>
            </a:xfrm>
            <a:prstGeom prst="straightConnector1">
              <a:avLst/>
            </a:prstGeom>
            <a:grpFill/>
            <a:ln w="76200">
              <a:noFill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0D59876F-43E5-6B40-9A37-2627173D2E50}"/>
              </a:ext>
            </a:extLst>
          </p:cNvPr>
          <p:cNvSpPr/>
          <p:nvPr/>
        </p:nvSpPr>
        <p:spPr>
          <a:xfrm>
            <a:off x="2065442" y="2748511"/>
            <a:ext cx="7739915" cy="1093655"/>
          </a:xfrm>
          <a:prstGeom prst="rect">
            <a:avLst/>
          </a:prstGeom>
          <a:solidFill>
            <a:srgbClr val="386546"/>
          </a:solidFill>
          <a:ln w="57150">
            <a:solidFill>
              <a:srgbClr val="3865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Common in political speeches and advertisements, can label a person or stance as negative without evidence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F0C9F19-1A18-5A46-B284-1C4EF5FE6C2B}"/>
              </a:ext>
            </a:extLst>
          </p:cNvPr>
          <p:cNvSpPr/>
          <p:nvPr/>
        </p:nvSpPr>
        <p:spPr>
          <a:xfrm>
            <a:off x="2065443" y="1383375"/>
            <a:ext cx="7739915" cy="1093656"/>
          </a:xfrm>
          <a:prstGeom prst="rect">
            <a:avLst/>
          </a:prstGeom>
          <a:solidFill>
            <a:srgbClr val="386546"/>
          </a:solidFill>
          <a:ln w="57150">
            <a:solidFill>
              <a:srgbClr val="3865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4F07A89-B5B8-854B-87A5-3AA5A399BBCF}"/>
              </a:ext>
            </a:extLst>
          </p:cNvPr>
          <p:cNvSpPr txBox="1"/>
          <p:nvPr/>
        </p:nvSpPr>
        <p:spPr>
          <a:xfrm>
            <a:off x="2410291" y="1520238"/>
            <a:ext cx="70136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Uses terms that prompt negative emotions in an audience to discredit an opposing perspective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F7B8FA58-E9FD-4E56-BB75-A4717DA8C9D9}"/>
              </a:ext>
            </a:extLst>
          </p:cNvPr>
          <p:cNvSpPr/>
          <p:nvPr/>
        </p:nvSpPr>
        <p:spPr>
          <a:xfrm>
            <a:off x="5565793" y="4655013"/>
            <a:ext cx="677616" cy="729753"/>
          </a:xfrm>
          <a:prstGeom prst="ellipse">
            <a:avLst/>
          </a:prstGeom>
          <a:solidFill>
            <a:srgbClr val="386546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</a:rPr>
              <a:t>→</a:t>
            </a:r>
            <a:endParaRPr lang="en-US" sz="4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39007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False Authority Fallacy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>
            <a:extLst>
              <a:ext uri="{FF2B5EF4-FFF2-40B4-BE49-F238E27FC236}">
                <a16:creationId xmlns:a16="http://schemas.microsoft.com/office/drawing/2014/main" id="{0D59876F-43E5-6B40-9A37-2627173D2E50}"/>
              </a:ext>
            </a:extLst>
          </p:cNvPr>
          <p:cNvSpPr/>
          <p:nvPr/>
        </p:nvSpPr>
        <p:spPr>
          <a:xfrm>
            <a:off x="2065442" y="2748511"/>
            <a:ext cx="7739915" cy="1093655"/>
          </a:xfrm>
          <a:prstGeom prst="rect">
            <a:avLst/>
          </a:prstGeom>
          <a:solidFill>
            <a:srgbClr val="386546"/>
          </a:solidFill>
          <a:ln w="57150">
            <a:solidFill>
              <a:srgbClr val="3865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Commonly used to sell products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F0C9F19-1A18-5A46-B284-1C4EF5FE6C2B}"/>
              </a:ext>
            </a:extLst>
          </p:cNvPr>
          <p:cNvSpPr/>
          <p:nvPr/>
        </p:nvSpPr>
        <p:spPr>
          <a:xfrm>
            <a:off x="2065443" y="1383375"/>
            <a:ext cx="7739915" cy="1093656"/>
          </a:xfrm>
          <a:prstGeom prst="rect">
            <a:avLst/>
          </a:prstGeom>
          <a:solidFill>
            <a:srgbClr val="386546"/>
          </a:solidFill>
          <a:ln w="57150">
            <a:solidFill>
              <a:srgbClr val="3865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4F07A89-B5B8-854B-87A5-3AA5A399BBCF}"/>
              </a:ext>
            </a:extLst>
          </p:cNvPr>
          <p:cNvSpPr txBox="1"/>
          <p:nvPr/>
        </p:nvSpPr>
        <p:spPr>
          <a:xfrm>
            <a:off x="2065443" y="1516844"/>
            <a:ext cx="77399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Based on the perceived expertise of someone who has no relevant education, training, or experience in the topic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E3C1ADF-6D69-994B-BE18-5C0CC67F9BE7}"/>
              </a:ext>
            </a:extLst>
          </p:cNvPr>
          <p:cNvSpPr/>
          <p:nvPr/>
        </p:nvSpPr>
        <p:spPr>
          <a:xfrm>
            <a:off x="2065442" y="4114849"/>
            <a:ext cx="7739915" cy="1093655"/>
          </a:xfrm>
          <a:prstGeom prst="rect">
            <a:avLst/>
          </a:prstGeom>
          <a:solidFill>
            <a:srgbClr val="386546"/>
          </a:solidFill>
          <a:ln w="57150">
            <a:solidFill>
              <a:srgbClr val="3865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</a:rPr>
              <a:t>Example: </a:t>
            </a:r>
            <a:r>
              <a:rPr lang="en-US" sz="2400" dirty="0">
                <a:solidFill>
                  <a:schemeClr val="bg1"/>
                </a:solidFill>
              </a:rPr>
              <a:t>nutrition book written by a celebrity who has no background in nutrition or medicine</a:t>
            </a:r>
          </a:p>
        </p:txBody>
      </p:sp>
    </p:spTree>
    <p:extLst>
      <p:ext uri="{BB962C8B-B14F-4D97-AF65-F5344CB8AC3E}">
        <p14:creationId xmlns:p14="http://schemas.microsoft.com/office/powerpoint/2010/main" val="37177885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2661</TotalTime>
  <Words>485</Words>
  <Application>Microsoft Office PowerPoint</Application>
  <PresentationFormat>Widescreen</PresentationFormat>
  <Paragraphs>75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Chelsie Messenger</dc:creator>
  <cp:lastModifiedBy>Caitlin Coleman</cp:lastModifiedBy>
  <cp:revision>166</cp:revision>
  <dcterms:created xsi:type="dcterms:W3CDTF">2014-11-06T15:36:04Z</dcterms:created>
  <dcterms:modified xsi:type="dcterms:W3CDTF">2021-06-15T12:28:21Z</dcterms:modified>
</cp:coreProperties>
</file>